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73" r:id="rId10"/>
    <p:sldId id="265" r:id="rId11"/>
    <p:sldId id="266" r:id="rId12"/>
    <p:sldId id="267" r:id="rId13"/>
    <p:sldId id="272" r:id="rId14"/>
    <p:sldId id="274" r:id="rId15"/>
    <p:sldId id="275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65"/>
    <p:restoredTop sz="94719"/>
  </p:normalViewPr>
  <p:slideViewPr>
    <p:cSldViewPr snapToGrid="0">
      <p:cViewPr varScale="1">
        <p:scale>
          <a:sx n="152" d="100"/>
          <a:sy n="152" d="100"/>
        </p:scale>
        <p:origin x="8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03A7C5-8D04-4E93-9CBB-DF7215342C36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562400-51C2-4BF1-BD83-9AD4F5479A25}">
      <dgm:prSet phldrT="[Text]" custT="1"/>
      <dgm:spPr/>
      <dgm:t>
        <a:bodyPr/>
        <a:lstStyle/>
        <a:p>
          <a:r>
            <a:rPr lang="sr-Cyrl-BA" sz="2800" b="1" dirty="0"/>
            <a:t>ИНДЕКСНИ БРОЈЕВИ</a:t>
          </a:r>
        </a:p>
        <a:p>
          <a:r>
            <a:rPr lang="sr-Cyrl-BA" sz="2800" i="1" dirty="0"/>
            <a:t>су процентуални бројеви који показују промјену нивоа одређене појаве у текућем у односу на базни период</a:t>
          </a:r>
          <a:endParaRPr lang="en-US" sz="2800" i="1" dirty="0"/>
        </a:p>
      </dgm:t>
    </dgm:pt>
    <dgm:pt modelId="{A045849A-D526-43A1-B2FF-EF0ACF627DAB}" type="parTrans" cxnId="{088384DD-F269-4FAC-AA9B-F07221EAC2F9}">
      <dgm:prSet/>
      <dgm:spPr/>
      <dgm:t>
        <a:bodyPr/>
        <a:lstStyle/>
        <a:p>
          <a:endParaRPr lang="en-US"/>
        </a:p>
      </dgm:t>
    </dgm:pt>
    <dgm:pt modelId="{44F6A096-6601-497C-9280-382277CA4724}" type="sibTrans" cxnId="{088384DD-F269-4FAC-AA9B-F07221EAC2F9}">
      <dgm:prSet/>
      <dgm:spPr/>
      <dgm:t>
        <a:bodyPr/>
        <a:lstStyle/>
        <a:p>
          <a:endParaRPr lang="en-US"/>
        </a:p>
      </dgm:t>
    </dgm:pt>
    <dgm:pt modelId="{AB2B8DA5-2842-4282-A1FF-8987BAAC53D0}">
      <dgm:prSet phldrT="[Text]"/>
      <dgm:spPr/>
      <dgm:t>
        <a:bodyPr/>
        <a:lstStyle/>
        <a:p>
          <a:r>
            <a:rPr lang="sr-Cyrl-BA" b="1" i="0" dirty="0"/>
            <a:t>БАЗНИ ИНДЕКСИ</a:t>
          </a:r>
        </a:p>
        <a:p>
          <a:r>
            <a:rPr lang="sr-Cyrl-BA" i="1" dirty="0"/>
            <a:t>показују промјену у односу на базни (фиксирани) период</a:t>
          </a:r>
          <a:endParaRPr lang="en-US" i="1" dirty="0"/>
        </a:p>
      </dgm:t>
    </dgm:pt>
    <dgm:pt modelId="{5E55AA69-0CE2-4355-BD3F-70A31EB8C651}" type="sibTrans" cxnId="{282E7792-7102-4F7E-A175-AF4C7EF3B023}">
      <dgm:prSet/>
      <dgm:spPr/>
      <dgm:t>
        <a:bodyPr/>
        <a:lstStyle/>
        <a:p>
          <a:endParaRPr lang="en-US"/>
        </a:p>
      </dgm:t>
    </dgm:pt>
    <dgm:pt modelId="{5C9E0FCF-F468-4712-B610-ED166951D148}" type="parTrans" cxnId="{282E7792-7102-4F7E-A175-AF4C7EF3B023}">
      <dgm:prSet/>
      <dgm:spPr/>
      <dgm:t>
        <a:bodyPr/>
        <a:lstStyle/>
        <a:p>
          <a:endParaRPr lang="en-US"/>
        </a:p>
      </dgm:t>
    </dgm:pt>
    <dgm:pt modelId="{29D44F28-288B-45E8-82F3-832A3E98435F}">
      <dgm:prSet phldrT="[Text]"/>
      <dgm:spPr/>
      <dgm:t>
        <a:bodyPr/>
        <a:lstStyle/>
        <a:p>
          <a:r>
            <a:rPr lang="sr-Cyrl-BA" b="1" dirty="0"/>
            <a:t>ЛАНЧАНИ ИНДЕКСИ</a:t>
          </a:r>
        </a:p>
        <a:p>
          <a:r>
            <a:rPr lang="sr-Cyrl-BA" i="1" dirty="0"/>
            <a:t>показују промјену у односу на претходни период</a:t>
          </a:r>
          <a:endParaRPr lang="en-US" i="1" dirty="0"/>
        </a:p>
      </dgm:t>
    </dgm:pt>
    <dgm:pt modelId="{2259B543-229A-4D42-9F90-E169103D54B7}" type="sibTrans" cxnId="{C062580D-7F0A-4A53-B182-844765572538}">
      <dgm:prSet/>
      <dgm:spPr/>
      <dgm:t>
        <a:bodyPr/>
        <a:lstStyle/>
        <a:p>
          <a:endParaRPr lang="en-US"/>
        </a:p>
      </dgm:t>
    </dgm:pt>
    <dgm:pt modelId="{91358C0A-BEB0-4102-BE83-B17378819B0D}" type="parTrans" cxnId="{C062580D-7F0A-4A53-B182-844765572538}">
      <dgm:prSet/>
      <dgm:spPr/>
      <dgm:t>
        <a:bodyPr/>
        <a:lstStyle/>
        <a:p>
          <a:endParaRPr lang="en-US"/>
        </a:p>
      </dgm:t>
    </dgm:pt>
    <dgm:pt modelId="{1AE4F86C-7978-4462-BABC-9767C6341CE7}" type="pres">
      <dgm:prSet presAssocID="{CB03A7C5-8D04-4E93-9CBB-DF7215342C36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F089B74-4F72-49EA-828A-32EB40C6DDA4}" type="pres">
      <dgm:prSet presAssocID="{7F562400-51C2-4BF1-BD83-9AD4F5479A25}" presName="hierRoot1" presStyleCnt="0">
        <dgm:presLayoutVars>
          <dgm:hierBranch val="init"/>
        </dgm:presLayoutVars>
      </dgm:prSet>
      <dgm:spPr/>
    </dgm:pt>
    <dgm:pt modelId="{407E9D4B-6DE1-4246-8AC2-0FD66FEA1552}" type="pres">
      <dgm:prSet presAssocID="{7F562400-51C2-4BF1-BD83-9AD4F5479A25}" presName="rootComposite1" presStyleCnt="0"/>
      <dgm:spPr/>
    </dgm:pt>
    <dgm:pt modelId="{1345D038-0165-4FBA-90DF-104057A30C87}" type="pres">
      <dgm:prSet presAssocID="{7F562400-51C2-4BF1-BD83-9AD4F5479A25}" presName="rootText1" presStyleLbl="alignAcc1" presStyleIdx="0" presStyleCnt="0" custScaleX="185138">
        <dgm:presLayoutVars>
          <dgm:chPref val="3"/>
        </dgm:presLayoutVars>
      </dgm:prSet>
      <dgm:spPr/>
    </dgm:pt>
    <dgm:pt modelId="{8BF6B709-D7DF-458B-BD8B-B9134F3436FE}" type="pres">
      <dgm:prSet presAssocID="{7F562400-51C2-4BF1-BD83-9AD4F5479A25}" presName="topArc1" presStyleLbl="parChTrans1D1" presStyleIdx="0" presStyleCnt="6"/>
      <dgm:spPr/>
    </dgm:pt>
    <dgm:pt modelId="{F1FC584F-FD09-4C1D-B722-24F00A7B9EE7}" type="pres">
      <dgm:prSet presAssocID="{7F562400-51C2-4BF1-BD83-9AD4F5479A25}" presName="bottomArc1" presStyleLbl="parChTrans1D1" presStyleIdx="1" presStyleCnt="6"/>
      <dgm:spPr/>
    </dgm:pt>
    <dgm:pt modelId="{6CC59CEF-BC24-41B4-8E68-9B64AB59246C}" type="pres">
      <dgm:prSet presAssocID="{7F562400-51C2-4BF1-BD83-9AD4F5479A25}" presName="topConnNode1" presStyleLbl="node1" presStyleIdx="0" presStyleCnt="0"/>
      <dgm:spPr/>
    </dgm:pt>
    <dgm:pt modelId="{E1483CB1-90BA-470A-BC3B-C6E907AC22F6}" type="pres">
      <dgm:prSet presAssocID="{7F562400-51C2-4BF1-BD83-9AD4F5479A25}" presName="hierChild2" presStyleCnt="0"/>
      <dgm:spPr/>
    </dgm:pt>
    <dgm:pt modelId="{8619891E-C475-403D-B506-6EC8EF6B9596}" type="pres">
      <dgm:prSet presAssocID="{91358C0A-BEB0-4102-BE83-B17378819B0D}" presName="Name28" presStyleLbl="parChTrans1D2" presStyleIdx="0" presStyleCnt="2"/>
      <dgm:spPr/>
    </dgm:pt>
    <dgm:pt modelId="{5191EB67-E2D7-449C-8A42-195576175D76}" type="pres">
      <dgm:prSet presAssocID="{29D44F28-288B-45E8-82F3-832A3E98435F}" presName="hierRoot2" presStyleCnt="0">
        <dgm:presLayoutVars>
          <dgm:hierBranch val="init"/>
        </dgm:presLayoutVars>
      </dgm:prSet>
      <dgm:spPr/>
    </dgm:pt>
    <dgm:pt modelId="{49899350-1A65-46FD-AA82-683E7E37DEA8}" type="pres">
      <dgm:prSet presAssocID="{29D44F28-288B-45E8-82F3-832A3E98435F}" presName="rootComposite2" presStyleCnt="0"/>
      <dgm:spPr/>
    </dgm:pt>
    <dgm:pt modelId="{92AF67B0-CCC9-420F-8E5F-A5752CFA827D}" type="pres">
      <dgm:prSet presAssocID="{29D44F28-288B-45E8-82F3-832A3E98435F}" presName="rootText2" presStyleLbl="alignAcc1" presStyleIdx="0" presStyleCnt="0">
        <dgm:presLayoutVars>
          <dgm:chPref val="3"/>
        </dgm:presLayoutVars>
      </dgm:prSet>
      <dgm:spPr/>
    </dgm:pt>
    <dgm:pt modelId="{D0019DCE-212C-4838-AABD-8BEC179D02AE}" type="pres">
      <dgm:prSet presAssocID="{29D44F28-288B-45E8-82F3-832A3E98435F}" presName="topArc2" presStyleLbl="parChTrans1D1" presStyleIdx="2" presStyleCnt="6"/>
      <dgm:spPr/>
    </dgm:pt>
    <dgm:pt modelId="{9B4CF2EB-AAD1-4011-B14B-5EE270BBF937}" type="pres">
      <dgm:prSet presAssocID="{29D44F28-288B-45E8-82F3-832A3E98435F}" presName="bottomArc2" presStyleLbl="parChTrans1D1" presStyleIdx="3" presStyleCnt="6"/>
      <dgm:spPr/>
    </dgm:pt>
    <dgm:pt modelId="{B2E2532C-E775-4DE9-B0EA-D9C21E718DB7}" type="pres">
      <dgm:prSet presAssocID="{29D44F28-288B-45E8-82F3-832A3E98435F}" presName="topConnNode2" presStyleLbl="node2" presStyleIdx="0" presStyleCnt="0"/>
      <dgm:spPr/>
    </dgm:pt>
    <dgm:pt modelId="{8EEEABDB-7D00-4C51-B2E9-0FD4FF558EF4}" type="pres">
      <dgm:prSet presAssocID="{29D44F28-288B-45E8-82F3-832A3E98435F}" presName="hierChild4" presStyleCnt="0"/>
      <dgm:spPr/>
    </dgm:pt>
    <dgm:pt modelId="{DABDDED7-CEE4-4A3B-92AC-9485700FBB59}" type="pres">
      <dgm:prSet presAssocID="{29D44F28-288B-45E8-82F3-832A3E98435F}" presName="hierChild5" presStyleCnt="0"/>
      <dgm:spPr/>
    </dgm:pt>
    <dgm:pt modelId="{916BCE49-D51E-4DA8-973D-AA57E057E4BC}" type="pres">
      <dgm:prSet presAssocID="{5C9E0FCF-F468-4712-B610-ED166951D148}" presName="Name28" presStyleLbl="parChTrans1D2" presStyleIdx="1" presStyleCnt="2"/>
      <dgm:spPr/>
    </dgm:pt>
    <dgm:pt modelId="{E56C9654-1ABB-4FD1-8E6D-3BD33FDD4A0C}" type="pres">
      <dgm:prSet presAssocID="{AB2B8DA5-2842-4282-A1FF-8987BAAC53D0}" presName="hierRoot2" presStyleCnt="0">
        <dgm:presLayoutVars>
          <dgm:hierBranch val="init"/>
        </dgm:presLayoutVars>
      </dgm:prSet>
      <dgm:spPr/>
    </dgm:pt>
    <dgm:pt modelId="{BF6AADAF-20C6-41A8-91A4-E3A2330CD150}" type="pres">
      <dgm:prSet presAssocID="{AB2B8DA5-2842-4282-A1FF-8987BAAC53D0}" presName="rootComposite2" presStyleCnt="0"/>
      <dgm:spPr/>
    </dgm:pt>
    <dgm:pt modelId="{9F10ADB1-65F4-41B1-8C64-6931F0E27DA4}" type="pres">
      <dgm:prSet presAssocID="{AB2B8DA5-2842-4282-A1FF-8987BAAC53D0}" presName="rootText2" presStyleLbl="alignAcc1" presStyleIdx="0" presStyleCnt="0">
        <dgm:presLayoutVars>
          <dgm:chPref val="3"/>
        </dgm:presLayoutVars>
      </dgm:prSet>
      <dgm:spPr/>
    </dgm:pt>
    <dgm:pt modelId="{52E93FCA-F493-46B0-826E-DEB13371C9FA}" type="pres">
      <dgm:prSet presAssocID="{AB2B8DA5-2842-4282-A1FF-8987BAAC53D0}" presName="topArc2" presStyleLbl="parChTrans1D1" presStyleIdx="4" presStyleCnt="6"/>
      <dgm:spPr/>
    </dgm:pt>
    <dgm:pt modelId="{34CBEFAF-2D21-4475-996B-FEAA7647329B}" type="pres">
      <dgm:prSet presAssocID="{AB2B8DA5-2842-4282-A1FF-8987BAAC53D0}" presName="bottomArc2" presStyleLbl="parChTrans1D1" presStyleIdx="5" presStyleCnt="6"/>
      <dgm:spPr/>
    </dgm:pt>
    <dgm:pt modelId="{370039EE-C986-4E42-AEA2-967BC4699BE2}" type="pres">
      <dgm:prSet presAssocID="{AB2B8DA5-2842-4282-A1FF-8987BAAC53D0}" presName="topConnNode2" presStyleLbl="node2" presStyleIdx="0" presStyleCnt="0"/>
      <dgm:spPr/>
    </dgm:pt>
    <dgm:pt modelId="{0F617EEC-091F-4554-A13F-4EB7EB54E576}" type="pres">
      <dgm:prSet presAssocID="{AB2B8DA5-2842-4282-A1FF-8987BAAC53D0}" presName="hierChild4" presStyleCnt="0"/>
      <dgm:spPr/>
    </dgm:pt>
    <dgm:pt modelId="{9734E5B5-7E38-46A6-BE84-29F1C95A2F02}" type="pres">
      <dgm:prSet presAssocID="{AB2B8DA5-2842-4282-A1FF-8987BAAC53D0}" presName="hierChild5" presStyleCnt="0"/>
      <dgm:spPr/>
    </dgm:pt>
    <dgm:pt modelId="{29FE0082-1684-4141-AAA0-9546D5560C67}" type="pres">
      <dgm:prSet presAssocID="{7F562400-51C2-4BF1-BD83-9AD4F5479A25}" presName="hierChild3" presStyleCnt="0"/>
      <dgm:spPr/>
    </dgm:pt>
  </dgm:ptLst>
  <dgm:cxnLst>
    <dgm:cxn modelId="{65CCB706-2583-4977-8F9C-07FB9571BC61}" type="presOf" srcId="{CB03A7C5-8D04-4E93-9CBB-DF7215342C36}" destId="{1AE4F86C-7978-4462-BABC-9767C6341CE7}" srcOrd="0" destOrd="0" presId="urn:microsoft.com/office/officeart/2008/layout/HalfCircleOrganizationChart"/>
    <dgm:cxn modelId="{C062580D-7F0A-4A53-B182-844765572538}" srcId="{7F562400-51C2-4BF1-BD83-9AD4F5479A25}" destId="{29D44F28-288B-45E8-82F3-832A3E98435F}" srcOrd="0" destOrd="0" parTransId="{91358C0A-BEB0-4102-BE83-B17378819B0D}" sibTransId="{2259B543-229A-4D42-9F90-E169103D54B7}"/>
    <dgm:cxn modelId="{D065941F-DCB2-4938-BD67-3A27A2864EEA}" type="presOf" srcId="{7F562400-51C2-4BF1-BD83-9AD4F5479A25}" destId="{1345D038-0165-4FBA-90DF-104057A30C87}" srcOrd="0" destOrd="0" presId="urn:microsoft.com/office/officeart/2008/layout/HalfCircleOrganizationChart"/>
    <dgm:cxn modelId="{46FF5425-7889-4058-9D64-50E263EF2C6C}" type="presOf" srcId="{AB2B8DA5-2842-4282-A1FF-8987BAAC53D0}" destId="{370039EE-C986-4E42-AEA2-967BC4699BE2}" srcOrd="1" destOrd="0" presId="urn:microsoft.com/office/officeart/2008/layout/HalfCircleOrganizationChart"/>
    <dgm:cxn modelId="{11AA2128-1BCD-43A7-973F-17CD6C030132}" type="presOf" srcId="{29D44F28-288B-45E8-82F3-832A3E98435F}" destId="{B2E2532C-E775-4DE9-B0EA-D9C21E718DB7}" srcOrd="1" destOrd="0" presId="urn:microsoft.com/office/officeart/2008/layout/HalfCircleOrganizationChart"/>
    <dgm:cxn modelId="{282E7792-7102-4F7E-A175-AF4C7EF3B023}" srcId="{7F562400-51C2-4BF1-BD83-9AD4F5479A25}" destId="{AB2B8DA5-2842-4282-A1FF-8987BAAC53D0}" srcOrd="1" destOrd="0" parTransId="{5C9E0FCF-F468-4712-B610-ED166951D148}" sibTransId="{5E55AA69-0CE2-4355-BD3F-70A31EB8C651}"/>
    <dgm:cxn modelId="{8EFE9199-1EF4-4471-ACC8-45982708CC1B}" type="presOf" srcId="{AB2B8DA5-2842-4282-A1FF-8987BAAC53D0}" destId="{9F10ADB1-65F4-41B1-8C64-6931F0E27DA4}" srcOrd="0" destOrd="0" presId="urn:microsoft.com/office/officeart/2008/layout/HalfCircleOrganizationChart"/>
    <dgm:cxn modelId="{40E922AC-373E-42A3-9457-74FD84816B1E}" type="presOf" srcId="{91358C0A-BEB0-4102-BE83-B17378819B0D}" destId="{8619891E-C475-403D-B506-6EC8EF6B9596}" srcOrd="0" destOrd="0" presId="urn:microsoft.com/office/officeart/2008/layout/HalfCircleOrganizationChart"/>
    <dgm:cxn modelId="{A9F58AC0-815E-4900-B0B1-C43DE015A9A1}" type="presOf" srcId="{7F562400-51C2-4BF1-BD83-9AD4F5479A25}" destId="{6CC59CEF-BC24-41B4-8E68-9B64AB59246C}" srcOrd="1" destOrd="0" presId="urn:microsoft.com/office/officeart/2008/layout/HalfCircleOrganizationChart"/>
    <dgm:cxn modelId="{6CA4AAC1-49F7-4232-A4B9-995277A8EFD3}" type="presOf" srcId="{29D44F28-288B-45E8-82F3-832A3E98435F}" destId="{92AF67B0-CCC9-420F-8E5F-A5752CFA827D}" srcOrd="0" destOrd="0" presId="urn:microsoft.com/office/officeart/2008/layout/HalfCircleOrganizationChart"/>
    <dgm:cxn modelId="{088384DD-F269-4FAC-AA9B-F07221EAC2F9}" srcId="{CB03A7C5-8D04-4E93-9CBB-DF7215342C36}" destId="{7F562400-51C2-4BF1-BD83-9AD4F5479A25}" srcOrd="0" destOrd="0" parTransId="{A045849A-D526-43A1-B2FF-EF0ACF627DAB}" sibTransId="{44F6A096-6601-497C-9280-382277CA4724}"/>
    <dgm:cxn modelId="{8428ECFD-A26C-4CDB-B9F7-7979C3E56919}" type="presOf" srcId="{5C9E0FCF-F468-4712-B610-ED166951D148}" destId="{916BCE49-D51E-4DA8-973D-AA57E057E4BC}" srcOrd="0" destOrd="0" presId="urn:microsoft.com/office/officeart/2008/layout/HalfCircleOrganizationChart"/>
    <dgm:cxn modelId="{A1339198-2346-46B7-A47A-53EA5C7E7CD1}" type="presParOf" srcId="{1AE4F86C-7978-4462-BABC-9767C6341CE7}" destId="{4F089B74-4F72-49EA-828A-32EB40C6DDA4}" srcOrd="0" destOrd="0" presId="urn:microsoft.com/office/officeart/2008/layout/HalfCircleOrganizationChart"/>
    <dgm:cxn modelId="{2BFD6D4F-5802-42B7-AF22-D20AA880C20F}" type="presParOf" srcId="{4F089B74-4F72-49EA-828A-32EB40C6DDA4}" destId="{407E9D4B-6DE1-4246-8AC2-0FD66FEA1552}" srcOrd="0" destOrd="0" presId="urn:microsoft.com/office/officeart/2008/layout/HalfCircleOrganizationChart"/>
    <dgm:cxn modelId="{97EF7DE7-3600-4155-9A51-69687A3E6EA9}" type="presParOf" srcId="{407E9D4B-6DE1-4246-8AC2-0FD66FEA1552}" destId="{1345D038-0165-4FBA-90DF-104057A30C87}" srcOrd="0" destOrd="0" presId="urn:microsoft.com/office/officeart/2008/layout/HalfCircleOrganizationChart"/>
    <dgm:cxn modelId="{EE48FCF4-7A47-4687-A053-C8AFD1FC6C71}" type="presParOf" srcId="{407E9D4B-6DE1-4246-8AC2-0FD66FEA1552}" destId="{8BF6B709-D7DF-458B-BD8B-B9134F3436FE}" srcOrd="1" destOrd="0" presId="urn:microsoft.com/office/officeart/2008/layout/HalfCircleOrganizationChart"/>
    <dgm:cxn modelId="{9DD9E2E3-870C-4E9A-BCB1-B9D46526C4AE}" type="presParOf" srcId="{407E9D4B-6DE1-4246-8AC2-0FD66FEA1552}" destId="{F1FC584F-FD09-4C1D-B722-24F00A7B9EE7}" srcOrd="2" destOrd="0" presId="urn:microsoft.com/office/officeart/2008/layout/HalfCircleOrganizationChart"/>
    <dgm:cxn modelId="{A63205A3-CE64-4BCC-BEB6-EAB800085F89}" type="presParOf" srcId="{407E9D4B-6DE1-4246-8AC2-0FD66FEA1552}" destId="{6CC59CEF-BC24-41B4-8E68-9B64AB59246C}" srcOrd="3" destOrd="0" presId="urn:microsoft.com/office/officeart/2008/layout/HalfCircleOrganizationChart"/>
    <dgm:cxn modelId="{DF9D9FE9-4DA1-401C-B977-7D5F08E147E8}" type="presParOf" srcId="{4F089B74-4F72-49EA-828A-32EB40C6DDA4}" destId="{E1483CB1-90BA-470A-BC3B-C6E907AC22F6}" srcOrd="1" destOrd="0" presId="urn:microsoft.com/office/officeart/2008/layout/HalfCircleOrganizationChart"/>
    <dgm:cxn modelId="{7761AAD4-F91C-46A0-8EA7-1C45C79A92CB}" type="presParOf" srcId="{E1483CB1-90BA-470A-BC3B-C6E907AC22F6}" destId="{8619891E-C475-403D-B506-6EC8EF6B9596}" srcOrd="0" destOrd="0" presId="urn:microsoft.com/office/officeart/2008/layout/HalfCircleOrganizationChart"/>
    <dgm:cxn modelId="{09C8B320-39EE-4E27-A14A-35288321AB0A}" type="presParOf" srcId="{E1483CB1-90BA-470A-BC3B-C6E907AC22F6}" destId="{5191EB67-E2D7-449C-8A42-195576175D76}" srcOrd="1" destOrd="0" presId="urn:microsoft.com/office/officeart/2008/layout/HalfCircleOrganizationChart"/>
    <dgm:cxn modelId="{0602CDF9-3272-4AF5-9374-FBC2463325FE}" type="presParOf" srcId="{5191EB67-E2D7-449C-8A42-195576175D76}" destId="{49899350-1A65-46FD-AA82-683E7E37DEA8}" srcOrd="0" destOrd="0" presId="urn:microsoft.com/office/officeart/2008/layout/HalfCircleOrganizationChart"/>
    <dgm:cxn modelId="{15360020-C84F-49EB-82CB-62EB4D96A500}" type="presParOf" srcId="{49899350-1A65-46FD-AA82-683E7E37DEA8}" destId="{92AF67B0-CCC9-420F-8E5F-A5752CFA827D}" srcOrd="0" destOrd="0" presId="urn:microsoft.com/office/officeart/2008/layout/HalfCircleOrganizationChart"/>
    <dgm:cxn modelId="{1E1C2733-65E3-4D69-BD27-C2142B4E4E4C}" type="presParOf" srcId="{49899350-1A65-46FD-AA82-683E7E37DEA8}" destId="{D0019DCE-212C-4838-AABD-8BEC179D02AE}" srcOrd="1" destOrd="0" presId="urn:microsoft.com/office/officeart/2008/layout/HalfCircleOrganizationChart"/>
    <dgm:cxn modelId="{BE494D08-5F29-4B28-A258-76BCD5C7E257}" type="presParOf" srcId="{49899350-1A65-46FD-AA82-683E7E37DEA8}" destId="{9B4CF2EB-AAD1-4011-B14B-5EE270BBF937}" srcOrd="2" destOrd="0" presId="urn:microsoft.com/office/officeart/2008/layout/HalfCircleOrganizationChart"/>
    <dgm:cxn modelId="{C66AEE19-5845-47C0-ADCA-BF131FA257E5}" type="presParOf" srcId="{49899350-1A65-46FD-AA82-683E7E37DEA8}" destId="{B2E2532C-E775-4DE9-B0EA-D9C21E718DB7}" srcOrd="3" destOrd="0" presId="urn:microsoft.com/office/officeart/2008/layout/HalfCircleOrganizationChart"/>
    <dgm:cxn modelId="{844CDBED-3762-4815-AF35-4ACDEEE2DE2F}" type="presParOf" srcId="{5191EB67-E2D7-449C-8A42-195576175D76}" destId="{8EEEABDB-7D00-4C51-B2E9-0FD4FF558EF4}" srcOrd="1" destOrd="0" presId="urn:microsoft.com/office/officeart/2008/layout/HalfCircleOrganizationChart"/>
    <dgm:cxn modelId="{564F3DA7-3D28-45AE-9843-9E85416066D2}" type="presParOf" srcId="{5191EB67-E2D7-449C-8A42-195576175D76}" destId="{DABDDED7-CEE4-4A3B-92AC-9485700FBB59}" srcOrd="2" destOrd="0" presId="urn:microsoft.com/office/officeart/2008/layout/HalfCircleOrganizationChart"/>
    <dgm:cxn modelId="{200C95EC-14DB-4249-B863-A22BC7EF6209}" type="presParOf" srcId="{E1483CB1-90BA-470A-BC3B-C6E907AC22F6}" destId="{916BCE49-D51E-4DA8-973D-AA57E057E4BC}" srcOrd="2" destOrd="0" presId="urn:microsoft.com/office/officeart/2008/layout/HalfCircleOrganizationChart"/>
    <dgm:cxn modelId="{73D50DEB-1454-47BC-B4BA-9E950C62FF7F}" type="presParOf" srcId="{E1483CB1-90BA-470A-BC3B-C6E907AC22F6}" destId="{E56C9654-1ABB-4FD1-8E6D-3BD33FDD4A0C}" srcOrd="3" destOrd="0" presId="urn:microsoft.com/office/officeart/2008/layout/HalfCircleOrganizationChart"/>
    <dgm:cxn modelId="{C3A290B2-1A64-407E-A430-885076BB6916}" type="presParOf" srcId="{E56C9654-1ABB-4FD1-8E6D-3BD33FDD4A0C}" destId="{BF6AADAF-20C6-41A8-91A4-E3A2330CD150}" srcOrd="0" destOrd="0" presId="urn:microsoft.com/office/officeart/2008/layout/HalfCircleOrganizationChart"/>
    <dgm:cxn modelId="{ABBD064A-C1CD-42BE-A133-C60563FE9880}" type="presParOf" srcId="{BF6AADAF-20C6-41A8-91A4-E3A2330CD150}" destId="{9F10ADB1-65F4-41B1-8C64-6931F0E27DA4}" srcOrd="0" destOrd="0" presId="urn:microsoft.com/office/officeart/2008/layout/HalfCircleOrganizationChart"/>
    <dgm:cxn modelId="{9D69D4B0-25DF-4269-8693-1252AA5FC384}" type="presParOf" srcId="{BF6AADAF-20C6-41A8-91A4-E3A2330CD150}" destId="{52E93FCA-F493-46B0-826E-DEB13371C9FA}" srcOrd="1" destOrd="0" presId="urn:microsoft.com/office/officeart/2008/layout/HalfCircleOrganizationChart"/>
    <dgm:cxn modelId="{9F972CDF-CC25-4375-887A-66A00A7EDD5D}" type="presParOf" srcId="{BF6AADAF-20C6-41A8-91A4-E3A2330CD150}" destId="{34CBEFAF-2D21-4475-996B-FEAA7647329B}" srcOrd="2" destOrd="0" presId="urn:microsoft.com/office/officeart/2008/layout/HalfCircleOrganizationChart"/>
    <dgm:cxn modelId="{5EDEA6B1-8D9E-40DB-8896-FBC97D02F252}" type="presParOf" srcId="{BF6AADAF-20C6-41A8-91A4-E3A2330CD150}" destId="{370039EE-C986-4E42-AEA2-967BC4699BE2}" srcOrd="3" destOrd="0" presId="urn:microsoft.com/office/officeart/2008/layout/HalfCircleOrganizationChart"/>
    <dgm:cxn modelId="{B20F2835-6312-416B-B308-664CF3A8189C}" type="presParOf" srcId="{E56C9654-1ABB-4FD1-8E6D-3BD33FDD4A0C}" destId="{0F617EEC-091F-4554-A13F-4EB7EB54E576}" srcOrd="1" destOrd="0" presId="urn:microsoft.com/office/officeart/2008/layout/HalfCircleOrganizationChart"/>
    <dgm:cxn modelId="{660ED8CB-6A03-4F80-A7C2-0AF1E177C663}" type="presParOf" srcId="{E56C9654-1ABB-4FD1-8E6D-3BD33FDD4A0C}" destId="{9734E5B5-7E38-46A6-BE84-29F1C95A2F02}" srcOrd="2" destOrd="0" presId="urn:microsoft.com/office/officeart/2008/layout/HalfCircleOrganizationChart"/>
    <dgm:cxn modelId="{0FC6DD22-80BF-4827-A9BD-63F0044102F8}" type="presParOf" srcId="{4F089B74-4F72-49EA-828A-32EB40C6DDA4}" destId="{29FE0082-1684-4141-AAA0-9546D5560C67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6BCE49-D51E-4DA8-973D-AA57E057E4BC}">
      <dsp:nvSpPr>
        <dsp:cNvPr id="0" name=""/>
        <dsp:cNvSpPr/>
      </dsp:nvSpPr>
      <dsp:spPr>
        <a:xfrm>
          <a:off x="4796589" y="2664624"/>
          <a:ext cx="2624920" cy="911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564"/>
              </a:lnTo>
              <a:lnTo>
                <a:pt x="2624920" y="455564"/>
              </a:lnTo>
              <a:lnTo>
                <a:pt x="2624920" y="9111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9891E-C475-403D-B506-6EC8EF6B9596}">
      <dsp:nvSpPr>
        <dsp:cNvPr id="0" name=""/>
        <dsp:cNvSpPr/>
      </dsp:nvSpPr>
      <dsp:spPr>
        <a:xfrm>
          <a:off x="2171668" y="2664624"/>
          <a:ext cx="2624920" cy="911129"/>
        </a:xfrm>
        <a:custGeom>
          <a:avLst/>
          <a:gdLst/>
          <a:ahLst/>
          <a:cxnLst/>
          <a:rect l="0" t="0" r="0" b="0"/>
          <a:pathLst>
            <a:path>
              <a:moveTo>
                <a:pt x="2624920" y="0"/>
              </a:moveTo>
              <a:lnTo>
                <a:pt x="2624920" y="455564"/>
              </a:lnTo>
              <a:lnTo>
                <a:pt x="0" y="455564"/>
              </a:lnTo>
              <a:lnTo>
                <a:pt x="0" y="9111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6B709-D7DF-458B-BD8B-B9134F3436FE}">
      <dsp:nvSpPr>
        <dsp:cNvPr id="0" name=""/>
        <dsp:cNvSpPr/>
      </dsp:nvSpPr>
      <dsp:spPr>
        <a:xfrm>
          <a:off x="2788438" y="495268"/>
          <a:ext cx="4016302" cy="216935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FC584F-FD09-4C1D-B722-24F00A7B9EE7}">
      <dsp:nvSpPr>
        <dsp:cNvPr id="0" name=""/>
        <dsp:cNvSpPr/>
      </dsp:nvSpPr>
      <dsp:spPr>
        <a:xfrm>
          <a:off x="2788438" y="495268"/>
          <a:ext cx="4016302" cy="216935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45D038-0165-4FBA-90DF-104057A30C87}">
      <dsp:nvSpPr>
        <dsp:cNvPr id="0" name=""/>
        <dsp:cNvSpPr/>
      </dsp:nvSpPr>
      <dsp:spPr>
        <a:xfrm>
          <a:off x="780287" y="885752"/>
          <a:ext cx="8032604" cy="138838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800" b="1" kern="1200" dirty="0"/>
            <a:t>ИНДЕКСНИ БРОЈЕВИ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800" i="1" kern="1200" dirty="0"/>
            <a:t>су процентуални бројеви који показују промјену нивоа одређене појаве у текућем у односу на базни период</a:t>
          </a:r>
          <a:endParaRPr lang="en-US" sz="2800" i="1" kern="1200" dirty="0"/>
        </a:p>
      </dsp:txBody>
      <dsp:txXfrm>
        <a:off x="780287" y="885752"/>
        <a:ext cx="8032604" cy="1388387"/>
      </dsp:txXfrm>
    </dsp:sp>
    <dsp:sp modelId="{D0019DCE-212C-4838-AABD-8BEC179D02AE}">
      <dsp:nvSpPr>
        <dsp:cNvPr id="0" name=""/>
        <dsp:cNvSpPr/>
      </dsp:nvSpPr>
      <dsp:spPr>
        <a:xfrm>
          <a:off x="1086990" y="3575754"/>
          <a:ext cx="2169355" cy="216935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4CF2EB-AAD1-4011-B14B-5EE270BBF937}">
      <dsp:nvSpPr>
        <dsp:cNvPr id="0" name=""/>
        <dsp:cNvSpPr/>
      </dsp:nvSpPr>
      <dsp:spPr>
        <a:xfrm>
          <a:off x="1086990" y="3575754"/>
          <a:ext cx="2169355" cy="216935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F67B0-CCC9-420F-8E5F-A5752CFA827D}">
      <dsp:nvSpPr>
        <dsp:cNvPr id="0" name=""/>
        <dsp:cNvSpPr/>
      </dsp:nvSpPr>
      <dsp:spPr>
        <a:xfrm>
          <a:off x="2312" y="3966238"/>
          <a:ext cx="4338711" cy="138838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700" b="1" kern="1200" dirty="0"/>
            <a:t>ЛАНЧАНИ ИНДЕКСИ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700" i="1" kern="1200" dirty="0"/>
            <a:t>показују промјену у односу на претходни период</a:t>
          </a:r>
          <a:endParaRPr lang="en-US" sz="2700" i="1" kern="1200" dirty="0"/>
        </a:p>
      </dsp:txBody>
      <dsp:txXfrm>
        <a:off x="2312" y="3966238"/>
        <a:ext cx="4338711" cy="1388387"/>
      </dsp:txXfrm>
    </dsp:sp>
    <dsp:sp modelId="{52E93FCA-F493-46B0-826E-DEB13371C9FA}">
      <dsp:nvSpPr>
        <dsp:cNvPr id="0" name=""/>
        <dsp:cNvSpPr/>
      </dsp:nvSpPr>
      <dsp:spPr>
        <a:xfrm>
          <a:off x="6336832" y="3575754"/>
          <a:ext cx="2169355" cy="216935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CBEFAF-2D21-4475-996B-FEAA7647329B}">
      <dsp:nvSpPr>
        <dsp:cNvPr id="0" name=""/>
        <dsp:cNvSpPr/>
      </dsp:nvSpPr>
      <dsp:spPr>
        <a:xfrm>
          <a:off x="6336832" y="3575754"/>
          <a:ext cx="2169355" cy="216935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0ADB1-65F4-41B1-8C64-6931F0E27DA4}">
      <dsp:nvSpPr>
        <dsp:cNvPr id="0" name=""/>
        <dsp:cNvSpPr/>
      </dsp:nvSpPr>
      <dsp:spPr>
        <a:xfrm>
          <a:off x="5252154" y="3966238"/>
          <a:ext cx="4338711" cy="138838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700" b="1" i="0" kern="1200" dirty="0"/>
            <a:t>БАЗНИ ИНДЕКСИ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700" i="1" kern="1200" dirty="0"/>
            <a:t>показују промјену у односу на базни (фиксирани) период</a:t>
          </a:r>
          <a:endParaRPr lang="en-US" sz="2700" i="1" kern="1200" dirty="0"/>
        </a:p>
      </dsp:txBody>
      <dsp:txXfrm>
        <a:off x="5252154" y="3966238"/>
        <a:ext cx="4338711" cy="1388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EDA6F-6F39-4900-83EE-B8DACB65008E}" type="datetimeFigureOut">
              <a:rPr lang="en-US" smtClean="0"/>
              <a:t>5/16/25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E6D7F-8488-43A1-8D98-630E4AC8F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77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046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28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1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5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81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37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47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2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3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30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C8521DC-E735-4C2B-9148-FF2773C74D8F}" type="datetimeFigureOut">
              <a:rPr lang="en-US" smtClean="0"/>
              <a:t>5/16/25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3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ED5C7-1B97-43C9-A38E-F906F21C36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b="1" dirty="0"/>
              <a:t>ИНДЕКСНИ БРОЈЕВИ</a:t>
            </a:r>
            <a:endParaRPr lang="en-US" b="1" dirty="0"/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8B5178B6-C111-4CB6-A0F2-2274B2843F7B}"/>
              </a:ext>
            </a:extLst>
          </p:cNvPr>
          <p:cNvSpPr txBox="1"/>
          <p:nvPr/>
        </p:nvSpPr>
        <p:spPr>
          <a:xfrm>
            <a:off x="4565855" y="5559463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Милица Марић, ма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E6A1F10-4756-45E1-B8FE-FDE3C45AB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486090"/>
            <a:ext cx="6801612" cy="1239894"/>
          </a:xfrm>
        </p:spPr>
        <p:txBody>
          <a:bodyPr>
            <a:normAutofit/>
          </a:bodyPr>
          <a:lstStyle/>
          <a:p>
            <a:r>
              <a:rPr lang="sr-Cyrl-BA" sz="2800" b="1" dirty="0"/>
              <a:t>Вјежбе</a:t>
            </a:r>
            <a:r>
              <a:rPr lang="sr-Latn-BA" sz="2800" b="1" dirty="0"/>
              <a:t> 11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1842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8F06-65F7-4E4B-A383-E16183076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44820"/>
            <a:ext cx="7729728" cy="1188720"/>
          </a:xfrm>
        </p:spPr>
        <p:txBody>
          <a:bodyPr/>
          <a:lstStyle/>
          <a:p>
            <a:r>
              <a:rPr lang="sr-Cyrl-BA" b="1" dirty="0"/>
              <a:t>ГРУПНИ (АГРЕГАТНИ) ИНДЕКСИ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B539D-8640-466C-A0D1-C64ECF668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565" y="1713804"/>
            <a:ext cx="10679124" cy="4856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</a:rPr>
              <a:t>ЗАДАТАК 3:</a:t>
            </a:r>
          </a:p>
          <a:p>
            <a:pPr marL="0" indent="0">
              <a:buNone/>
            </a:pPr>
            <a:r>
              <a:rPr lang="sr-Cyrl-BA" sz="2000" dirty="0">
                <a:solidFill>
                  <a:schemeClr val="tx1"/>
                </a:solidFill>
              </a:rPr>
              <a:t>Једно предузеће производи три различита производа. Дати су подаци о њиховој просјечној цијени за 1991. и 1992. годину, те вриједности производње за 1991. годину:</a:t>
            </a: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Latn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r-Cyrl-BA" sz="2000" dirty="0">
                <a:solidFill>
                  <a:schemeClr val="tx1"/>
                </a:solidFill>
              </a:rPr>
              <a:t>Израчунати заједнички индекс цијена ове групе производа (1991=100), под претпоставком да ће се количине у 1992. увећати за производ </a:t>
            </a:r>
            <a:r>
              <a:rPr lang="sr-Latn-BA" sz="2000" dirty="0">
                <a:solidFill>
                  <a:schemeClr val="tx1"/>
                </a:solidFill>
              </a:rPr>
              <a:t>I </a:t>
            </a:r>
            <a:r>
              <a:rPr lang="sr-Cyrl-BA" sz="2000" dirty="0">
                <a:solidFill>
                  <a:schemeClr val="tx1"/>
                </a:solidFill>
              </a:rPr>
              <a:t>20%, производ</a:t>
            </a:r>
            <a:r>
              <a:rPr lang="sr-Latn-BA" sz="2000" dirty="0">
                <a:solidFill>
                  <a:schemeClr val="tx1"/>
                </a:solidFill>
              </a:rPr>
              <a:t> II</a:t>
            </a:r>
            <a:r>
              <a:rPr lang="sr-Cyrl-BA" sz="2000" dirty="0">
                <a:solidFill>
                  <a:schemeClr val="tx1"/>
                </a:solidFill>
              </a:rPr>
              <a:t> 50%, производ </a:t>
            </a:r>
            <a:r>
              <a:rPr lang="sr-Latn-BA" sz="2000" dirty="0">
                <a:solidFill>
                  <a:schemeClr val="tx1"/>
                </a:solidFill>
              </a:rPr>
              <a:t>III </a:t>
            </a:r>
            <a:r>
              <a:rPr lang="sr-Cyrl-BA" sz="2000" dirty="0">
                <a:solidFill>
                  <a:schemeClr val="tx1"/>
                </a:solidFill>
              </a:rPr>
              <a:t>10%.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4094DD5-80D2-4A32-8516-4308664463A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1270316"/>
                  </p:ext>
                </p:extLst>
              </p:nvPr>
            </p:nvGraphicFramePr>
            <p:xfrm>
              <a:off x="1190394" y="3263053"/>
              <a:ext cx="9245601" cy="2011680"/>
            </p:xfrm>
            <a:graphic>
              <a:graphicData uri="http://schemas.openxmlformats.org/drawingml/2006/table">
                <a:tbl>
                  <a:tblPr firstRow="1" bandRow="1">
                    <a:tableStyleId>{6E25E649-3F16-4E02-A733-19D2CDBF48F0}</a:tableStyleId>
                  </a:tblPr>
                  <a:tblGrid>
                    <a:gridCol w="1849120">
                      <a:extLst>
                        <a:ext uri="{9D8B030D-6E8A-4147-A177-3AD203B41FA5}">
                          <a16:colId xmlns:a16="http://schemas.microsoft.com/office/drawing/2014/main" val="2790171727"/>
                        </a:ext>
                      </a:extLst>
                    </a:gridCol>
                    <a:gridCol w="1124019">
                      <a:extLst>
                        <a:ext uri="{9D8B030D-6E8A-4147-A177-3AD203B41FA5}">
                          <a16:colId xmlns:a16="http://schemas.microsoft.com/office/drawing/2014/main" val="3493144054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783909913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515649687"/>
                        </a:ext>
                      </a:extLst>
                    </a:gridCol>
                    <a:gridCol w="3352798">
                      <a:extLst>
                        <a:ext uri="{9D8B030D-6E8A-4147-A177-3AD203B41FA5}">
                          <a16:colId xmlns:a16="http://schemas.microsoft.com/office/drawing/2014/main" val="1624386446"/>
                        </a:ext>
                      </a:extLst>
                    </a:gridCol>
                  </a:tblGrid>
                  <a:tr h="70519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Мјера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1991.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1992.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Вриједност производње 1991. (у милионима КМ)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58858896"/>
                      </a:ext>
                    </a:extLst>
                  </a:tr>
                  <a:tr h="3144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sr-Latn-BA" b="0" i="0" smtClean="0"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sr-Latn-BA" b="0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i="0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25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60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750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3744467"/>
                      </a:ext>
                    </a:extLst>
                  </a:tr>
                  <a:tr h="3144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130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310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5.200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442501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240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780</a:t>
                          </a:r>
                          <a:endParaRPr lang="en-US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16.800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273605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4094DD5-80D2-4A32-8516-4308664463A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1270316"/>
                  </p:ext>
                </p:extLst>
              </p:nvPr>
            </p:nvGraphicFramePr>
            <p:xfrm>
              <a:off x="1190394" y="3263053"/>
              <a:ext cx="9245601" cy="1802476"/>
            </p:xfrm>
            <a:graphic>
              <a:graphicData uri="http://schemas.openxmlformats.org/drawingml/2006/table">
                <a:tbl>
                  <a:tblPr firstRow="1" bandRow="1">
                    <a:tableStyleId>{6E25E649-3F16-4E02-A733-19D2CDBF48F0}</a:tableStyleId>
                  </a:tblPr>
                  <a:tblGrid>
                    <a:gridCol w="1849120">
                      <a:extLst>
                        <a:ext uri="{9D8B030D-6E8A-4147-A177-3AD203B41FA5}">
                          <a16:colId xmlns:a16="http://schemas.microsoft.com/office/drawing/2014/main" val="2790171727"/>
                        </a:ext>
                      </a:extLst>
                    </a:gridCol>
                    <a:gridCol w="1124019">
                      <a:extLst>
                        <a:ext uri="{9D8B030D-6E8A-4147-A177-3AD203B41FA5}">
                          <a16:colId xmlns:a16="http://schemas.microsoft.com/office/drawing/2014/main" val="3493144054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783909913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515649687"/>
                        </a:ext>
                      </a:extLst>
                    </a:gridCol>
                    <a:gridCol w="3352798">
                      <a:extLst>
                        <a:ext uri="{9D8B030D-6E8A-4147-A177-3AD203B41FA5}">
                          <a16:colId xmlns:a16="http://schemas.microsoft.com/office/drawing/2014/main" val="1624386446"/>
                        </a:ext>
                      </a:extLst>
                    </a:gridCol>
                  </a:tblGrid>
                  <a:tr h="70519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Мјера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1991.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1992.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Вриједност производње 1991. (у милионима КМ)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5885889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3784" t="-201667" r="-557838" b="-2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25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60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750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374446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130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310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5.200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442501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240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780</a:t>
                          </a:r>
                          <a:endParaRPr lang="en-US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16.800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2736057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37955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F8E37F-A535-4F81-B1F9-D08813CF2E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3558" y="485274"/>
                <a:ext cx="11004884" cy="58874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/>
                  <a:t>Најчешће кориштене формуле за рачунање агрегатног индекса цијена:</a:t>
                </a:r>
              </a:p>
              <a:p>
                <a:pPr marL="0" indent="0">
                  <a:buNone/>
                </a:pPr>
                <a:r>
                  <a:rPr lang="sr-Latn-BA" dirty="0"/>
                  <a:t>Laspeyers	</a:t>
                </a:r>
                <a:r>
                  <a:rPr lang="sr-Cyrl-BA" dirty="0"/>
                  <a:t>-ов индекс</a:t>
                </a:r>
                <a:r>
                  <a:rPr lang="sr-Latn-BA" dirty="0"/>
                  <a:t> 				Fischer</a:t>
                </a:r>
                <a:r>
                  <a:rPr lang="sr-Cyrl-BA" dirty="0"/>
                  <a:t>-ов индекс</a:t>
                </a:r>
                <a:endParaRPr lang="sr-Latn-B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/>
                  <a:t> 	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  <m:r>
                          <a:rPr lang="sr-Latn-BA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</m:e>
                    </m:rad>
                    <m:r>
                      <a:rPr lang="sr-Latn-BA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Paasche</a:t>
                </a:r>
                <a:r>
                  <a:rPr lang="sr-Cyrl-BA" dirty="0"/>
                  <a:t>-ов индекс</a:t>
                </a:r>
                <a:r>
                  <a:rPr lang="sr-Latn-BA" dirty="0"/>
                  <a:t>				     	  Marschall-Edgeworth</a:t>
                </a:r>
                <a:r>
                  <a:rPr lang="sr-Cyrl-BA" dirty="0"/>
                  <a:t>-ов индекс</a:t>
                </a:r>
                <a:endParaRPr lang="sr-Latn-B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/>
                  <a:t>	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sr-Latn-BA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sr-Latn-B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  <m:d>
                          <m:d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sr-Latn-BA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b="1" dirty="0"/>
                  <a:t>Радна табела</a:t>
                </a:r>
                <a:r>
                  <a:rPr lang="sr-Cyrl-BA" dirty="0"/>
                  <a:t>: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F8E37F-A535-4F81-B1F9-D08813CF2E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3558" y="485274"/>
                <a:ext cx="11004884" cy="5887452"/>
              </a:xfrm>
              <a:blipFill>
                <a:blip r:embed="rId2"/>
                <a:stretch>
                  <a:fillRect l="-461" t="-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D02AD74-C2E5-4085-91C0-A9E28EAED9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3425273"/>
                  </p:ext>
                </p:extLst>
              </p:nvPr>
            </p:nvGraphicFramePr>
            <p:xfrm>
              <a:off x="740670" y="4062701"/>
              <a:ext cx="10282405" cy="2191924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45400">
                      <a:extLst>
                        <a:ext uri="{9D8B030D-6E8A-4147-A177-3AD203B41FA5}">
                          <a16:colId xmlns:a16="http://schemas.microsoft.com/office/drawing/2014/main" val="3626867584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405744108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2823662250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77768897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370648332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634548093"/>
                        </a:ext>
                      </a:extLst>
                    </a:gridCol>
                  </a:tblGrid>
                  <a:tr h="7093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sr-Cyrl-BA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Cyrl-BA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sr-Cyrl-BA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7617649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25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750/25 = 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060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310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5.200/130 =40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497003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780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16.800/240 = 70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77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5264265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>
                              <a:latin typeface="+mn-lt"/>
                            </a:rPr>
                            <a:t>22.750</a:t>
                          </a:r>
                          <a:endParaRPr lang="en-US" b="1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10527086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D02AD74-C2E5-4085-91C0-A9E28EAED9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3425273"/>
                  </p:ext>
                </p:extLst>
              </p:nvPr>
            </p:nvGraphicFramePr>
            <p:xfrm>
              <a:off x="740670" y="4062701"/>
              <a:ext cx="10282405" cy="2191924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45400">
                      <a:extLst>
                        <a:ext uri="{9D8B030D-6E8A-4147-A177-3AD203B41FA5}">
                          <a16:colId xmlns:a16="http://schemas.microsoft.com/office/drawing/2014/main" val="3626867584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405744108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2823662250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77768897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370648332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634548093"/>
                        </a:ext>
                      </a:extLst>
                    </a:gridCol>
                  </a:tblGrid>
                  <a:tr h="7093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88502" t="-855" r="-400000" b="-2205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89161" t="-855" r="-301399" b="-2205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88153" t="-855" r="-200348" b="-2205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88153" t="-855" r="-100348" b="-2205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88153" t="-855" r="-348" b="-2205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617649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25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750/25 = 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060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310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5.200/130 =40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497003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780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16.800/240 = 70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77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5264265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>
                              <a:latin typeface="+mn-lt"/>
                            </a:rPr>
                            <a:t>22.750</a:t>
                          </a:r>
                          <a:endParaRPr lang="en-US" b="1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10527086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83256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FA6F7-C7BC-4F92-8C7B-66B1538BF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565484"/>
            <a:ext cx="11133221" cy="5727031"/>
          </a:xfrm>
        </p:spPr>
        <p:txBody>
          <a:bodyPr/>
          <a:lstStyle/>
          <a:p>
            <a:pPr marL="0" indent="0">
              <a:buNone/>
            </a:pPr>
            <a:r>
              <a:rPr lang="sr-Cyrl-BA" dirty="0"/>
              <a:t>За израчунавање агрегатних индекса цијена потребно је извршити додатна израчунавања, што радимо у наредној табели: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61207BDB-054A-42AE-B45E-8DBE438669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339218"/>
                  </p:ext>
                </p:extLst>
              </p:nvPr>
            </p:nvGraphicFramePr>
            <p:xfrm>
              <a:off x="529388" y="1574798"/>
              <a:ext cx="10796340" cy="185420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799390">
                      <a:extLst>
                        <a:ext uri="{9D8B030D-6E8A-4147-A177-3AD203B41FA5}">
                          <a16:colId xmlns:a16="http://schemas.microsoft.com/office/drawing/2014/main" val="1100409803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59157095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84889168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238555954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474263165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36471228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sr-Cyrl-BA" sz="1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dirty="0"/>
                            <a:t>)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sr-Latn-BA" sz="1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1800" b="1" i="1">
                                          <a:latin typeface="Cambria Math" panose="020405030504060302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sr-Latn-BA" sz="1800" b="1" i="1" smtClean="0"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sr-Cyrl-BA" sz="1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dirty="0"/>
                            <a:t>)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sr-Latn-BA" sz="1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1800" b="1" i="1">
                                          <a:latin typeface="Cambria Math" panose="020405030504060302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sr-Cyrl-BA" sz="18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sr-Cyrl-BA" sz="1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dirty="0"/>
                            <a:t>)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818693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160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66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650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960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7284108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651277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147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35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114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4260394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27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68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930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279857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61207BDB-054A-42AE-B45E-8DBE438669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339218"/>
                  </p:ext>
                </p:extLst>
              </p:nvPr>
            </p:nvGraphicFramePr>
            <p:xfrm>
              <a:off x="529388" y="1574798"/>
              <a:ext cx="10796340" cy="185420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799390">
                      <a:extLst>
                        <a:ext uri="{9D8B030D-6E8A-4147-A177-3AD203B41FA5}">
                          <a16:colId xmlns:a16="http://schemas.microsoft.com/office/drawing/2014/main" val="1100409803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59157095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84889168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238555954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474263165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36471228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197" r="-501017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9662" t="-8197" r="-399324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339" t="-8197" r="-300678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0339" t="-8197" r="-200678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98986" t="-8197" r="-100000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00678" t="-8197" r="-339" b="-427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18693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160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66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650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960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7284108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651277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147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35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114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4260394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27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68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930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2798578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370CE08-D49C-4571-B2F0-72A0F9358E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22948" y="3734213"/>
                <a:ext cx="11069052" cy="29437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dirty="0"/>
                  <a:t>Laspeyers	</a:t>
                </a:r>
                <a:r>
                  <a:rPr lang="sr-Cyrl-BA" dirty="0"/>
                  <a:t>-ов индекс</a:t>
                </a:r>
                <a:r>
                  <a:rPr lang="sr-Latn-BA" dirty="0"/>
                  <a:t> 				Fischer</a:t>
                </a:r>
                <a:r>
                  <a:rPr lang="sr-Cyrl-BA" dirty="0"/>
                  <a:t>-ов индекс</a:t>
                </a:r>
                <a:endParaRPr lang="sr-Latn-B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68.800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22.750</m:t>
                        </m:r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𝟑𝟎𝟐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sr-Latn-BA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68.800</m:t>
                            </m:r>
                          </m:num>
                          <m:den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22.750</m:t>
                            </m:r>
                          </m:den>
                        </m:f>
                        <m:r>
                          <a:rPr lang="sr-Latn-BA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80.820</m:t>
                            </m:r>
                          </m:num>
                          <m:den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27.180</m:t>
                            </m:r>
                          </m:den>
                        </m:f>
                      </m:e>
                    </m:rad>
                    <m:r>
                      <a:rPr lang="sr-Latn-BA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𝟐𝟗𝟗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</m:oMath>
                </a14:m>
                <a:endParaRPr lang="sr-Latn-BA" sz="20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dirty="0"/>
                  <a:t>Paasche</a:t>
                </a:r>
                <a:r>
                  <a:rPr lang="sr-Cyrl-BA" dirty="0"/>
                  <a:t>-ов индекс</a:t>
                </a:r>
                <a:r>
                  <a:rPr lang="sr-Latn-BA" dirty="0"/>
                  <a:t>				     	  Marschall-Edgeworth</a:t>
                </a:r>
                <a:r>
                  <a:rPr lang="sr-Cyrl-BA" dirty="0"/>
                  <a:t>-ов индекс</a:t>
                </a:r>
                <a:endParaRPr lang="sr-Latn-BA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80.820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27.180</m:t>
                        </m:r>
                      </m:den>
                    </m:f>
                    <m:r>
                      <a:rPr lang="sr-Latn-BA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𝟐𝟗𝟕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sr-Latn-BA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149.620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49.930</m:t>
                        </m:r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𝟐𝟗𝟗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</m:oMath>
                </a14:m>
                <a:endParaRPr lang="sr-Latn-BA" sz="2000" b="1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370CE08-D49C-4571-B2F0-72A0F9358E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948" y="3734213"/>
                <a:ext cx="11069052" cy="2943724"/>
              </a:xfrm>
              <a:prstGeom prst="rect">
                <a:avLst/>
              </a:prstGeom>
              <a:blipFill>
                <a:blip r:embed="rId3"/>
                <a:stretch>
                  <a:fillRect l="-441" t="-1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8517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43159D-E044-462A-812B-305AA37FB0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3294" y="1736889"/>
                <a:ext cx="10765411" cy="3384222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marL="0" indent="0">
                  <a:buNone/>
                </a:pPr>
                <a:r>
                  <a:rPr lang="sr-Cyrl-BA" b="1" dirty="0"/>
                  <a:t>Аналогно рачунању агрегатних индекса цијена, могуће је израчунати и агрегатне индексе количине посматраних производа:</a:t>
                </a:r>
              </a:p>
              <a:p>
                <a:pPr marL="0" indent="0">
                  <a:buNone/>
                </a:pPr>
                <a:r>
                  <a:rPr lang="sr-Latn-BA" dirty="0"/>
                  <a:t>				</a:t>
                </a:r>
                <a:endParaRPr lang="sr-Latn-B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/>
                  <a:t> 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  <m:r>
                          <a:rPr lang="sr-Latn-BA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</m:e>
                    </m:rad>
                    <m:r>
                      <a:rPr lang="sr-Latn-BA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				     	  </a:t>
                </a:r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sr-Latn-BA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sr-Latn-B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  <m:d>
                          <m:d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sr-Latn-BA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endParaRPr lang="en-US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43159D-E044-462A-812B-305AA37FB0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3294" y="1736889"/>
                <a:ext cx="10765411" cy="3384222"/>
              </a:xfrm>
              <a:blipFill>
                <a:blip r:embed="rId2"/>
                <a:stretch>
                  <a:fillRect l="-396" t="-8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0586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08208-0015-471B-93BB-2A51A4542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901" y="499621"/>
            <a:ext cx="11151909" cy="6127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  <a:latin typeface="Corbel (Body)"/>
              </a:rPr>
              <a:t>ЗАДАТАК </a:t>
            </a:r>
            <a:r>
              <a:rPr lang="sr-Latn-BA" sz="2000" b="1" dirty="0">
                <a:solidFill>
                  <a:schemeClr val="accent1"/>
                </a:solidFill>
                <a:latin typeface="Corbel (Body)"/>
              </a:rPr>
              <a:t>4</a:t>
            </a:r>
            <a:r>
              <a:rPr lang="sr-Cyrl-BA" sz="2000" b="1" dirty="0">
                <a:solidFill>
                  <a:schemeClr val="accent1"/>
                </a:solidFill>
                <a:latin typeface="Corbel (Body)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Corbel (Body)"/>
              </a:rPr>
              <a:t>Дати су подаци о продаји групе производа:</a:t>
            </a:r>
          </a:p>
          <a:p>
            <a:pPr marL="0" indent="0">
              <a:buNone/>
            </a:pPr>
            <a:endParaRPr lang="ru-RU" dirty="0">
              <a:latin typeface="Corbel (Body)"/>
            </a:endParaRPr>
          </a:p>
          <a:p>
            <a:pPr marL="0" indent="0">
              <a:buNone/>
            </a:pPr>
            <a:endParaRPr lang="ru-RU" dirty="0">
              <a:latin typeface="Corbel (Body)"/>
            </a:endParaRPr>
          </a:p>
          <a:p>
            <a:pPr marL="0" indent="0">
              <a:buNone/>
            </a:pPr>
            <a:endParaRPr lang="ru-RU" dirty="0">
              <a:latin typeface="Corbel (Body)"/>
            </a:endParaRPr>
          </a:p>
          <a:p>
            <a:pPr marL="0" indent="0">
              <a:buNone/>
            </a:pPr>
            <a:endParaRPr lang="ru-RU" dirty="0">
              <a:latin typeface="Corbel (Body)"/>
            </a:endParaRPr>
          </a:p>
          <a:p>
            <a:pPr marL="0" indent="0">
              <a:buNone/>
            </a:pPr>
            <a:endParaRPr lang="ru-RU" dirty="0">
              <a:latin typeface="Corbel (Body)"/>
            </a:endParaRPr>
          </a:p>
          <a:p>
            <a:pPr marL="0" indent="0">
              <a:buNone/>
            </a:pPr>
            <a:endParaRPr lang="ru-RU" dirty="0">
              <a:latin typeface="Corbel (Body)"/>
            </a:endParaRPr>
          </a:p>
          <a:p>
            <a:pPr marL="0" indent="0">
              <a:buNone/>
            </a:pPr>
            <a:endParaRPr lang="sr-Latn-BA" dirty="0">
              <a:latin typeface="Corbel (Body)"/>
            </a:endParaRPr>
          </a:p>
          <a:p>
            <a:pPr marL="0" indent="0">
              <a:buNone/>
            </a:pPr>
            <a:r>
              <a:rPr lang="ru-RU" dirty="0">
                <a:latin typeface="Corbel (Body)"/>
              </a:rPr>
              <a:t>Ако још располажемо са подацима да је продата количина у 1995. у односу на 1994. порасла за: I производ 150%, II производ 140%, III производ 120%, </a:t>
            </a:r>
            <a:r>
              <a:rPr lang="ru-RU" dirty="0" err="1">
                <a:latin typeface="Corbel (Body)"/>
              </a:rPr>
              <a:t>израчунати</a:t>
            </a:r>
            <a:r>
              <a:rPr lang="ru-RU" dirty="0">
                <a:latin typeface="Corbel (Body)"/>
              </a:rPr>
              <a:t> индекс </a:t>
            </a:r>
            <a:r>
              <a:rPr lang="ru-RU" dirty="0" err="1">
                <a:latin typeface="Corbel (Body)"/>
              </a:rPr>
              <a:t>количина</a:t>
            </a:r>
            <a:r>
              <a:rPr lang="ru-RU" dirty="0">
                <a:latin typeface="Corbel (Body)"/>
              </a:rPr>
              <a:t> за ову групу производа.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D89D43E-172B-4A8C-85A7-DF27915BC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147552"/>
              </p:ext>
            </p:extLst>
          </p:nvPr>
        </p:nvGraphicFramePr>
        <p:xfrm>
          <a:off x="3367115" y="1627464"/>
          <a:ext cx="5457770" cy="218952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728885">
                  <a:extLst>
                    <a:ext uri="{9D8B030D-6E8A-4147-A177-3AD203B41FA5}">
                      <a16:colId xmlns:a16="http://schemas.microsoft.com/office/drawing/2014/main" val="359287658"/>
                    </a:ext>
                  </a:extLst>
                </a:gridCol>
                <a:gridCol w="2728885">
                  <a:extLst>
                    <a:ext uri="{9D8B030D-6E8A-4147-A177-3AD203B41FA5}">
                      <a16:colId xmlns:a16="http://schemas.microsoft.com/office/drawing/2014/main" val="2041306861"/>
                    </a:ext>
                  </a:extLst>
                </a:gridCol>
              </a:tblGrid>
              <a:tr h="802107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Производ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Вриједност у 1995. (000 КМ)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5366936"/>
                  </a:ext>
                </a:extLst>
              </a:tr>
              <a:tr h="462473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540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7472406"/>
                  </a:ext>
                </a:extLst>
              </a:tr>
              <a:tr h="462473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1.456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7820647"/>
                  </a:ext>
                </a:extLst>
              </a:tr>
              <a:tr h="462473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III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1.820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3070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5152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D8B7EFA-9B3B-4E2F-A8E2-CCD500D7386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20137225"/>
                  </p:ext>
                </p:extLst>
              </p:nvPr>
            </p:nvGraphicFramePr>
            <p:xfrm>
              <a:off x="3133439" y="312106"/>
              <a:ext cx="5925122" cy="280849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7456">
                      <a:extLst>
                        <a:ext uri="{9D8B030D-6E8A-4147-A177-3AD203B41FA5}">
                          <a16:colId xmlns:a16="http://schemas.microsoft.com/office/drawing/2014/main" val="3626867584"/>
                        </a:ext>
                      </a:extLst>
                    </a:gridCol>
                    <a:gridCol w="1237456">
                      <a:extLst>
                        <a:ext uri="{9D8B030D-6E8A-4147-A177-3AD203B41FA5}">
                          <a16:colId xmlns:a16="http://schemas.microsoft.com/office/drawing/2014/main" val="1405744108"/>
                        </a:ext>
                      </a:extLst>
                    </a:gridCol>
                    <a:gridCol w="1300899">
                      <a:extLst>
                        <a:ext uri="{9D8B030D-6E8A-4147-A177-3AD203B41FA5}">
                          <a16:colId xmlns:a16="http://schemas.microsoft.com/office/drawing/2014/main" val="1370648332"/>
                        </a:ext>
                      </a:extLst>
                    </a:gridCol>
                    <a:gridCol w="1055802">
                      <a:extLst>
                        <a:ext uri="{9D8B030D-6E8A-4147-A177-3AD203B41FA5}">
                          <a16:colId xmlns:a16="http://schemas.microsoft.com/office/drawing/2014/main" val="3322269760"/>
                        </a:ext>
                      </a:extLst>
                    </a:gridCol>
                    <a:gridCol w="1093509">
                      <a:extLst>
                        <a:ext uri="{9D8B030D-6E8A-4147-A177-3AD203B41FA5}">
                          <a16:colId xmlns:a16="http://schemas.microsoft.com/office/drawing/2014/main" val="3332229390"/>
                        </a:ext>
                      </a:extLst>
                    </a:gridCol>
                  </a:tblGrid>
                  <a:tr h="9513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2000" b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sr-Cyrl-BA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Cyrl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b="1" smtClean="0"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sr-Cyrl-BA" sz="2000" b="1" smtClean="0"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b="1" smtClean="0"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sr-Latn-BA" sz="2000" b="1" smtClean="0"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sr-Cyrl-BA" sz="2000" b="1" smtClean="0">
                                    <a:latin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sr-Latn-BA" sz="2000" b="1" smtClean="0">
                                    <a:latin typeface="Cambria Math" panose="02040503050406030204" pitchFamily="18" charset="0"/>
                                  </a:rPr>
                                  <m:t>𝟏𝟎𝟎</m:t>
                                </m:r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Cyrl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76176499"/>
                      </a:ext>
                    </a:extLst>
                  </a:tr>
                  <a:tr h="357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540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0,40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216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060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1.456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0,42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607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4970039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III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1.820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220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0,45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827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75264265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3.816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1.650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0527086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D8B7EFA-9B3B-4E2F-A8E2-CCD500D7386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20137225"/>
                  </p:ext>
                </p:extLst>
              </p:nvPr>
            </p:nvGraphicFramePr>
            <p:xfrm>
              <a:off x="3133439" y="312106"/>
              <a:ext cx="5925122" cy="280849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7456">
                      <a:extLst>
                        <a:ext uri="{9D8B030D-6E8A-4147-A177-3AD203B41FA5}">
                          <a16:colId xmlns:a16="http://schemas.microsoft.com/office/drawing/2014/main" val="3626867584"/>
                        </a:ext>
                      </a:extLst>
                    </a:gridCol>
                    <a:gridCol w="1237456">
                      <a:extLst>
                        <a:ext uri="{9D8B030D-6E8A-4147-A177-3AD203B41FA5}">
                          <a16:colId xmlns:a16="http://schemas.microsoft.com/office/drawing/2014/main" val="1405744108"/>
                        </a:ext>
                      </a:extLst>
                    </a:gridCol>
                    <a:gridCol w="1300899">
                      <a:extLst>
                        <a:ext uri="{9D8B030D-6E8A-4147-A177-3AD203B41FA5}">
                          <a16:colId xmlns:a16="http://schemas.microsoft.com/office/drawing/2014/main" val="1370648332"/>
                        </a:ext>
                      </a:extLst>
                    </a:gridCol>
                    <a:gridCol w="1055802">
                      <a:extLst>
                        <a:ext uri="{9D8B030D-6E8A-4147-A177-3AD203B41FA5}">
                          <a16:colId xmlns:a16="http://schemas.microsoft.com/office/drawing/2014/main" val="3322269760"/>
                        </a:ext>
                      </a:extLst>
                    </a:gridCol>
                    <a:gridCol w="1093509">
                      <a:extLst>
                        <a:ext uri="{9D8B030D-6E8A-4147-A177-3AD203B41FA5}">
                          <a16:colId xmlns:a16="http://schemas.microsoft.com/office/drawing/2014/main" val="3332229390"/>
                        </a:ext>
                      </a:extLst>
                    </a:gridCol>
                  </a:tblGrid>
                  <a:tr h="9513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62" r="-283505" b="-19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0291" r="-166990" b="-19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55952" r="-104762" b="-19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5349" r="-2326" b="-197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617649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540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0,40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216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060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1.456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0,42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607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4970039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III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1.820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220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0,45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827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75264265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3.816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1.650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0527086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7B8AEBB-EF20-461D-AF48-EB0F95AE257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7108" y="3551263"/>
                <a:ext cx="3697784" cy="29505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Cyrl-BA" sz="2000" i="1" dirty="0">
                    <a:latin typeface="Cambria Math" panose="02040503050406030204" pitchFamily="18" charset="0"/>
                  </a:rPr>
                  <a:t>Агрегатни индекс количина</a:t>
                </a:r>
                <a:r>
                  <a:rPr lang="sr-Latn-BA" sz="2000" i="1" dirty="0">
                    <a:latin typeface="Cambria Math" panose="02040503050406030204" pitchFamily="18" charset="0"/>
                  </a:rPr>
                  <a:t>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sr-Latn-BA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Cyrl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3.816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1.650</m:t>
                          </m:r>
                        </m:den>
                      </m:f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𝟐𝟑𝟏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7B8AEBB-EF20-461D-AF48-EB0F95AE25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7108" y="3551263"/>
                <a:ext cx="3697784" cy="2950589"/>
              </a:xfrm>
              <a:prstGeom prst="rect">
                <a:avLst/>
              </a:prstGeom>
              <a:blipFill>
                <a:blip r:embed="rId3"/>
                <a:stretch>
                  <a:fillRect l="-1712" t="-1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7472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90B719-763F-4677-8284-4849CF2E41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/>
              <a:t>ХВАЛА НА ПАЖЊИ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B6941DB-0C51-4C8D-9628-F90AE4A0BE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8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C8C026E-C1AB-439B-840F-005B7EF86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4206316"/>
              </p:ext>
            </p:extLst>
          </p:nvPr>
        </p:nvGraphicFramePr>
        <p:xfrm>
          <a:off x="1395663" y="433137"/>
          <a:ext cx="9593179" cy="6240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501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2FDB2-BC76-497B-B391-9CD0F5C9C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584" y="471340"/>
            <a:ext cx="10982226" cy="6023728"/>
          </a:xfrm>
        </p:spPr>
        <p:txBody>
          <a:bodyPr/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</a:rPr>
              <a:t>ЗАДАТАК 1</a:t>
            </a:r>
            <a:r>
              <a:rPr lang="sr-Cyrl-BA" sz="2000" dirty="0"/>
              <a:t>:</a:t>
            </a:r>
          </a:p>
          <a:p>
            <a:pPr marL="0" indent="0">
              <a:buNone/>
            </a:pPr>
            <a:r>
              <a:rPr lang="sr-Cyrl-BA" dirty="0"/>
              <a:t>Дати су подаци о кретању производње једног предузећа у периоду од </a:t>
            </a:r>
            <a:r>
              <a:rPr lang="sr-Latn-RS" dirty="0">
                <a:latin typeface="Gill Sans"/>
              </a:rPr>
              <a:t>201</a:t>
            </a:r>
            <a:r>
              <a:rPr lang="sr-Latn-RS" dirty="0"/>
              <a:t>5</a:t>
            </a:r>
            <a:r>
              <a:rPr lang="sr-Cyrl-BA" dirty="0"/>
              <a:t>. до </a:t>
            </a:r>
            <a:r>
              <a:rPr lang="sr-Latn-RS" dirty="0"/>
              <a:t>2023</a:t>
            </a:r>
            <a:r>
              <a:rPr lang="sr-Cyrl-BA" dirty="0"/>
              <a:t>. године: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5103ACF-7940-4FCA-8FF2-18D1C9A50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337077"/>
              </p:ext>
            </p:extLst>
          </p:nvPr>
        </p:nvGraphicFramePr>
        <p:xfrm>
          <a:off x="860926" y="1367126"/>
          <a:ext cx="4208380" cy="5019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190">
                  <a:extLst>
                    <a:ext uri="{9D8B030D-6E8A-4147-A177-3AD203B41FA5}">
                      <a16:colId xmlns:a16="http://schemas.microsoft.com/office/drawing/2014/main" val="771676827"/>
                    </a:ext>
                  </a:extLst>
                </a:gridCol>
                <a:gridCol w="2104190">
                  <a:extLst>
                    <a:ext uri="{9D8B030D-6E8A-4147-A177-3AD203B41FA5}">
                      <a16:colId xmlns:a16="http://schemas.microsoft.com/office/drawing/2014/main" val="3825927096"/>
                    </a:ext>
                  </a:extLst>
                </a:gridCol>
              </a:tblGrid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Година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Производња</a:t>
                      </a:r>
                    </a:p>
                    <a:p>
                      <a:pPr algn="ctr"/>
                      <a:r>
                        <a:rPr lang="sr-Cyrl-BA" dirty="0">
                          <a:latin typeface="Gill Sans"/>
                        </a:rPr>
                        <a:t>(000 комада)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9300742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5.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476120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6.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24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9629748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7.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576603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8.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1773790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9.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0494509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0.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34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484248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1.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250894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2.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5127446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3.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40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454210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9A4B000-3D79-499E-B1FA-4E8271952566}"/>
              </a:ext>
            </a:extLst>
          </p:cNvPr>
          <p:cNvSpPr txBox="1"/>
          <p:nvPr/>
        </p:nvSpPr>
        <p:spPr>
          <a:xfrm>
            <a:off x="5751674" y="1753234"/>
            <a:ext cx="52457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А) Израчунати ланчане и базне индексе са базом у </a:t>
            </a:r>
            <a:r>
              <a:rPr lang="sr-Latn-RS" dirty="0">
                <a:latin typeface="Gill Sans"/>
              </a:rPr>
              <a:t>2019</a:t>
            </a:r>
            <a:r>
              <a:rPr lang="sr-Cyrl-BA" dirty="0"/>
              <a:t>. години,</a:t>
            </a:r>
          </a:p>
          <a:p>
            <a:endParaRPr lang="sr-Cyrl-BA" dirty="0"/>
          </a:p>
          <a:p>
            <a:r>
              <a:rPr lang="sr-Cyrl-BA" dirty="0"/>
              <a:t>Б) Извршити трансформацију ланчаних индекса у базне са базом у </a:t>
            </a:r>
            <a:r>
              <a:rPr lang="sr-Latn-RS" dirty="0">
                <a:latin typeface="Gill Sans"/>
              </a:rPr>
              <a:t>2019</a:t>
            </a:r>
            <a:r>
              <a:rPr lang="sr-Cyrl-BA" dirty="0"/>
              <a:t>. години,</a:t>
            </a:r>
          </a:p>
          <a:p>
            <a:endParaRPr lang="sr-Cyrl-BA" dirty="0"/>
          </a:p>
          <a:p>
            <a:r>
              <a:rPr lang="sr-Cyrl-BA" dirty="0"/>
              <a:t>В) Израчунати просјечну годишњу стопу раста посматране појаве, на основу почетних података и ланчаних индекса,</a:t>
            </a:r>
          </a:p>
          <a:p>
            <a:endParaRPr lang="sr-Cyrl-BA" dirty="0"/>
          </a:p>
          <a:p>
            <a:r>
              <a:rPr lang="sr-Cyrl-BA" dirty="0"/>
              <a:t>Г) Колика производња се може очекивати у </a:t>
            </a:r>
            <a:r>
              <a:rPr lang="sr-Latn-RS" dirty="0"/>
              <a:t>2025</a:t>
            </a:r>
            <a:r>
              <a:rPr lang="sr-Cyrl-BA" dirty="0"/>
              <a:t>. години, ако се испољени раст настави?</a:t>
            </a:r>
          </a:p>
          <a:p>
            <a:endParaRPr lang="sr-Cyrl-BA" dirty="0"/>
          </a:p>
          <a:p>
            <a:r>
              <a:rPr lang="sr-Cyrl-BA" dirty="0"/>
              <a:t>Д) У којој години ће појава достићи ниво од 48 хиљада производа?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136CC1-9E10-426B-9D7C-D90E4E3837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5000" l="9524" r="94286">
                        <a14:foregroundMark x1="62222" y1="42917" x2="62540" y2="92917"/>
                        <a14:foregroundMark x1="45079" y1="60417" x2="47937" y2="89167"/>
                        <a14:foregroundMark x1="29524" y1="71667" x2="28254" y2="92083"/>
                        <a14:foregroundMark x1="13651" y1="88333" x2="13333" y2="95000"/>
                        <a14:foregroundMark x1="94286" y1="5000" x2="88889" y2="11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315" y="5058090"/>
            <a:ext cx="2362382" cy="179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4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389F5-AD71-4F08-A5E1-46F2AA509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157" y="386500"/>
            <a:ext cx="10878532" cy="6108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tx1"/>
                </a:solidFill>
              </a:rPr>
              <a:t>А) Израчунати ланчане и базне индексе са базом у 2019. години</a:t>
            </a:r>
            <a:endParaRPr lang="en-US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3A31148-0BAE-4F04-853C-32EA6CBFD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408988"/>
              </p:ext>
            </p:extLst>
          </p:nvPr>
        </p:nvGraphicFramePr>
        <p:xfrm>
          <a:off x="1803248" y="1270873"/>
          <a:ext cx="8648349" cy="460888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1731">
                  <a:extLst>
                    <a:ext uri="{9D8B030D-6E8A-4147-A177-3AD203B41FA5}">
                      <a16:colId xmlns:a16="http://schemas.microsoft.com/office/drawing/2014/main" val="771676827"/>
                    </a:ext>
                  </a:extLst>
                </a:gridCol>
                <a:gridCol w="2017176">
                  <a:extLst>
                    <a:ext uri="{9D8B030D-6E8A-4147-A177-3AD203B41FA5}">
                      <a16:colId xmlns:a16="http://schemas.microsoft.com/office/drawing/2014/main" val="3825927096"/>
                    </a:ext>
                  </a:extLst>
                </a:gridCol>
                <a:gridCol w="2600620">
                  <a:extLst>
                    <a:ext uri="{9D8B030D-6E8A-4147-A177-3AD203B41FA5}">
                      <a16:colId xmlns:a16="http://schemas.microsoft.com/office/drawing/2014/main" val="3284598678"/>
                    </a:ext>
                  </a:extLst>
                </a:gridCol>
                <a:gridCol w="2598822">
                  <a:extLst>
                    <a:ext uri="{9D8B030D-6E8A-4147-A177-3AD203B41FA5}">
                      <a16:colId xmlns:a16="http://schemas.microsoft.com/office/drawing/2014/main" val="536326317"/>
                    </a:ext>
                  </a:extLst>
                </a:gridCol>
              </a:tblGrid>
              <a:tr h="934999"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Година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Производња</a:t>
                      </a:r>
                    </a:p>
                    <a:p>
                      <a:pPr algn="ctr"/>
                      <a:r>
                        <a:rPr lang="sr-Cyrl-BA" sz="2000" dirty="0"/>
                        <a:t>(000 комада)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Ланчани индекси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Базни индекси</a:t>
                      </a:r>
                    </a:p>
                    <a:p>
                      <a:pPr algn="ctr"/>
                      <a:r>
                        <a:rPr lang="sr-Latn-RS" sz="2000" dirty="0"/>
                        <a:t>2019</a:t>
                      </a:r>
                      <a:r>
                        <a:rPr lang="sr-Latn-BA" sz="2000" dirty="0"/>
                        <a:t> </a:t>
                      </a:r>
                      <a:r>
                        <a:rPr lang="sr-Cyrl-BA" sz="2000" dirty="0"/>
                        <a:t>=</a:t>
                      </a:r>
                      <a:r>
                        <a:rPr lang="sr-Latn-BA" sz="2000" dirty="0"/>
                        <a:t> </a:t>
                      </a:r>
                      <a:r>
                        <a:rPr lang="sr-Cyrl-BA" sz="2000" dirty="0"/>
                        <a:t>100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9300742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5.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-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(19/35) · 100 = 54,3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476120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6.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24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(24/19) · 100 = 126,3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(24/35) · 100 = 68,6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9629748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7.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(26/24) · 100 = 108,3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(26/35) · 100 = 74,3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576603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8.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(29/26) · 100 = 111,5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(29/35) · 100 = 82,9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1773790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9.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(35/29) · 100 = 120,7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100,0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0494509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0.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34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(34/35) · 100 =   97,1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(34/35) · 100 = 97,1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484248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1.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(35/34) · 100 = 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(34/35) · 100 = 100,0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250894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2.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(36/35) · 100 = 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(36/35) · 100 = 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5127446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3.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40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(40/36) · 100 = 111,1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(40/35) · 100 = 114,3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454210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87E1E22-F20D-4B3C-8E9D-2827D443A421}"/>
              </a:ext>
            </a:extLst>
          </p:cNvPr>
          <p:cNvSpPr/>
          <p:nvPr/>
        </p:nvSpPr>
        <p:spPr>
          <a:xfrm>
            <a:off x="8436990" y="3827283"/>
            <a:ext cx="1404594" cy="452486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04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00F4-D7AC-4BE4-85A2-0B984F8AD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2688" y="417938"/>
            <a:ext cx="6686621" cy="728316"/>
          </a:xfrm>
        </p:spPr>
        <p:txBody>
          <a:bodyPr>
            <a:normAutofit fontScale="90000"/>
          </a:bodyPr>
          <a:lstStyle/>
          <a:p>
            <a:r>
              <a:rPr lang="sr-Cyrl-BA" b="1" dirty="0"/>
              <a:t>ТРАНСФОРМАЦИЈЕ ИНДЕКСА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1F029-DFF2-4418-AFD6-41A995A67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380" y="1539374"/>
            <a:ext cx="10165239" cy="44655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r-Cyrl-BA" sz="2000" b="1" dirty="0"/>
              <a:t>Базних индекса у ланчане</a:t>
            </a:r>
          </a:p>
          <a:p>
            <a:pPr lvl="2"/>
            <a:r>
              <a:rPr lang="sr-Cyrl-BA" sz="1800" dirty="0"/>
              <a:t>Трансформација идентична као код оригиналних података</a:t>
            </a:r>
          </a:p>
          <a:p>
            <a:pPr marL="457200" lvl="2" indent="0">
              <a:buNone/>
            </a:pPr>
            <a:endParaRPr lang="sr-Cyrl-BA" sz="1800" dirty="0"/>
          </a:p>
          <a:p>
            <a:pPr marL="457200" indent="-457200">
              <a:buAutoNum type="arabicPeriod"/>
            </a:pPr>
            <a:r>
              <a:rPr lang="sr-Cyrl-BA" sz="2000" b="1" dirty="0"/>
              <a:t>Базних са једном у базне индексе са другом базом</a:t>
            </a:r>
          </a:p>
          <a:p>
            <a:pPr lvl="2"/>
            <a:r>
              <a:rPr lang="sr-Cyrl-BA" sz="1800" dirty="0"/>
              <a:t>Трансформација идентична као код оригиналних података</a:t>
            </a:r>
          </a:p>
          <a:p>
            <a:pPr marL="228600" lvl="1" indent="0">
              <a:buNone/>
            </a:pPr>
            <a:endParaRPr lang="sr-Cyrl-BA" sz="1800" b="1" dirty="0"/>
          </a:p>
          <a:p>
            <a:pPr marL="457200" indent="-457200">
              <a:buAutoNum type="arabicPeriod"/>
            </a:pPr>
            <a:r>
              <a:rPr lang="sr-Cyrl-BA" sz="2000" b="1" dirty="0"/>
              <a:t>Ланчаних у базне</a:t>
            </a:r>
          </a:p>
          <a:p>
            <a:pPr lvl="2"/>
            <a:r>
              <a:rPr lang="sr-Cyrl-BA" sz="1800" dirty="0"/>
              <a:t>Начин трансформације се разликује за период прије и послије базне године (задатак под Б)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35109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6C662-391C-421F-9AEE-A25C338CB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21" y="549442"/>
            <a:ext cx="10651958" cy="5759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/>
              <a:t>Б) Извршити трансформацију ланчаних индекса у базне са базом у </a:t>
            </a:r>
            <a:r>
              <a:rPr lang="sr-Latn-RS" sz="2000" b="1" dirty="0"/>
              <a:t>2019</a:t>
            </a:r>
            <a:r>
              <a:rPr lang="sr-Cyrl-BA" sz="2000" b="1" dirty="0"/>
              <a:t>. години</a:t>
            </a:r>
            <a:endParaRPr lang="en-US" sz="2000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BB7DB8C-3FE6-47EA-9066-2A4DF02894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523101"/>
              </p:ext>
            </p:extLst>
          </p:nvPr>
        </p:nvGraphicFramePr>
        <p:xfrm>
          <a:off x="2246187" y="1322976"/>
          <a:ext cx="7699626" cy="498558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016762">
                  <a:extLst>
                    <a:ext uri="{9D8B030D-6E8A-4147-A177-3AD203B41FA5}">
                      <a16:colId xmlns:a16="http://schemas.microsoft.com/office/drawing/2014/main" val="1113027505"/>
                    </a:ext>
                  </a:extLst>
                </a:gridCol>
                <a:gridCol w="2602779">
                  <a:extLst>
                    <a:ext uri="{9D8B030D-6E8A-4147-A177-3AD203B41FA5}">
                      <a16:colId xmlns:a16="http://schemas.microsoft.com/office/drawing/2014/main" val="1051488835"/>
                    </a:ext>
                  </a:extLst>
                </a:gridCol>
                <a:gridCol w="3080085">
                  <a:extLst>
                    <a:ext uri="{9D8B030D-6E8A-4147-A177-3AD203B41FA5}">
                      <a16:colId xmlns:a16="http://schemas.microsoft.com/office/drawing/2014/main" val="1700505380"/>
                    </a:ext>
                  </a:extLst>
                </a:gridCol>
              </a:tblGrid>
              <a:tr h="873453"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Година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Ланчани индекси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Базни индекси</a:t>
                      </a:r>
                    </a:p>
                    <a:p>
                      <a:pPr algn="ctr"/>
                      <a:r>
                        <a:rPr lang="sr-Latn-RS" sz="2000" dirty="0"/>
                        <a:t>2019</a:t>
                      </a:r>
                      <a:r>
                        <a:rPr lang="sr-Cyrl-BA" sz="2000" dirty="0"/>
                        <a:t> = 100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5616601"/>
                  </a:ext>
                </a:extLst>
              </a:tr>
              <a:tr h="382953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5.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-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ill Sans"/>
                        </a:rPr>
                        <a:t>(</a:t>
                      </a:r>
                      <a:r>
                        <a:rPr lang="sr-Cyrl-BA" dirty="0">
                          <a:latin typeface="Gill Sans"/>
                        </a:rPr>
                        <a:t>68,6/126,3</a:t>
                      </a:r>
                      <a:r>
                        <a:rPr lang="sr-Latn-RS" dirty="0">
                          <a:latin typeface="Gill Sans"/>
                        </a:rPr>
                        <a:t>)</a:t>
                      </a:r>
                      <a:r>
                        <a:rPr lang="sr-Cyrl-BA" dirty="0">
                          <a:latin typeface="Gill Sans"/>
                        </a:rPr>
                        <a:t>·</a:t>
                      </a:r>
                      <a:r>
                        <a:rPr lang="sr-Latn-RS" dirty="0">
                          <a:latin typeface="Gill Sans"/>
                        </a:rPr>
                        <a:t>100</a:t>
                      </a:r>
                      <a:r>
                        <a:rPr lang="sr-Cyrl-BA" dirty="0">
                          <a:latin typeface="Gill Sans"/>
                        </a:rPr>
                        <a:t>= 54,3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6708937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6.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126,3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ill Sans"/>
                        </a:rPr>
                        <a:t>(</a:t>
                      </a:r>
                      <a:r>
                        <a:rPr lang="sr-Cyrl-BA" dirty="0">
                          <a:latin typeface="Gill Sans"/>
                        </a:rPr>
                        <a:t>74,3/108,3</a:t>
                      </a:r>
                      <a:r>
                        <a:rPr lang="en-US" dirty="0">
                          <a:latin typeface="Gill Sans"/>
                        </a:rPr>
                        <a:t>)</a:t>
                      </a:r>
                      <a:r>
                        <a:rPr lang="sr-Latn-RS" dirty="0">
                          <a:latin typeface="Gill Sans"/>
                        </a:rPr>
                        <a:t>100</a:t>
                      </a:r>
                      <a:r>
                        <a:rPr lang="sr-Cyrl-BA" dirty="0">
                          <a:latin typeface="Gill Sans"/>
                        </a:rPr>
                        <a:t> = 68,6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4125320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7.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108,3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ill Sans"/>
                        </a:rPr>
                        <a:t>(</a:t>
                      </a:r>
                      <a:r>
                        <a:rPr lang="sr-Cyrl-BA" dirty="0">
                          <a:latin typeface="Gill Sans"/>
                        </a:rPr>
                        <a:t>82,9/111,5</a:t>
                      </a:r>
                      <a:r>
                        <a:rPr lang="en-US" dirty="0">
                          <a:latin typeface="Gill Sans"/>
                        </a:rPr>
                        <a:t>)</a:t>
                      </a:r>
                      <a:r>
                        <a:rPr lang="sr-Cyrl-BA" dirty="0">
                          <a:latin typeface="Gill Sans"/>
                        </a:rPr>
                        <a:t>·</a:t>
                      </a:r>
                      <a:r>
                        <a:rPr lang="sr-Latn-RS" dirty="0">
                          <a:latin typeface="Gill Sans"/>
                        </a:rPr>
                        <a:t>100</a:t>
                      </a:r>
                      <a:r>
                        <a:rPr lang="sr-Cyrl-BA" dirty="0">
                          <a:latin typeface="Gill Sans"/>
                        </a:rPr>
                        <a:t> = 74,3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9609890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8.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111,5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ill Sans"/>
                        </a:rPr>
                        <a:t>(</a:t>
                      </a:r>
                      <a:r>
                        <a:rPr lang="sr-Cyrl-BA" dirty="0">
                          <a:latin typeface="Gill Sans"/>
                        </a:rPr>
                        <a:t>100/120,7</a:t>
                      </a:r>
                      <a:r>
                        <a:rPr lang="en-US" dirty="0">
                          <a:latin typeface="Gill Sans"/>
                        </a:rPr>
                        <a:t>)</a:t>
                      </a:r>
                      <a:r>
                        <a:rPr lang="sr-Cyrl-BA" dirty="0">
                          <a:latin typeface="Gill Sans"/>
                        </a:rPr>
                        <a:t>·</a:t>
                      </a:r>
                      <a:r>
                        <a:rPr lang="sr-Latn-RS" dirty="0">
                          <a:latin typeface="Gill Sans"/>
                        </a:rPr>
                        <a:t>100</a:t>
                      </a:r>
                      <a:r>
                        <a:rPr lang="sr-Cyrl-BA" dirty="0">
                          <a:latin typeface="Gill Sans"/>
                        </a:rPr>
                        <a:t> = 82,9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9965139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201</a:t>
                      </a:r>
                      <a:r>
                        <a:rPr lang="sr-Cyrl-BA" dirty="0">
                          <a:latin typeface="Gill Sans"/>
                        </a:rPr>
                        <a:t>9.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120,7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100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5995848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0.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97,1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97,1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8102819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1.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(102,9 · 97,1)/100 = 100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566324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2.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(100 · 102,9)/100 = 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900046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Gill Sans"/>
                        </a:rPr>
                        <a:t>202</a:t>
                      </a:r>
                      <a:r>
                        <a:rPr lang="sr-Cyrl-BA" dirty="0">
                          <a:latin typeface="Gill Sans"/>
                        </a:rPr>
                        <a:t>3.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111,1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(102,9 · 111,1)/100 = 114,3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273313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2B17964-A924-4B64-9FDC-BA487D1D7889}"/>
              </a:ext>
            </a:extLst>
          </p:cNvPr>
          <p:cNvSpPr/>
          <p:nvPr/>
        </p:nvSpPr>
        <p:spPr>
          <a:xfrm>
            <a:off x="7711126" y="3968685"/>
            <a:ext cx="1404594" cy="452486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47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5237FD5-DAF6-423B-9F04-17251AD0777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231135" y="401725"/>
                <a:ext cx="7729728" cy="1188720"/>
              </a:xfrm>
            </p:spPr>
            <p:txBody>
              <a:bodyPr/>
              <a:lstStyle/>
              <a:p>
                <a:r>
                  <a:rPr lang="sr-Cyrl-BA" b="1" dirty="0"/>
                  <a:t>ПРОСЈЕЧНА ГОДИШЊА СТОПА РАСТА </a:t>
                </a:r>
                <a:r>
                  <a:rPr lang="sr-Latn-BA" b="1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</m:sub>
                    </m:sSub>
                  </m:oMath>
                </a14:m>
                <a:r>
                  <a:rPr lang="sr-Latn-BA" b="1" dirty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5237FD5-DAF6-423B-9F04-17251AD077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231135" y="401725"/>
                <a:ext cx="7729728" cy="118872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EAB01-D1DD-452E-A6B6-1A8DF9D43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201" y="1822351"/>
            <a:ext cx="10733595" cy="16066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BA" sz="2000" i="1" dirty="0"/>
              <a:t>Приказује просјечну годишњу промјену посматране појаве, изражену у процентима</a:t>
            </a:r>
          </a:p>
          <a:p>
            <a:pPr marL="0" indent="0">
              <a:buNone/>
            </a:pPr>
            <a:endParaRPr lang="sr-Cyrl-BA" sz="2000" dirty="0"/>
          </a:p>
          <a:p>
            <a:pPr marL="0" indent="0">
              <a:buNone/>
            </a:pPr>
            <a:r>
              <a:rPr lang="sr-Cyrl-BA" sz="2000" b="1" dirty="0">
                <a:solidFill>
                  <a:schemeClr val="tx1"/>
                </a:solidFill>
              </a:rPr>
              <a:t>В) Израчунати просјечну годишњу стопу раста посматране појаве, на основу почетних података и ланчаних индекса</a:t>
            </a:r>
          </a:p>
          <a:p>
            <a:pPr marL="0" indent="0">
              <a:buNone/>
            </a:pP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8C9070E-A782-4C3D-A23F-CC82C7AA24E7}"/>
                  </a:ext>
                </a:extLst>
              </p:cNvPr>
              <p:cNvSpPr txBox="1"/>
              <p:nvPr/>
            </p:nvSpPr>
            <p:spPr>
              <a:xfrm>
                <a:off x="465221" y="3660907"/>
                <a:ext cx="4267200" cy="2706767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sr-Cyrl-BA" b="1" dirty="0"/>
                  <a:t>На основу почетних података</a:t>
                </a:r>
                <a:r>
                  <a:rPr lang="sr-Cyrl-BA" dirty="0"/>
                  <a:t>:</a:t>
                </a:r>
              </a:p>
              <a:p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dirty="0"/>
              </a:p>
              <a:p>
                <a:endParaRPr lang="sr-Latn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9−1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19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𝟕𝟓𝟐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8C9070E-A782-4C3D-A23F-CC82C7AA24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221" y="3660907"/>
                <a:ext cx="4267200" cy="2706767"/>
              </a:xfrm>
              <a:prstGeom prst="rect">
                <a:avLst/>
              </a:prstGeom>
              <a:blipFill>
                <a:blip r:embed="rId3"/>
                <a:stretch>
                  <a:fillRect t="-1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89B9489-146D-44B8-A356-EA3C3E3B8BDB}"/>
                  </a:ext>
                </a:extLst>
              </p:cNvPr>
              <p:cNvSpPr txBox="1"/>
              <p:nvPr/>
            </p:nvSpPr>
            <p:spPr>
              <a:xfrm>
                <a:off x="5207069" y="3676488"/>
                <a:ext cx="6673516" cy="269118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sr-Cyrl-BA" b="1" dirty="0"/>
                  <a:t>На основу ланчаних индекса</a:t>
                </a:r>
                <a:r>
                  <a:rPr lang="sr-Cyrl-BA" dirty="0"/>
                  <a:t>:</a:t>
                </a:r>
              </a:p>
              <a:p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−100</m:t>
                      </m:r>
                    </m:oMath>
                  </m:oMathPara>
                </a14:m>
                <a:endParaRPr lang="sr-Latn-BA" dirty="0"/>
              </a:p>
              <a:p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Cyrl-RS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∙∙∙</m:t>
                              </m:r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sr-Latn-BA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g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1,263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∙1,023∙∙∙1,111</m:t>
                          </m:r>
                        </m:e>
                      </m:ra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=1,09736</m:t>
                      </m:r>
                    </m:oMath>
                  </m:oMathPara>
                </a14:m>
                <a:endParaRPr lang="sr-Latn-BA" dirty="0"/>
              </a:p>
              <a:p>
                <a:endParaRPr lang="sr-Latn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∙1,09736−100=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𝟕𝟑𝟔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89B9489-146D-44B8-A356-EA3C3E3B8B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69" y="3676488"/>
                <a:ext cx="6673516" cy="2691186"/>
              </a:xfrm>
              <a:prstGeom prst="rect">
                <a:avLst/>
              </a:prstGeom>
              <a:blipFill>
                <a:blip r:embed="rId4"/>
                <a:stretch>
                  <a:fillRect t="-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75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CD93F-893E-42FE-97FC-3412C36F17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26927" y="840680"/>
                <a:ext cx="10338145" cy="585536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sz="2000" b="1" dirty="0"/>
                  <a:t>Г) Колика производња се може очекивати у </a:t>
                </a:r>
                <a:r>
                  <a:rPr lang="sr-Latn-RS" sz="2000" b="1" dirty="0"/>
                  <a:t>2025</a:t>
                </a:r>
                <a:r>
                  <a:rPr lang="sr-Cyrl-BA" sz="2000" b="1" dirty="0"/>
                  <a:t>. години, ако се испољени раст настави?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𝑔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23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𝑔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9,752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𝟒𝟖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r>
                  <a:rPr lang="sr-Cyrl-BA" sz="2000" b="1" dirty="0"/>
                  <a:t>Д) У којој години ће појава достићи ниво од 48 хиљада производа?</a:t>
                </a:r>
                <a:endParaRPr lang="en-US" sz="2000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func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sr-Latn-BA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sr-Latn-BA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48</m:t>
                              </m:r>
                            </m:e>
                          </m:func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1,09752</m:t>
                              </m:r>
                            </m:e>
                          </m:func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=1,96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sr-Latn-BA" b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CD93F-893E-42FE-97FC-3412C36F17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6927" y="840680"/>
                <a:ext cx="10338145" cy="5855368"/>
              </a:xfrm>
              <a:blipFill>
                <a:blip r:embed="rId2"/>
                <a:stretch>
                  <a:fillRect l="-490" t="-649" r="-1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4617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40FA9-1291-4CBC-BA1C-92DF8C413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893" y="139776"/>
            <a:ext cx="10627151" cy="22452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</a:rPr>
              <a:t>ЗАДАТАК 2:</a:t>
            </a:r>
          </a:p>
          <a:p>
            <a:pPr marL="0" indent="0">
              <a:buNone/>
            </a:pPr>
            <a:r>
              <a:rPr lang="ru-RU" dirty="0"/>
              <a:t>Посматрањем кретања производње у периоду </a:t>
            </a:r>
            <a:r>
              <a:rPr lang="sr-Latn-RS" dirty="0"/>
              <a:t>2010 - 2015</a:t>
            </a:r>
            <a:r>
              <a:rPr lang="ru-RU" dirty="0"/>
              <a:t>, установили смо просјечан годишњи раст од 6,5%. У </a:t>
            </a:r>
            <a:r>
              <a:rPr lang="sr-Latn-RS" dirty="0"/>
              <a:t>2013</a:t>
            </a:r>
            <a:r>
              <a:rPr lang="ru-RU" dirty="0"/>
              <a:t>. години, производња је достигла ниво од 125.000 јединица мјере. Одредити:</a:t>
            </a:r>
          </a:p>
          <a:p>
            <a:pPr marL="0" indent="0">
              <a:buNone/>
            </a:pPr>
            <a:r>
              <a:rPr lang="ru-RU" dirty="0"/>
              <a:t>	а) остварену производњу у </a:t>
            </a:r>
            <a:r>
              <a:rPr lang="sr-Latn-RS" dirty="0"/>
              <a:t>2018</a:t>
            </a:r>
            <a:r>
              <a:rPr lang="ru-RU" dirty="0"/>
              <a:t>. години, ако је раст производње од </a:t>
            </a:r>
            <a:r>
              <a:rPr lang="sr-Latn-RS" dirty="0"/>
              <a:t>2015</a:t>
            </a:r>
            <a:r>
              <a:rPr lang="ru-RU" dirty="0"/>
              <a:t>. године 2,5 пута већи у 	односу на претходни период,</a:t>
            </a:r>
          </a:p>
          <a:p>
            <a:pPr marL="0" indent="0">
              <a:buNone/>
            </a:pPr>
            <a:r>
              <a:rPr lang="ru-RU" dirty="0"/>
              <a:t>	б) годину у којој ће производња бити 40% већа него у </a:t>
            </a:r>
            <a:r>
              <a:rPr lang="sr-Latn-RS" dirty="0"/>
              <a:t>2015</a:t>
            </a:r>
            <a:r>
              <a:rPr lang="ru-RU" dirty="0"/>
              <a:t>, ако се испољени раст настави.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D19A6C4-DCAC-4F7F-B136-80CD6FBFD298}"/>
                  </a:ext>
                </a:extLst>
              </p:cNvPr>
              <p:cNvSpPr txBox="1"/>
              <p:nvPr/>
            </p:nvSpPr>
            <p:spPr>
              <a:xfrm>
                <a:off x="807561" y="2468196"/>
                <a:ext cx="8458985" cy="15424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sr-Cyrl-BA" dirty="0"/>
                  <a:t>а)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6,5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Cyrl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=125.000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Cyrl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6,5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Cyrl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=141.778</m:t>
                      </m:r>
                    </m:oMath>
                  </m:oMathPara>
                </a14:m>
                <a:endParaRPr lang="sr-Cyrl-BA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6,5∙2,5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Cyrl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=141.778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Cyrl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6,5∙2,5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Cyrl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Cyrl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𝟐𝟐𝟐</m:t>
                      </m:r>
                      <m:r>
                        <a:rPr lang="sr-Cyrl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Cyrl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𝟕𝟑𝟓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D19A6C4-DCAC-4F7F-B136-80CD6FBFD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61" y="2468196"/>
                <a:ext cx="8458985" cy="1542474"/>
              </a:xfrm>
              <a:prstGeom prst="rect">
                <a:avLst/>
              </a:prstGeom>
              <a:blipFill>
                <a:blip r:embed="rId2"/>
                <a:stretch>
                  <a:fillRect l="-600" t="-1639" b="-8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4A40E6-FACA-4C5C-9F68-87BF0FC0671D}"/>
                  </a:ext>
                </a:extLst>
              </p:cNvPr>
              <p:cNvSpPr txBox="1"/>
              <p:nvPr/>
            </p:nvSpPr>
            <p:spPr>
              <a:xfrm>
                <a:off x="694438" y="4686692"/>
                <a:ext cx="8458985" cy="14723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sr-Cyrl-BA" dirty="0"/>
                  <a:t>б)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=1,4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1,4∙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141.778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=198.489</m:t>
                      </m:r>
                    </m:oMath>
                  </m:oMathPara>
                </a14:m>
                <a:endParaRPr lang="sr-Cyrl-BA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198.489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=141.778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Cyrl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6,5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lang="sr-Cyrl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198.489</m:t>
                                  </m:r>
                                </m:e>
                              </m:d>
                            </m:e>
                          </m:func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Cyrl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141.778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6,5</m:t>
                                      </m:r>
                                    </m:num>
                                    <m:den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𝟑𝟒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4A40E6-FACA-4C5C-9F68-87BF0FC067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438" y="4686692"/>
                <a:ext cx="8458985" cy="1472391"/>
              </a:xfrm>
              <a:prstGeom prst="rect">
                <a:avLst/>
              </a:prstGeom>
              <a:blipFill>
                <a:blip r:embed="rId3"/>
                <a:stretch>
                  <a:fillRect l="-600" t="-2586" b="-8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425130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1650</TotalTime>
  <Words>1363</Words>
  <Application>Microsoft Macintosh PowerPoint</Application>
  <PresentationFormat>Widescreen</PresentationFormat>
  <Paragraphs>314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Cambria Math</vt:lpstr>
      <vt:lpstr>Corbel</vt:lpstr>
      <vt:lpstr>Corbel (Body)</vt:lpstr>
      <vt:lpstr>Gill Sans</vt:lpstr>
      <vt:lpstr>Gill Sans MT</vt:lpstr>
      <vt:lpstr>Parcel</vt:lpstr>
      <vt:lpstr>ИНДЕКСНИ БРОЈЕВИ</vt:lpstr>
      <vt:lpstr>PowerPoint Presentation</vt:lpstr>
      <vt:lpstr>PowerPoint Presentation</vt:lpstr>
      <vt:lpstr>PowerPoint Presentation</vt:lpstr>
      <vt:lpstr>ТРАНСФОРМАЦИЈЕ ИНДЕКСА</vt:lpstr>
      <vt:lpstr>PowerPoint Presentation</vt:lpstr>
      <vt:lpstr>ПРОСЈЕЧНА ГОДИШЊА СТОПА РАСТА (r_g)</vt:lpstr>
      <vt:lpstr>PowerPoint Presentation</vt:lpstr>
      <vt:lpstr>PowerPoint Presentation</vt:lpstr>
      <vt:lpstr>ГРУПНИ (АГРЕГАТНИ) ИНДЕКСИ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ХВАЛА НА ПАЖЊИ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ИНДЕКСНИ БРОЈЕВИ</dc:title>
  <dc:creator>Marić, Milica</dc:creator>
  <cp:lastModifiedBy>Milica Maric</cp:lastModifiedBy>
  <cp:revision>77</cp:revision>
  <dcterms:created xsi:type="dcterms:W3CDTF">2022-05-12T12:17:18Z</dcterms:created>
  <dcterms:modified xsi:type="dcterms:W3CDTF">2025-05-16T12:33:00Z</dcterms:modified>
</cp:coreProperties>
</file>