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971" r:id="rId1"/>
  </p:sldMasterIdLst>
  <p:notesMasterIdLst>
    <p:notesMasterId r:id="rId178"/>
  </p:notesMasterIdLst>
  <p:sldIdLst>
    <p:sldId id="474" r:id="rId2"/>
    <p:sldId id="475" r:id="rId3"/>
    <p:sldId id="477" r:id="rId4"/>
    <p:sldId id="571" r:id="rId5"/>
    <p:sldId id="572" r:id="rId6"/>
    <p:sldId id="451" r:id="rId7"/>
    <p:sldId id="479" r:id="rId8"/>
    <p:sldId id="480" r:id="rId9"/>
    <p:sldId id="452" r:id="rId10"/>
    <p:sldId id="481" r:id="rId11"/>
    <p:sldId id="454" r:id="rId12"/>
    <p:sldId id="482" r:id="rId13"/>
    <p:sldId id="483" r:id="rId14"/>
    <p:sldId id="302" r:id="rId15"/>
    <p:sldId id="484" r:id="rId16"/>
    <p:sldId id="304" r:id="rId17"/>
    <p:sldId id="303" r:id="rId18"/>
    <p:sldId id="306" r:id="rId19"/>
    <p:sldId id="307" r:id="rId20"/>
    <p:sldId id="310" r:id="rId21"/>
    <p:sldId id="311" r:id="rId22"/>
    <p:sldId id="313" r:id="rId23"/>
    <p:sldId id="260" r:id="rId24"/>
    <p:sldId id="261" r:id="rId25"/>
    <p:sldId id="446" r:id="rId26"/>
    <p:sldId id="447" r:id="rId27"/>
    <p:sldId id="448" r:id="rId28"/>
    <p:sldId id="449" r:id="rId29"/>
    <p:sldId id="450" r:id="rId30"/>
    <p:sldId id="485" r:id="rId31"/>
    <p:sldId id="489" r:id="rId32"/>
    <p:sldId id="574" r:id="rId33"/>
    <p:sldId id="487" r:id="rId34"/>
    <p:sldId id="488" r:id="rId35"/>
    <p:sldId id="491" r:id="rId36"/>
    <p:sldId id="496" r:id="rId37"/>
    <p:sldId id="493" r:id="rId38"/>
    <p:sldId id="494" r:id="rId39"/>
    <p:sldId id="495" r:id="rId40"/>
    <p:sldId id="497" r:id="rId41"/>
    <p:sldId id="498" r:id="rId42"/>
    <p:sldId id="499" r:id="rId43"/>
    <p:sldId id="500" r:id="rId44"/>
    <p:sldId id="501" r:id="rId45"/>
    <p:sldId id="502" r:id="rId46"/>
    <p:sldId id="503" r:id="rId47"/>
    <p:sldId id="266" r:id="rId48"/>
    <p:sldId id="267" r:id="rId49"/>
    <p:sldId id="504" r:id="rId50"/>
    <p:sldId id="486" r:id="rId51"/>
    <p:sldId id="326" r:id="rId52"/>
    <p:sldId id="573" r:id="rId53"/>
    <p:sldId id="327" r:id="rId54"/>
    <p:sldId id="329" r:id="rId55"/>
    <p:sldId id="330" r:id="rId56"/>
    <p:sldId id="328" r:id="rId57"/>
    <p:sldId id="456" r:id="rId58"/>
    <p:sldId id="457" r:id="rId59"/>
    <p:sldId id="505" r:id="rId60"/>
    <p:sldId id="506" r:id="rId61"/>
    <p:sldId id="507" r:id="rId62"/>
    <p:sldId id="508" r:id="rId63"/>
    <p:sldId id="509" r:id="rId64"/>
    <p:sldId id="510" r:id="rId65"/>
    <p:sldId id="511" r:id="rId66"/>
    <p:sldId id="512" r:id="rId67"/>
    <p:sldId id="517" r:id="rId68"/>
    <p:sldId id="513" r:id="rId69"/>
    <p:sldId id="514" r:id="rId70"/>
    <p:sldId id="515" r:id="rId71"/>
    <p:sldId id="516" r:id="rId72"/>
    <p:sldId id="518" r:id="rId73"/>
    <p:sldId id="542" r:id="rId74"/>
    <p:sldId id="543" r:id="rId75"/>
    <p:sldId id="544" r:id="rId76"/>
    <p:sldId id="545" r:id="rId77"/>
    <p:sldId id="519" r:id="rId78"/>
    <p:sldId id="520" r:id="rId79"/>
    <p:sldId id="521" r:id="rId80"/>
    <p:sldId id="522" r:id="rId81"/>
    <p:sldId id="523" r:id="rId82"/>
    <p:sldId id="524" r:id="rId83"/>
    <p:sldId id="525" r:id="rId84"/>
    <p:sldId id="526" r:id="rId85"/>
    <p:sldId id="527" r:id="rId86"/>
    <p:sldId id="528" r:id="rId87"/>
    <p:sldId id="529" r:id="rId88"/>
    <p:sldId id="530" r:id="rId89"/>
    <p:sldId id="531" r:id="rId90"/>
    <p:sldId id="546" r:id="rId91"/>
    <p:sldId id="547" r:id="rId92"/>
    <p:sldId id="548" r:id="rId93"/>
    <p:sldId id="549" r:id="rId94"/>
    <p:sldId id="532" r:id="rId95"/>
    <p:sldId id="551" r:id="rId96"/>
    <p:sldId id="553" r:id="rId97"/>
    <p:sldId id="554" r:id="rId98"/>
    <p:sldId id="533" r:id="rId99"/>
    <p:sldId id="534" r:id="rId100"/>
    <p:sldId id="540" r:id="rId101"/>
    <p:sldId id="535" r:id="rId102"/>
    <p:sldId id="538" r:id="rId103"/>
    <p:sldId id="555" r:id="rId104"/>
    <p:sldId id="558" r:id="rId105"/>
    <p:sldId id="556" r:id="rId106"/>
    <p:sldId id="559" r:id="rId107"/>
    <p:sldId id="408" r:id="rId108"/>
    <p:sldId id="409" r:id="rId109"/>
    <p:sldId id="410" r:id="rId110"/>
    <p:sldId id="411" r:id="rId111"/>
    <p:sldId id="415" r:id="rId112"/>
    <p:sldId id="416" r:id="rId113"/>
    <p:sldId id="417" r:id="rId114"/>
    <p:sldId id="418" r:id="rId115"/>
    <p:sldId id="419" r:id="rId116"/>
    <p:sldId id="420" r:id="rId117"/>
    <p:sldId id="421" r:id="rId118"/>
    <p:sldId id="422" r:id="rId119"/>
    <p:sldId id="423" r:id="rId120"/>
    <p:sldId id="424" r:id="rId121"/>
    <p:sldId id="425" r:id="rId122"/>
    <p:sldId id="426" r:id="rId123"/>
    <p:sldId id="427" r:id="rId124"/>
    <p:sldId id="428" r:id="rId125"/>
    <p:sldId id="429" r:id="rId126"/>
    <p:sldId id="430" r:id="rId127"/>
    <p:sldId id="431" r:id="rId128"/>
    <p:sldId id="432" r:id="rId129"/>
    <p:sldId id="433" r:id="rId130"/>
    <p:sldId id="434" r:id="rId131"/>
    <p:sldId id="459" r:id="rId132"/>
    <p:sldId id="561" r:id="rId133"/>
    <p:sldId id="560" r:id="rId134"/>
    <p:sldId id="562" r:id="rId135"/>
    <p:sldId id="563" r:id="rId136"/>
    <p:sldId id="564" r:id="rId137"/>
    <p:sldId id="366" r:id="rId138"/>
    <p:sldId id="367" r:id="rId139"/>
    <p:sldId id="368" r:id="rId140"/>
    <p:sldId id="369" r:id="rId141"/>
    <p:sldId id="370" r:id="rId142"/>
    <p:sldId id="371" r:id="rId143"/>
    <p:sldId id="372" r:id="rId144"/>
    <p:sldId id="373" r:id="rId145"/>
    <p:sldId id="568" r:id="rId146"/>
    <p:sldId id="569" r:id="rId147"/>
    <p:sldId id="565" r:id="rId148"/>
    <p:sldId id="566" r:id="rId149"/>
    <p:sldId id="567" r:id="rId150"/>
    <p:sldId id="435" r:id="rId151"/>
    <p:sldId id="460" r:id="rId152"/>
    <p:sldId id="462" r:id="rId153"/>
    <p:sldId id="436" r:id="rId154"/>
    <p:sldId id="570" r:id="rId155"/>
    <p:sldId id="437" r:id="rId156"/>
    <p:sldId id="438" r:id="rId157"/>
    <p:sldId id="439" r:id="rId158"/>
    <p:sldId id="440" r:id="rId159"/>
    <p:sldId id="441" r:id="rId160"/>
    <p:sldId id="442" r:id="rId161"/>
    <p:sldId id="443" r:id="rId162"/>
    <p:sldId id="444" r:id="rId163"/>
    <p:sldId id="461" r:id="rId164"/>
    <p:sldId id="541" r:id="rId165"/>
    <p:sldId id="275" r:id="rId166"/>
    <p:sldId id="280" r:id="rId167"/>
    <p:sldId id="394" r:id="rId168"/>
    <p:sldId id="395" r:id="rId169"/>
    <p:sldId id="396" r:id="rId170"/>
    <p:sldId id="398" r:id="rId171"/>
    <p:sldId id="400" r:id="rId172"/>
    <p:sldId id="401" r:id="rId173"/>
    <p:sldId id="402" r:id="rId174"/>
    <p:sldId id="405" r:id="rId175"/>
    <p:sldId id="406" r:id="rId176"/>
    <p:sldId id="407" r:id="rId1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778" autoAdjust="0"/>
  </p:normalViewPr>
  <p:slideViewPr>
    <p:cSldViewPr>
      <p:cViewPr varScale="1">
        <p:scale>
          <a:sx n="105" d="100"/>
          <a:sy n="105" d="100"/>
        </p:scale>
        <p:origin x="1744"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01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623C23E-5A10-6A46-83F5-4DFD548007F9}"/>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0419" name="Rectangle 3">
            <a:extLst>
              <a:ext uri="{FF2B5EF4-FFF2-40B4-BE49-F238E27FC236}">
                <a16:creationId xmlns:a16="http://schemas.microsoft.com/office/drawing/2014/main" id="{066C30B1-F0B9-B74F-B5DC-CC0DFEDBCC86}"/>
              </a:ext>
            </a:extLst>
          </p:cNvPr>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9444" name="Rectangle 4">
            <a:extLst>
              <a:ext uri="{FF2B5EF4-FFF2-40B4-BE49-F238E27FC236}">
                <a16:creationId xmlns:a16="http://schemas.microsoft.com/office/drawing/2014/main" id="{F3CC9894-64CB-3446-9EDD-5D16098F019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9BFC5444-D13C-5747-B0E8-D41308811ABD}"/>
              </a:ext>
            </a:extLst>
          </p:cNvPr>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a:extLst>
              <a:ext uri="{FF2B5EF4-FFF2-40B4-BE49-F238E27FC236}">
                <a16:creationId xmlns:a16="http://schemas.microsoft.com/office/drawing/2014/main" id="{51103344-D559-5F4D-8C7D-7C6C69E4A474}"/>
              </a:ext>
            </a:extLst>
          </p:cNvPr>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0423" name="Rectangle 7">
            <a:extLst>
              <a:ext uri="{FF2B5EF4-FFF2-40B4-BE49-F238E27FC236}">
                <a16:creationId xmlns:a16="http://schemas.microsoft.com/office/drawing/2014/main" id="{521B9D73-0CB4-4540-AB12-868F3595997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3C476B22-E642-6D4A-B08F-FFD701BC172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8937537D-7A7B-994B-BFCA-DE1C58DD9E07}"/>
              </a:ext>
            </a:extLst>
          </p:cNvPr>
          <p:cNvSpPr>
            <a:spLocks noGrp="1" noRot="1" noChangeAspect="1" noChangeArrowheads="1" noTextEdit="1"/>
          </p:cNvSpPr>
          <p:nvPr>
            <p:ph type="sldImg"/>
          </p:nvPr>
        </p:nvSpPr>
        <p:spPr>
          <a:ln/>
        </p:spPr>
      </p:sp>
      <p:sp>
        <p:nvSpPr>
          <p:cNvPr id="190467" name="Notes Placeholder 2">
            <a:extLst>
              <a:ext uri="{FF2B5EF4-FFF2-40B4-BE49-F238E27FC236}">
                <a16:creationId xmlns:a16="http://schemas.microsoft.com/office/drawing/2014/main" id="{D1643DB2-4106-224C-A104-BE10CC25B18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BA" altLang="en-US">
              <a:latin typeface="Arial" panose="020B0604020202020204" pitchFamily="34" charset="0"/>
            </a:endParaRPr>
          </a:p>
        </p:txBody>
      </p:sp>
      <p:sp>
        <p:nvSpPr>
          <p:cNvPr id="190468" name="Slide Number Placeholder 3">
            <a:extLst>
              <a:ext uri="{FF2B5EF4-FFF2-40B4-BE49-F238E27FC236}">
                <a16:creationId xmlns:a16="http://schemas.microsoft.com/office/drawing/2014/main" id="{B83A6AAF-2E68-8947-A859-E7B35C913AD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AF831CB-32A4-0F40-967B-B0D9085483C6}" type="slidenum">
              <a:rPr lang="en-US" altLang="en-US">
                <a:latin typeface="Arial" panose="020B0604020202020204" pitchFamily="34" charset="0"/>
              </a:rPr>
              <a:pPr/>
              <a:t>23</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7CCDC9B7-2E84-3A49-AAE1-7C9395A341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282EE80-42BD-9540-8FAA-147F8D2173DF}" type="slidenum">
              <a:rPr lang="en-GB" altLang="en-US">
                <a:latin typeface="Arial" panose="020B0604020202020204" pitchFamily="34" charset="0"/>
              </a:rPr>
              <a:pPr/>
              <a:t>25</a:t>
            </a:fld>
            <a:endParaRPr lang="en-GB" altLang="en-US">
              <a:latin typeface="Arial" panose="020B0604020202020204" pitchFamily="34" charset="0"/>
            </a:endParaRPr>
          </a:p>
        </p:txBody>
      </p:sp>
      <p:sp>
        <p:nvSpPr>
          <p:cNvPr id="191491" name="Rectangle 2">
            <a:extLst>
              <a:ext uri="{FF2B5EF4-FFF2-40B4-BE49-F238E27FC236}">
                <a16:creationId xmlns:a16="http://schemas.microsoft.com/office/drawing/2014/main" id="{D3327FF5-7ED4-B14F-A491-C312F61D4767}"/>
              </a:ext>
            </a:extLst>
          </p:cNvPr>
          <p:cNvSpPr>
            <a:spLocks noRot="1" noChangeArrowheads="1" noTextEdit="1"/>
          </p:cNvSpPr>
          <p:nvPr>
            <p:ph type="sldImg"/>
          </p:nvPr>
        </p:nvSpPr>
        <p:spPr>
          <a:ln/>
        </p:spPr>
      </p:sp>
      <p:sp>
        <p:nvSpPr>
          <p:cNvPr id="191492" name="Rectangle 3">
            <a:extLst>
              <a:ext uri="{FF2B5EF4-FFF2-40B4-BE49-F238E27FC236}">
                <a16:creationId xmlns:a16="http://schemas.microsoft.com/office/drawing/2014/main" id="{6E085812-2C90-B744-B088-002FFAB24E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45FED5E8-E50D-CE4A-AAD2-15C68195BB28}"/>
              </a:ext>
            </a:extLst>
          </p:cNvPr>
          <p:cNvSpPr>
            <a:spLocks noGrp="1" noRot="1" noChangeAspect="1" noChangeArrowheads="1" noTextEdit="1"/>
          </p:cNvSpPr>
          <p:nvPr>
            <p:ph type="sldImg"/>
          </p:nvPr>
        </p:nvSpPr>
        <p:spPr>
          <a:ln/>
        </p:spPr>
      </p:sp>
      <p:sp>
        <p:nvSpPr>
          <p:cNvPr id="192515" name="Notes Placeholder 2">
            <a:extLst>
              <a:ext uri="{FF2B5EF4-FFF2-40B4-BE49-F238E27FC236}">
                <a16:creationId xmlns:a16="http://schemas.microsoft.com/office/drawing/2014/main" id="{B722C422-2787-844B-A0B1-A49F4572397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s-Latn-BA" altLang="en-US">
              <a:latin typeface="Arial" panose="020B0604020202020204" pitchFamily="34" charset="0"/>
            </a:endParaRPr>
          </a:p>
        </p:txBody>
      </p:sp>
      <p:sp>
        <p:nvSpPr>
          <p:cNvPr id="192516" name="Slide Number Placeholder 3">
            <a:extLst>
              <a:ext uri="{FF2B5EF4-FFF2-40B4-BE49-F238E27FC236}">
                <a16:creationId xmlns:a16="http://schemas.microsoft.com/office/drawing/2014/main" id="{064C94C7-E659-AF42-B8CB-106C72E1B39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07E90A8-CD9C-5B43-B470-6683A8F0AB52}" type="slidenum">
              <a:rPr lang="en-GB" altLang="en-US">
                <a:latin typeface="Arial" panose="020B0604020202020204" pitchFamily="34" charset="0"/>
              </a:rPr>
              <a:pPr/>
              <a:t>26</a:t>
            </a:fld>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7C895F46-A41D-7D44-B837-9FEB487D95E3}"/>
              </a:ext>
            </a:extLst>
          </p:cNvPr>
          <p:cNvSpPr>
            <a:spLocks noGrp="1" noRot="1" noChangeAspect="1" noChangeArrowheads="1" noTextEdit="1"/>
          </p:cNvSpPr>
          <p:nvPr>
            <p:ph type="sldImg"/>
          </p:nvPr>
        </p:nvSpPr>
        <p:spPr>
          <a:ln/>
        </p:spPr>
      </p:sp>
      <p:sp>
        <p:nvSpPr>
          <p:cNvPr id="193539" name="Notes Placeholder 2">
            <a:extLst>
              <a:ext uri="{FF2B5EF4-FFF2-40B4-BE49-F238E27FC236}">
                <a16:creationId xmlns:a16="http://schemas.microsoft.com/office/drawing/2014/main" id="{894AFD33-0E61-334C-95CF-E625C437195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s-Latn-BA" altLang="en-US">
              <a:latin typeface="Arial" panose="020B0604020202020204" pitchFamily="34" charset="0"/>
            </a:endParaRPr>
          </a:p>
        </p:txBody>
      </p:sp>
      <p:sp>
        <p:nvSpPr>
          <p:cNvPr id="193540" name="Slide Number Placeholder 3">
            <a:extLst>
              <a:ext uri="{FF2B5EF4-FFF2-40B4-BE49-F238E27FC236}">
                <a16:creationId xmlns:a16="http://schemas.microsoft.com/office/drawing/2014/main" id="{AAF3021A-E9D6-5746-B4D3-108D2BDAC0B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EC56FB1-DCB2-804C-9A8E-616E0804460D}" type="slidenum">
              <a:rPr lang="en-GB" altLang="en-US">
                <a:latin typeface="Arial" panose="020B0604020202020204" pitchFamily="34" charset="0"/>
              </a:rPr>
              <a:pPr/>
              <a:t>27</a:t>
            </a:fld>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F549CEE4-8278-374B-BE60-0D0C886EA09B}"/>
              </a:ext>
            </a:extLst>
          </p:cNvPr>
          <p:cNvSpPr>
            <a:spLocks noGrp="1" noRot="1" noChangeAspect="1" noChangeArrowheads="1" noTextEdit="1"/>
          </p:cNvSpPr>
          <p:nvPr>
            <p:ph type="sldImg"/>
          </p:nvPr>
        </p:nvSpPr>
        <p:spPr>
          <a:ln/>
        </p:spPr>
      </p:sp>
      <p:sp>
        <p:nvSpPr>
          <p:cNvPr id="194563" name="Notes Placeholder 2">
            <a:extLst>
              <a:ext uri="{FF2B5EF4-FFF2-40B4-BE49-F238E27FC236}">
                <a16:creationId xmlns:a16="http://schemas.microsoft.com/office/drawing/2014/main" id="{9BC80923-D651-3844-9023-A594034E12F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s-Latn-BA" altLang="en-US">
              <a:latin typeface="Arial" panose="020B0604020202020204" pitchFamily="34" charset="0"/>
            </a:endParaRPr>
          </a:p>
        </p:txBody>
      </p:sp>
      <p:sp>
        <p:nvSpPr>
          <p:cNvPr id="194564" name="Slide Number Placeholder 3">
            <a:extLst>
              <a:ext uri="{FF2B5EF4-FFF2-40B4-BE49-F238E27FC236}">
                <a16:creationId xmlns:a16="http://schemas.microsoft.com/office/drawing/2014/main" id="{E9379F93-D6FF-4C49-B411-65C2B615609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2869A09-7E7D-3E4C-B368-C1DC342C80EB}" type="slidenum">
              <a:rPr lang="en-GB" altLang="en-US">
                <a:latin typeface="Arial" panose="020B0604020202020204" pitchFamily="34" charset="0"/>
              </a:rPr>
              <a:pPr/>
              <a:t>28</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FCAA1CB8-B195-0749-A26C-46F00259DC1D}"/>
              </a:ext>
            </a:extLst>
          </p:cNvPr>
          <p:cNvSpPr>
            <a:spLocks noGrp="1" noRot="1" noChangeAspect="1" noChangeArrowheads="1" noTextEdit="1"/>
          </p:cNvSpPr>
          <p:nvPr>
            <p:ph type="sldImg"/>
          </p:nvPr>
        </p:nvSpPr>
        <p:spPr>
          <a:ln/>
        </p:spPr>
      </p:sp>
      <p:sp>
        <p:nvSpPr>
          <p:cNvPr id="195587" name="Notes Placeholder 2">
            <a:extLst>
              <a:ext uri="{FF2B5EF4-FFF2-40B4-BE49-F238E27FC236}">
                <a16:creationId xmlns:a16="http://schemas.microsoft.com/office/drawing/2014/main" id="{948AB376-A5BD-B14C-8F04-13427DAAC13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s-Latn-BA" altLang="en-US">
              <a:latin typeface="Arial" panose="020B0604020202020204" pitchFamily="34" charset="0"/>
            </a:endParaRPr>
          </a:p>
        </p:txBody>
      </p:sp>
      <p:sp>
        <p:nvSpPr>
          <p:cNvPr id="195588" name="Slide Number Placeholder 3">
            <a:extLst>
              <a:ext uri="{FF2B5EF4-FFF2-40B4-BE49-F238E27FC236}">
                <a16:creationId xmlns:a16="http://schemas.microsoft.com/office/drawing/2014/main" id="{09FCCC8A-F192-DD40-B6BA-B31B7DE6CDA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314EBF2-F97A-EE4E-B582-BE8496215044}" type="slidenum">
              <a:rPr lang="en-GB" altLang="en-US">
                <a:latin typeface="Arial" panose="020B0604020202020204" pitchFamily="34" charset="0"/>
              </a:rPr>
              <a:pPr/>
              <a:t>29</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0A3CDBFA-8E34-9B49-8758-378B55DD4096}"/>
              </a:ext>
            </a:extLst>
          </p:cNvPr>
          <p:cNvSpPr>
            <a:spLocks noGrp="1" noRot="1" noChangeAspect="1" noChangeArrowheads="1" noTextEdit="1"/>
          </p:cNvSpPr>
          <p:nvPr>
            <p:ph type="sldImg"/>
          </p:nvPr>
        </p:nvSpPr>
        <p:spPr>
          <a:ln/>
        </p:spPr>
      </p:sp>
      <p:sp>
        <p:nvSpPr>
          <p:cNvPr id="196611" name="Notes Placeholder 2">
            <a:extLst>
              <a:ext uri="{FF2B5EF4-FFF2-40B4-BE49-F238E27FC236}">
                <a16:creationId xmlns:a16="http://schemas.microsoft.com/office/drawing/2014/main" id="{C5DA325D-EFFF-1A4D-9918-F148F701CD9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r-Latn-BA" altLang="en-US">
              <a:latin typeface="Arial" panose="020B0604020202020204" pitchFamily="34" charset="0"/>
            </a:endParaRPr>
          </a:p>
        </p:txBody>
      </p:sp>
      <p:sp>
        <p:nvSpPr>
          <p:cNvPr id="196612" name="Slide Number Placeholder 3">
            <a:extLst>
              <a:ext uri="{FF2B5EF4-FFF2-40B4-BE49-F238E27FC236}">
                <a16:creationId xmlns:a16="http://schemas.microsoft.com/office/drawing/2014/main" id="{DFF7E736-51AA-904F-9966-3A6535919E2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886F970-3528-9D45-81E5-818F3676E5EE}" type="slidenum">
              <a:rPr lang="en-US" altLang="en-US">
                <a:latin typeface="Arial" panose="020B0604020202020204" pitchFamily="34" charset="0"/>
              </a:rPr>
              <a:pPr/>
              <a:t>96</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0B465AB-1FAC-FC49-AC0D-19DAD70E1204}"/>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a:extLst>
              <a:ext uri="{FF2B5EF4-FFF2-40B4-BE49-F238E27FC236}">
                <a16:creationId xmlns:a16="http://schemas.microsoft.com/office/drawing/2014/main" id="{6B33BE0E-7E88-9B44-81A3-96FDD2478BC6}"/>
              </a:ext>
            </a:extLst>
          </p:cNvPr>
          <p:cNvGrpSpPr>
            <a:grpSpLocks/>
          </p:cNvGrpSpPr>
          <p:nvPr/>
        </p:nvGrpSpPr>
        <p:grpSpPr bwMode="auto">
          <a:xfrm>
            <a:off x="-3175" y="4953000"/>
            <a:ext cx="9147175" cy="1911350"/>
            <a:chOff x="-3765" y="4832896"/>
            <a:chExt cx="9147765" cy="2032192"/>
          </a:xfrm>
        </p:grpSpPr>
        <p:sp>
          <p:nvSpPr>
            <p:cNvPr id="6" name="Freeform 5">
              <a:extLst>
                <a:ext uri="{FF2B5EF4-FFF2-40B4-BE49-F238E27FC236}">
                  <a16:creationId xmlns:a16="http://schemas.microsoft.com/office/drawing/2014/main" id="{28B2EBB7-448A-DB4C-B91B-2EB83677789B}"/>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a:extLst>
                <a:ext uri="{FF2B5EF4-FFF2-40B4-BE49-F238E27FC236}">
                  <a16:creationId xmlns:a16="http://schemas.microsoft.com/office/drawing/2014/main" id="{A79B176B-1981-4D47-BADD-11CA53E63A60}"/>
                </a:ext>
              </a:extLst>
            </p:cNvPr>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a:extLst>
                <a:ext uri="{FF2B5EF4-FFF2-40B4-BE49-F238E27FC236}">
                  <a16:creationId xmlns:a16="http://schemas.microsoft.com/office/drawing/2014/main" id="{4ECD5E29-DA88-F946-9284-CEE840F5F373}"/>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a:extLst>
                <a:ext uri="{FF2B5EF4-FFF2-40B4-BE49-F238E27FC236}">
                  <a16:creationId xmlns:a16="http://schemas.microsoft.com/office/drawing/2014/main" id="{81DBBADE-BB21-7B44-A800-FFE77A60B6CB}"/>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9D6CD386-6BCF-3144-866D-9D3E779AC398}"/>
              </a:ext>
            </a:extLst>
          </p:cNvPr>
          <p:cNvSpPr>
            <a:spLocks noGrp="1"/>
          </p:cNvSpPr>
          <p:nvPr>
            <p:ph type="dt" sz="half" idx="10"/>
          </p:nvPr>
        </p:nvSpPr>
        <p:spPr/>
        <p:txBody>
          <a:bodyPr/>
          <a:lstStyle>
            <a:lvl1pPr>
              <a:defRPr>
                <a:solidFill>
                  <a:srgbClr val="FFFFFF"/>
                </a:solidFill>
              </a:defRPr>
            </a:lvl1pPr>
            <a:extLst/>
          </a:lstStyle>
          <a:p>
            <a:pPr>
              <a:defRPr/>
            </a:pPr>
            <a:fld id="{B33B5057-E448-E74F-AB68-BE7CDC5C2E01}" type="datetime1">
              <a:rPr lang="en-US"/>
              <a:pPr>
                <a:defRPr/>
              </a:pPr>
              <a:t>4/27/26</a:t>
            </a:fld>
            <a:endParaRPr lang="en-US"/>
          </a:p>
        </p:txBody>
      </p:sp>
      <p:sp>
        <p:nvSpPr>
          <p:cNvPr id="12" name="Footer Placeholder 18">
            <a:extLst>
              <a:ext uri="{FF2B5EF4-FFF2-40B4-BE49-F238E27FC236}">
                <a16:creationId xmlns:a16="http://schemas.microsoft.com/office/drawing/2014/main" id="{9D72E0AC-36B0-3041-B32F-36A55977C92A}"/>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92442E77-02E4-8445-A214-B228E973B229}"/>
              </a:ext>
            </a:extLst>
          </p:cNvPr>
          <p:cNvSpPr>
            <a:spLocks noGrp="1"/>
          </p:cNvSpPr>
          <p:nvPr>
            <p:ph type="sldNum" sz="quarter" idx="12"/>
          </p:nvPr>
        </p:nvSpPr>
        <p:spPr/>
        <p:txBody>
          <a:bodyPr/>
          <a:lstStyle>
            <a:lvl1pPr>
              <a:defRPr>
                <a:solidFill>
                  <a:srgbClr val="FFFFFF"/>
                </a:solidFill>
              </a:defRPr>
            </a:lvl1pPr>
          </a:lstStyle>
          <a:p>
            <a:fld id="{5EAE5FED-906D-1847-BF9F-E4DA0B0B5189}" type="slidenum">
              <a:rPr lang="en-US" altLang="en-US"/>
              <a:pPr/>
              <a:t>‹#›</a:t>
            </a:fld>
            <a:endParaRPr lang="en-US" altLang="en-US"/>
          </a:p>
        </p:txBody>
      </p:sp>
    </p:spTree>
    <p:extLst>
      <p:ext uri="{BB962C8B-B14F-4D97-AF65-F5344CB8AC3E}">
        <p14:creationId xmlns:p14="http://schemas.microsoft.com/office/powerpoint/2010/main" val="147589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8CBB31F-BCD7-E846-AF28-7DED8AB9AEC5}"/>
              </a:ext>
            </a:extLst>
          </p:cNvPr>
          <p:cNvSpPr>
            <a:spLocks noGrp="1"/>
          </p:cNvSpPr>
          <p:nvPr>
            <p:ph type="dt" sz="half" idx="10"/>
          </p:nvPr>
        </p:nvSpPr>
        <p:spPr/>
        <p:txBody>
          <a:bodyPr/>
          <a:lstStyle>
            <a:lvl1pPr>
              <a:defRPr/>
            </a:lvl1pPr>
          </a:lstStyle>
          <a:p>
            <a:pPr>
              <a:defRPr/>
            </a:pPr>
            <a:fld id="{10995FB0-29C6-D345-A04B-18BB3218DE25}" type="datetime1">
              <a:rPr lang="en-US"/>
              <a:pPr>
                <a:defRPr/>
              </a:pPr>
              <a:t>4/27/26</a:t>
            </a:fld>
            <a:endParaRPr lang="en-US"/>
          </a:p>
        </p:txBody>
      </p:sp>
      <p:sp>
        <p:nvSpPr>
          <p:cNvPr id="5" name="Footer Placeholder 21">
            <a:extLst>
              <a:ext uri="{FF2B5EF4-FFF2-40B4-BE49-F238E27FC236}">
                <a16:creationId xmlns:a16="http://schemas.microsoft.com/office/drawing/2014/main" id="{ECBB5A66-99FB-C540-8210-C5DEE58DFF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8E45F10-2B3D-7C48-8C99-172581DB6E0F}"/>
              </a:ext>
            </a:extLst>
          </p:cNvPr>
          <p:cNvSpPr>
            <a:spLocks noGrp="1"/>
          </p:cNvSpPr>
          <p:nvPr>
            <p:ph type="sldNum" sz="quarter" idx="12"/>
          </p:nvPr>
        </p:nvSpPr>
        <p:spPr/>
        <p:txBody>
          <a:bodyPr/>
          <a:lstStyle>
            <a:lvl1pPr>
              <a:defRPr/>
            </a:lvl1pPr>
          </a:lstStyle>
          <a:p>
            <a:fld id="{9E4335FB-FFE4-5448-9922-CF3374461D5D}" type="slidenum">
              <a:rPr lang="en-US" altLang="en-US"/>
              <a:pPr/>
              <a:t>‹#›</a:t>
            </a:fld>
            <a:endParaRPr lang="en-US" altLang="en-US"/>
          </a:p>
        </p:txBody>
      </p:sp>
    </p:spTree>
    <p:extLst>
      <p:ext uri="{BB962C8B-B14F-4D97-AF65-F5344CB8AC3E}">
        <p14:creationId xmlns:p14="http://schemas.microsoft.com/office/powerpoint/2010/main" val="381418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349CD97-5180-0745-8616-DAF7B03B4EE4}"/>
              </a:ext>
            </a:extLst>
          </p:cNvPr>
          <p:cNvSpPr>
            <a:spLocks noGrp="1"/>
          </p:cNvSpPr>
          <p:nvPr>
            <p:ph type="dt" sz="half" idx="10"/>
          </p:nvPr>
        </p:nvSpPr>
        <p:spPr/>
        <p:txBody>
          <a:bodyPr/>
          <a:lstStyle>
            <a:lvl1pPr>
              <a:defRPr/>
            </a:lvl1pPr>
          </a:lstStyle>
          <a:p>
            <a:pPr>
              <a:defRPr/>
            </a:pPr>
            <a:fld id="{7739515D-8D57-2243-BEA4-3B4A554E1FDD}" type="datetime1">
              <a:rPr lang="en-US"/>
              <a:pPr>
                <a:defRPr/>
              </a:pPr>
              <a:t>4/27/26</a:t>
            </a:fld>
            <a:endParaRPr lang="en-US"/>
          </a:p>
        </p:txBody>
      </p:sp>
      <p:sp>
        <p:nvSpPr>
          <p:cNvPr id="5" name="Footer Placeholder 21">
            <a:extLst>
              <a:ext uri="{FF2B5EF4-FFF2-40B4-BE49-F238E27FC236}">
                <a16:creationId xmlns:a16="http://schemas.microsoft.com/office/drawing/2014/main" id="{1396EE21-196E-D348-8201-54E9EE89E2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AF33C835-33EB-0944-9E5B-6C62960FCD88}"/>
              </a:ext>
            </a:extLst>
          </p:cNvPr>
          <p:cNvSpPr>
            <a:spLocks noGrp="1"/>
          </p:cNvSpPr>
          <p:nvPr>
            <p:ph type="sldNum" sz="quarter" idx="12"/>
          </p:nvPr>
        </p:nvSpPr>
        <p:spPr/>
        <p:txBody>
          <a:bodyPr/>
          <a:lstStyle>
            <a:lvl1pPr>
              <a:defRPr/>
            </a:lvl1pPr>
          </a:lstStyle>
          <a:p>
            <a:fld id="{C967B860-8D27-A84C-8559-EE4157F0F06B}" type="slidenum">
              <a:rPr lang="en-US" altLang="en-US"/>
              <a:pPr/>
              <a:t>‹#›</a:t>
            </a:fld>
            <a:endParaRPr lang="en-US" altLang="en-US"/>
          </a:p>
        </p:txBody>
      </p:sp>
    </p:spTree>
    <p:extLst>
      <p:ext uri="{BB962C8B-B14F-4D97-AF65-F5344CB8AC3E}">
        <p14:creationId xmlns:p14="http://schemas.microsoft.com/office/powerpoint/2010/main" val="218183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endParaRPr lang="sr-Latn-BA"/>
          </a:p>
        </p:txBody>
      </p:sp>
      <p:sp>
        <p:nvSpPr>
          <p:cNvPr id="3" name="Table Placeholder 2"/>
          <p:cNvSpPr>
            <a:spLocks noGrp="1"/>
          </p:cNvSpPr>
          <p:nvPr>
            <p:ph type="tbl" idx="1"/>
          </p:nvPr>
        </p:nvSpPr>
        <p:spPr>
          <a:xfrm>
            <a:off x="566738" y="1752600"/>
            <a:ext cx="8001000" cy="4267200"/>
          </a:xfrm>
        </p:spPr>
        <p:txBody>
          <a:bodyPr>
            <a:normAutofit/>
          </a:bodyPr>
          <a:lstStyle/>
          <a:p>
            <a:pPr lvl="0"/>
            <a:endParaRPr lang="sr-Latn-BA" noProof="0"/>
          </a:p>
        </p:txBody>
      </p:sp>
      <p:sp>
        <p:nvSpPr>
          <p:cNvPr id="4" name="Date Placeholder 9">
            <a:extLst>
              <a:ext uri="{FF2B5EF4-FFF2-40B4-BE49-F238E27FC236}">
                <a16:creationId xmlns:a16="http://schemas.microsoft.com/office/drawing/2014/main" id="{DAE9CBF2-6EF3-654B-AC83-59F7AFAD5192}"/>
              </a:ext>
            </a:extLst>
          </p:cNvPr>
          <p:cNvSpPr>
            <a:spLocks noGrp="1"/>
          </p:cNvSpPr>
          <p:nvPr>
            <p:ph type="dt" sz="half" idx="10"/>
          </p:nvPr>
        </p:nvSpPr>
        <p:spPr/>
        <p:txBody>
          <a:bodyPr/>
          <a:lstStyle>
            <a:lvl1pPr>
              <a:defRPr/>
            </a:lvl1pPr>
          </a:lstStyle>
          <a:p>
            <a:pPr>
              <a:defRPr/>
            </a:pPr>
            <a:fld id="{9F1B191C-F420-0E49-AFDD-88F7F73D04C0}" type="datetime1">
              <a:rPr lang="en-US"/>
              <a:pPr>
                <a:defRPr/>
              </a:pPr>
              <a:t>4/27/26</a:t>
            </a:fld>
            <a:endParaRPr lang="en-US"/>
          </a:p>
        </p:txBody>
      </p:sp>
      <p:sp>
        <p:nvSpPr>
          <p:cNvPr id="5" name="Footer Placeholder 21">
            <a:extLst>
              <a:ext uri="{FF2B5EF4-FFF2-40B4-BE49-F238E27FC236}">
                <a16:creationId xmlns:a16="http://schemas.microsoft.com/office/drawing/2014/main" id="{8AC0EFE6-4311-D841-9142-0E71062C91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EAE82800-F032-2442-AAE1-B4FE6974E73A}"/>
              </a:ext>
            </a:extLst>
          </p:cNvPr>
          <p:cNvSpPr>
            <a:spLocks noGrp="1"/>
          </p:cNvSpPr>
          <p:nvPr>
            <p:ph type="sldNum" sz="quarter" idx="12"/>
          </p:nvPr>
        </p:nvSpPr>
        <p:spPr/>
        <p:txBody>
          <a:bodyPr/>
          <a:lstStyle>
            <a:lvl1pPr>
              <a:defRPr/>
            </a:lvl1pPr>
          </a:lstStyle>
          <a:p>
            <a:fld id="{6B37B6AA-57AB-C640-B1BE-2E1DDB1646E3}" type="slidenum">
              <a:rPr lang="en-US" altLang="en-US"/>
              <a:pPr/>
              <a:t>‹#›</a:t>
            </a:fld>
            <a:endParaRPr lang="en-US" altLang="en-US"/>
          </a:p>
        </p:txBody>
      </p:sp>
    </p:spTree>
    <p:extLst>
      <p:ext uri="{BB962C8B-B14F-4D97-AF65-F5344CB8AC3E}">
        <p14:creationId xmlns:p14="http://schemas.microsoft.com/office/powerpoint/2010/main" val="158769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endParaRPr lang="sr-Latn-BA"/>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5" name="Date Placeholder 9">
            <a:extLst>
              <a:ext uri="{FF2B5EF4-FFF2-40B4-BE49-F238E27FC236}">
                <a16:creationId xmlns:a16="http://schemas.microsoft.com/office/drawing/2014/main" id="{A19FB406-DDAC-8247-ABDF-E98D87CF1471}"/>
              </a:ext>
            </a:extLst>
          </p:cNvPr>
          <p:cNvSpPr>
            <a:spLocks noGrp="1"/>
          </p:cNvSpPr>
          <p:nvPr>
            <p:ph type="dt" sz="half" idx="10"/>
          </p:nvPr>
        </p:nvSpPr>
        <p:spPr/>
        <p:txBody>
          <a:bodyPr/>
          <a:lstStyle>
            <a:lvl1pPr>
              <a:defRPr/>
            </a:lvl1pPr>
          </a:lstStyle>
          <a:p>
            <a:pPr>
              <a:defRPr/>
            </a:pPr>
            <a:fld id="{9B757478-617F-3340-AC52-88337243DA6A}" type="datetime1">
              <a:rPr lang="en-US"/>
              <a:pPr>
                <a:defRPr/>
              </a:pPr>
              <a:t>4/27/26</a:t>
            </a:fld>
            <a:endParaRPr lang="en-US"/>
          </a:p>
        </p:txBody>
      </p:sp>
      <p:sp>
        <p:nvSpPr>
          <p:cNvPr id="6" name="Footer Placeholder 21">
            <a:extLst>
              <a:ext uri="{FF2B5EF4-FFF2-40B4-BE49-F238E27FC236}">
                <a16:creationId xmlns:a16="http://schemas.microsoft.com/office/drawing/2014/main" id="{F105782A-88FC-6E46-B6B0-DDBA9287AE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5AF58A8A-BE11-A74D-B185-DD6CBE5BD99B}"/>
              </a:ext>
            </a:extLst>
          </p:cNvPr>
          <p:cNvSpPr>
            <a:spLocks noGrp="1"/>
          </p:cNvSpPr>
          <p:nvPr>
            <p:ph type="sldNum" sz="quarter" idx="12"/>
          </p:nvPr>
        </p:nvSpPr>
        <p:spPr/>
        <p:txBody>
          <a:bodyPr/>
          <a:lstStyle>
            <a:lvl1pPr>
              <a:defRPr/>
            </a:lvl1pPr>
          </a:lstStyle>
          <a:p>
            <a:fld id="{925DE88A-4B66-974A-801C-7B86F72AE1CF}" type="slidenum">
              <a:rPr lang="en-US" altLang="en-US"/>
              <a:pPr/>
              <a:t>‹#›</a:t>
            </a:fld>
            <a:endParaRPr lang="en-US" altLang="en-US"/>
          </a:p>
        </p:txBody>
      </p:sp>
    </p:spTree>
    <p:extLst>
      <p:ext uri="{BB962C8B-B14F-4D97-AF65-F5344CB8AC3E}">
        <p14:creationId xmlns:p14="http://schemas.microsoft.com/office/powerpoint/2010/main" val="208253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A78DCE35-36F9-274E-BD43-7884E5008B3C}"/>
              </a:ext>
            </a:extLst>
          </p:cNvPr>
          <p:cNvSpPr>
            <a:spLocks noGrp="1"/>
          </p:cNvSpPr>
          <p:nvPr>
            <p:ph type="dt" sz="half" idx="10"/>
          </p:nvPr>
        </p:nvSpPr>
        <p:spPr/>
        <p:txBody>
          <a:bodyPr/>
          <a:lstStyle>
            <a:lvl1pPr>
              <a:defRPr/>
            </a:lvl1pPr>
          </a:lstStyle>
          <a:p>
            <a:pPr>
              <a:defRPr/>
            </a:pPr>
            <a:fld id="{82A73F59-F98D-2D4B-B37E-A89617D6FE1A}" type="datetime1">
              <a:rPr lang="en-US"/>
              <a:pPr>
                <a:defRPr/>
              </a:pPr>
              <a:t>4/27/26</a:t>
            </a:fld>
            <a:endParaRPr lang="en-US"/>
          </a:p>
        </p:txBody>
      </p:sp>
      <p:sp>
        <p:nvSpPr>
          <p:cNvPr id="5" name="Footer Placeholder 21">
            <a:extLst>
              <a:ext uri="{FF2B5EF4-FFF2-40B4-BE49-F238E27FC236}">
                <a16:creationId xmlns:a16="http://schemas.microsoft.com/office/drawing/2014/main" id="{CBEB02C4-3BE2-E74F-B8E8-1F518E18F7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EF65DE20-2027-B54B-851E-9F768FD6CFE5}"/>
              </a:ext>
            </a:extLst>
          </p:cNvPr>
          <p:cNvSpPr>
            <a:spLocks noGrp="1"/>
          </p:cNvSpPr>
          <p:nvPr>
            <p:ph type="sldNum" sz="quarter" idx="12"/>
          </p:nvPr>
        </p:nvSpPr>
        <p:spPr/>
        <p:txBody>
          <a:bodyPr/>
          <a:lstStyle>
            <a:lvl1pPr>
              <a:defRPr/>
            </a:lvl1pPr>
          </a:lstStyle>
          <a:p>
            <a:fld id="{CA6D5EF7-A381-0041-9E9B-D52CE1A75BE1}" type="slidenum">
              <a:rPr lang="en-US" altLang="en-US"/>
              <a:pPr/>
              <a:t>‹#›</a:t>
            </a:fld>
            <a:endParaRPr lang="en-US" altLang="en-US"/>
          </a:p>
        </p:txBody>
      </p:sp>
    </p:spTree>
    <p:extLst>
      <p:ext uri="{BB962C8B-B14F-4D97-AF65-F5344CB8AC3E}">
        <p14:creationId xmlns:p14="http://schemas.microsoft.com/office/powerpoint/2010/main" val="55968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hevron 3">
            <a:extLst>
              <a:ext uri="{FF2B5EF4-FFF2-40B4-BE49-F238E27FC236}">
                <a16:creationId xmlns:a16="http://schemas.microsoft.com/office/drawing/2014/main" id="{AFF0C58F-8749-7D4A-B51B-7DA3326538ED}"/>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a:extLst>
              <a:ext uri="{FF2B5EF4-FFF2-40B4-BE49-F238E27FC236}">
                <a16:creationId xmlns:a16="http://schemas.microsoft.com/office/drawing/2014/main" id="{52F6C9AE-B9B4-1C43-9F27-DD7640ABDDAA}"/>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63656CEF-BAC1-BA42-A1FC-64C4A6955A5D}"/>
              </a:ext>
            </a:extLst>
          </p:cNvPr>
          <p:cNvSpPr>
            <a:spLocks noGrp="1"/>
          </p:cNvSpPr>
          <p:nvPr>
            <p:ph type="dt" sz="half" idx="10"/>
          </p:nvPr>
        </p:nvSpPr>
        <p:spPr/>
        <p:txBody>
          <a:bodyPr/>
          <a:lstStyle>
            <a:lvl1pPr>
              <a:defRPr/>
            </a:lvl1pPr>
            <a:extLst/>
          </a:lstStyle>
          <a:p>
            <a:pPr>
              <a:defRPr/>
            </a:pPr>
            <a:fld id="{91570C17-A583-2542-B01A-71F91539F088}" type="datetime1">
              <a:rPr lang="en-US"/>
              <a:pPr>
                <a:defRPr/>
              </a:pPr>
              <a:t>4/27/26</a:t>
            </a:fld>
            <a:endParaRPr lang="en-US"/>
          </a:p>
        </p:txBody>
      </p:sp>
      <p:sp>
        <p:nvSpPr>
          <p:cNvPr id="7" name="Footer Placeholder 4">
            <a:extLst>
              <a:ext uri="{FF2B5EF4-FFF2-40B4-BE49-F238E27FC236}">
                <a16:creationId xmlns:a16="http://schemas.microsoft.com/office/drawing/2014/main" id="{AA548D2B-D42D-E849-BBBA-7DFFBC8C2644}"/>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08F0F3B9-C4D7-E043-84F3-33D070A174E4}"/>
              </a:ext>
            </a:extLst>
          </p:cNvPr>
          <p:cNvSpPr>
            <a:spLocks noGrp="1"/>
          </p:cNvSpPr>
          <p:nvPr>
            <p:ph type="sldNum" sz="quarter" idx="12"/>
          </p:nvPr>
        </p:nvSpPr>
        <p:spPr/>
        <p:txBody>
          <a:bodyPr/>
          <a:lstStyle>
            <a:lvl1pPr>
              <a:defRPr/>
            </a:lvl1pPr>
          </a:lstStyle>
          <a:p>
            <a:fld id="{03BC873B-881E-3D44-BCD3-1C8A4673E29C}" type="slidenum">
              <a:rPr lang="en-US" altLang="en-US"/>
              <a:pPr/>
              <a:t>‹#›</a:t>
            </a:fld>
            <a:endParaRPr lang="en-US" altLang="en-US"/>
          </a:p>
        </p:txBody>
      </p:sp>
    </p:spTree>
    <p:extLst>
      <p:ext uri="{BB962C8B-B14F-4D97-AF65-F5344CB8AC3E}">
        <p14:creationId xmlns:p14="http://schemas.microsoft.com/office/powerpoint/2010/main" val="37137251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212209B8-5930-AE48-BADA-03CC54FBC964}"/>
              </a:ext>
            </a:extLst>
          </p:cNvPr>
          <p:cNvSpPr>
            <a:spLocks noGrp="1"/>
          </p:cNvSpPr>
          <p:nvPr>
            <p:ph type="dt" sz="half" idx="10"/>
          </p:nvPr>
        </p:nvSpPr>
        <p:spPr/>
        <p:txBody>
          <a:bodyPr/>
          <a:lstStyle>
            <a:lvl1pPr>
              <a:defRPr/>
            </a:lvl1pPr>
            <a:extLst/>
          </a:lstStyle>
          <a:p>
            <a:pPr>
              <a:defRPr/>
            </a:pPr>
            <a:fld id="{13BDEE23-A5B1-7042-B50D-26BF774FFB3C}" type="datetime1">
              <a:rPr lang="en-US"/>
              <a:pPr>
                <a:defRPr/>
              </a:pPr>
              <a:t>4/27/26</a:t>
            </a:fld>
            <a:endParaRPr lang="en-US"/>
          </a:p>
        </p:txBody>
      </p:sp>
      <p:sp>
        <p:nvSpPr>
          <p:cNvPr id="6" name="Footer Placeholder 5">
            <a:extLst>
              <a:ext uri="{FF2B5EF4-FFF2-40B4-BE49-F238E27FC236}">
                <a16:creationId xmlns:a16="http://schemas.microsoft.com/office/drawing/2014/main" id="{0C771ECE-DEA0-E248-A8F1-5AC5154BE32F}"/>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1BD4C392-11A1-7747-9CE7-E9E9E814C19A}"/>
              </a:ext>
            </a:extLst>
          </p:cNvPr>
          <p:cNvSpPr>
            <a:spLocks noGrp="1"/>
          </p:cNvSpPr>
          <p:nvPr>
            <p:ph type="sldNum" sz="quarter" idx="12"/>
          </p:nvPr>
        </p:nvSpPr>
        <p:spPr/>
        <p:txBody>
          <a:bodyPr/>
          <a:lstStyle>
            <a:lvl1pPr>
              <a:defRPr/>
            </a:lvl1pPr>
          </a:lstStyle>
          <a:p>
            <a:fld id="{71BE92E3-039D-E044-8CBE-932FB5935ABA}" type="slidenum">
              <a:rPr lang="en-US" altLang="en-US"/>
              <a:pPr/>
              <a:t>‹#›</a:t>
            </a:fld>
            <a:endParaRPr lang="en-US" altLang="en-US"/>
          </a:p>
        </p:txBody>
      </p:sp>
    </p:spTree>
    <p:extLst>
      <p:ext uri="{BB962C8B-B14F-4D97-AF65-F5344CB8AC3E}">
        <p14:creationId xmlns:p14="http://schemas.microsoft.com/office/powerpoint/2010/main" val="308439592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5CFF0-4148-4D47-92B5-82EAE1E5FE4C}"/>
              </a:ext>
            </a:extLst>
          </p:cNvPr>
          <p:cNvSpPr>
            <a:spLocks noGrp="1"/>
          </p:cNvSpPr>
          <p:nvPr>
            <p:ph type="dt" sz="half" idx="10"/>
          </p:nvPr>
        </p:nvSpPr>
        <p:spPr/>
        <p:txBody>
          <a:bodyPr/>
          <a:lstStyle>
            <a:lvl1pPr>
              <a:defRPr/>
            </a:lvl1pPr>
            <a:extLst/>
          </a:lstStyle>
          <a:p>
            <a:pPr>
              <a:defRPr/>
            </a:pPr>
            <a:fld id="{733A4EBA-53B3-F644-A151-BB01AD8A7382}" type="datetime1">
              <a:rPr lang="en-US"/>
              <a:pPr>
                <a:defRPr/>
              </a:pPr>
              <a:t>4/27/26</a:t>
            </a:fld>
            <a:endParaRPr lang="en-US"/>
          </a:p>
        </p:txBody>
      </p:sp>
      <p:sp>
        <p:nvSpPr>
          <p:cNvPr id="8" name="Footer Placeholder 7">
            <a:extLst>
              <a:ext uri="{FF2B5EF4-FFF2-40B4-BE49-F238E27FC236}">
                <a16:creationId xmlns:a16="http://schemas.microsoft.com/office/drawing/2014/main" id="{E6660084-1EA2-134E-9B08-F8E239471C5A}"/>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B374D117-ADFD-0144-9C59-A8F3A1F632DC}"/>
              </a:ext>
            </a:extLst>
          </p:cNvPr>
          <p:cNvSpPr>
            <a:spLocks noGrp="1"/>
          </p:cNvSpPr>
          <p:nvPr>
            <p:ph type="sldNum" sz="quarter" idx="12"/>
          </p:nvPr>
        </p:nvSpPr>
        <p:spPr/>
        <p:txBody>
          <a:bodyPr/>
          <a:lstStyle>
            <a:lvl1pPr>
              <a:defRPr/>
            </a:lvl1pPr>
          </a:lstStyle>
          <a:p>
            <a:fld id="{76DA9C23-249F-1448-A1AF-65B45B2CB92E}" type="slidenum">
              <a:rPr lang="en-US" altLang="en-US"/>
              <a:pPr/>
              <a:t>‹#›</a:t>
            </a:fld>
            <a:endParaRPr lang="en-US" altLang="en-US"/>
          </a:p>
        </p:txBody>
      </p:sp>
    </p:spTree>
    <p:extLst>
      <p:ext uri="{BB962C8B-B14F-4D97-AF65-F5344CB8AC3E}">
        <p14:creationId xmlns:p14="http://schemas.microsoft.com/office/powerpoint/2010/main" val="23141900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E13B914E-6AC3-CC48-B945-9B1D688AFDF7}"/>
              </a:ext>
            </a:extLst>
          </p:cNvPr>
          <p:cNvSpPr>
            <a:spLocks noGrp="1"/>
          </p:cNvSpPr>
          <p:nvPr>
            <p:ph type="dt" sz="half" idx="10"/>
          </p:nvPr>
        </p:nvSpPr>
        <p:spPr/>
        <p:txBody>
          <a:bodyPr/>
          <a:lstStyle>
            <a:lvl1pPr>
              <a:defRPr/>
            </a:lvl1pPr>
            <a:extLst/>
          </a:lstStyle>
          <a:p>
            <a:pPr>
              <a:defRPr/>
            </a:pPr>
            <a:fld id="{4C1CC6B1-4C58-1544-9CED-D3C77F426442}" type="datetime1">
              <a:rPr lang="en-US"/>
              <a:pPr>
                <a:defRPr/>
              </a:pPr>
              <a:t>4/27/26</a:t>
            </a:fld>
            <a:endParaRPr lang="en-US"/>
          </a:p>
        </p:txBody>
      </p:sp>
      <p:sp>
        <p:nvSpPr>
          <p:cNvPr id="4" name="Footer Placeholder 3">
            <a:extLst>
              <a:ext uri="{FF2B5EF4-FFF2-40B4-BE49-F238E27FC236}">
                <a16:creationId xmlns:a16="http://schemas.microsoft.com/office/drawing/2014/main" id="{600E54DE-36C1-CD48-B833-FA0C79875168}"/>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4197B546-3035-9D4E-8262-3504BFED8A9F}"/>
              </a:ext>
            </a:extLst>
          </p:cNvPr>
          <p:cNvSpPr>
            <a:spLocks noGrp="1"/>
          </p:cNvSpPr>
          <p:nvPr>
            <p:ph type="sldNum" sz="quarter" idx="12"/>
          </p:nvPr>
        </p:nvSpPr>
        <p:spPr/>
        <p:txBody>
          <a:bodyPr/>
          <a:lstStyle>
            <a:lvl1pPr>
              <a:defRPr/>
            </a:lvl1pPr>
          </a:lstStyle>
          <a:p>
            <a:fld id="{AB75C47F-A7BD-AD4A-93B8-F480E213B162}" type="slidenum">
              <a:rPr lang="en-US" altLang="en-US"/>
              <a:pPr/>
              <a:t>‹#›</a:t>
            </a:fld>
            <a:endParaRPr lang="en-US" altLang="en-US"/>
          </a:p>
        </p:txBody>
      </p:sp>
    </p:spTree>
    <p:extLst>
      <p:ext uri="{BB962C8B-B14F-4D97-AF65-F5344CB8AC3E}">
        <p14:creationId xmlns:p14="http://schemas.microsoft.com/office/powerpoint/2010/main" val="302342655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93CB4806-09AB-444B-8909-BF2C7E5B6305}"/>
              </a:ext>
            </a:extLst>
          </p:cNvPr>
          <p:cNvSpPr>
            <a:spLocks noGrp="1"/>
          </p:cNvSpPr>
          <p:nvPr>
            <p:ph type="dt" sz="half" idx="10"/>
          </p:nvPr>
        </p:nvSpPr>
        <p:spPr/>
        <p:txBody>
          <a:bodyPr/>
          <a:lstStyle>
            <a:lvl1pPr>
              <a:defRPr/>
            </a:lvl1pPr>
          </a:lstStyle>
          <a:p>
            <a:pPr>
              <a:defRPr/>
            </a:pPr>
            <a:fld id="{186C2CAC-56B6-2F4D-9DED-95EC28CC165C}" type="datetime1">
              <a:rPr lang="en-US"/>
              <a:pPr>
                <a:defRPr/>
              </a:pPr>
              <a:t>4/27/26</a:t>
            </a:fld>
            <a:endParaRPr lang="en-US"/>
          </a:p>
        </p:txBody>
      </p:sp>
      <p:sp>
        <p:nvSpPr>
          <p:cNvPr id="3" name="Footer Placeholder 21">
            <a:extLst>
              <a:ext uri="{FF2B5EF4-FFF2-40B4-BE49-F238E27FC236}">
                <a16:creationId xmlns:a16="http://schemas.microsoft.com/office/drawing/2014/main" id="{95DE5A27-E996-D647-B572-39683A1711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A0E0345E-6F45-824A-9A4C-07815341A936}"/>
              </a:ext>
            </a:extLst>
          </p:cNvPr>
          <p:cNvSpPr>
            <a:spLocks noGrp="1"/>
          </p:cNvSpPr>
          <p:nvPr>
            <p:ph type="sldNum" sz="quarter" idx="12"/>
          </p:nvPr>
        </p:nvSpPr>
        <p:spPr/>
        <p:txBody>
          <a:bodyPr/>
          <a:lstStyle>
            <a:lvl1pPr>
              <a:defRPr/>
            </a:lvl1pPr>
          </a:lstStyle>
          <a:p>
            <a:fld id="{F8A815AA-A7AA-6541-83B9-482D1EF27D29}" type="slidenum">
              <a:rPr lang="en-US" altLang="en-US"/>
              <a:pPr/>
              <a:t>‹#›</a:t>
            </a:fld>
            <a:endParaRPr lang="en-US" altLang="en-US"/>
          </a:p>
        </p:txBody>
      </p:sp>
    </p:spTree>
    <p:extLst>
      <p:ext uri="{BB962C8B-B14F-4D97-AF65-F5344CB8AC3E}">
        <p14:creationId xmlns:p14="http://schemas.microsoft.com/office/powerpoint/2010/main" val="386891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96D444-33E2-8D47-947D-8BE34A330007}"/>
              </a:ext>
            </a:extLst>
          </p:cNvPr>
          <p:cNvSpPr>
            <a:spLocks noGrp="1"/>
          </p:cNvSpPr>
          <p:nvPr>
            <p:ph type="dt" sz="half" idx="10"/>
          </p:nvPr>
        </p:nvSpPr>
        <p:spPr/>
        <p:txBody>
          <a:bodyPr/>
          <a:lstStyle>
            <a:lvl1pPr>
              <a:defRPr/>
            </a:lvl1pPr>
            <a:extLst/>
          </a:lstStyle>
          <a:p>
            <a:pPr>
              <a:defRPr/>
            </a:pPr>
            <a:fld id="{4E22DB9E-D0D0-4046-AAAA-9DE1A7F50D64}" type="datetime1">
              <a:rPr lang="en-US"/>
              <a:pPr>
                <a:defRPr/>
              </a:pPr>
              <a:t>4/27/26</a:t>
            </a:fld>
            <a:endParaRPr lang="en-US"/>
          </a:p>
        </p:txBody>
      </p:sp>
      <p:sp>
        <p:nvSpPr>
          <p:cNvPr id="6" name="Footer Placeholder 5">
            <a:extLst>
              <a:ext uri="{FF2B5EF4-FFF2-40B4-BE49-F238E27FC236}">
                <a16:creationId xmlns:a16="http://schemas.microsoft.com/office/drawing/2014/main" id="{9416A1ED-07DC-1147-82C5-AB08AEF28CB9}"/>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19ADF9AE-0790-3748-9CFB-6B5A04D89444}"/>
              </a:ext>
            </a:extLst>
          </p:cNvPr>
          <p:cNvSpPr>
            <a:spLocks noGrp="1"/>
          </p:cNvSpPr>
          <p:nvPr>
            <p:ph type="sldNum" sz="quarter" idx="12"/>
          </p:nvPr>
        </p:nvSpPr>
        <p:spPr/>
        <p:txBody>
          <a:bodyPr/>
          <a:lstStyle>
            <a:lvl1pPr>
              <a:defRPr/>
            </a:lvl1pPr>
          </a:lstStyle>
          <a:p>
            <a:fld id="{BAB248D5-9640-A849-A0F8-6258D7C82DC3}" type="slidenum">
              <a:rPr lang="en-US" altLang="en-US"/>
              <a:pPr/>
              <a:t>‹#›</a:t>
            </a:fld>
            <a:endParaRPr lang="en-US" altLang="en-US"/>
          </a:p>
        </p:txBody>
      </p:sp>
    </p:spTree>
    <p:extLst>
      <p:ext uri="{BB962C8B-B14F-4D97-AF65-F5344CB8AC3E}">
        <p14:creationId xmlns:p14="http://schemas.microsoft.com/office/powerpoint/2010/main" val="7910505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E7B20A-EDB4-FB4E-BB86-0C6336C82F71}"/>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a:extLst>
              <a:ext uri="{FF2B5EF4-FFF2-40B4-BE49-F238E27FC236}">
                <a16:creationId xmlns:a16="http://schemas.microsoft.com/office/drawing/2014/main" id="{1FB9B6AA-AC40-FE4A-A942-CF03D511E789}"/>
              </a:ext>
            </a:extLst>
          </p:cNvPr>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1329B584-584F-F747-A922-63D6E0AB77DC}"/>
              </a:ext>
            </a:extLst>
          </p:cNvPr>
          <p:cNvSpPr>
            <a:spLocks/>
          </p:cNvSpPr>
          <p:nvPr/>
        </p:nvSpPr>
        <p:spPr bwMode="auto">
          <a:xfrm>
            <a:off x="-6042" y="5791253"/>
            <a:ext cx="3402314" cy="1080868"/>
          </a:xfrm>
          <a:prstGeom prst="rtTriangle">
            <a:avLst/>
          </a:prstGeom>
          <a:blipFill>
            <a:blip r:embed="rId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a:extLst>
              <a:ext uri="{FF2B5EF4-FFF2-40B4-BE49-F238E27FC236}">
                <a16:creationId xmlns:a16="http://schemas.microsoft.com/office/drawing/2014/main" id="{32C77C0D-EBE6-154E-BFC8-C63E1C8F5FC1}"/>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a:extLst>
              <a:ext uri="{FF2B5EF4-FFF2-40B4-BE49-F238E27FC236}">
                <a16:creationId xmlns:a16="http://schemas.microsoft.com/office/drawing/2014/main" id="{58364B03-37C2-E547-94D7-1757E5546993}"/>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a:extLst>
              <a:ext uri="{FF2B5EF4-FFF2-40B4-BE49-F238E27FC236}">
                <a16:creationId xmlns:a16="http://schemas.microsoft.com/office/drawing/2014/main" id="{67B869A7-81F8-734C-A8EA-24CD9C0A337C}"/>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7F1698A4-620E-9B4C-AC11-19B58415AB5F}"/>
              </a:ext>
            </a:extLst>
          </p:cNvPr>
          <p:cNvSpPr>
            <a:spLocks noGrp="1"/>
          </p:cNvSpPr>
          <p:nvPr>
            <p:ph type="dt" sz="half" idx="10"/>
          </p:nvPr>
        </p:nvSpPr>
        <p:spPr/>
        <p:txBody>
          <a:bodyPr/>
          <a:lstStyle>
            <a:lvl1pPr>
              <a:defRPr>
                <a:solidFill>
                  <a:schemeClr val="tx1"/>
                </a:solidFill>
              </a:defRPr>
            </a:lvl1pPr>
            <a:extLst/>
          </a:lstStyle>
          <a:p>
            <a:pPr>
              <a:defRPr/>
            </a:pPr>
            <a:fld id="{01BDF1CA-5826-044B-AD37-3868BD49AAB0}" type="datetime1">
              <a:rPr lang="en-US"/>
              <a:pPr>
                <a:defRPr/>
              </a:pPr>
              <a:t>4/27/26</a:t>
            </a:fld>
            <a:endParaRPr lang="en-US"/>
          </a:p>
        </p:txBody>
      </p:sp>
      <p:sp>
        <p:nvSpPr>
          <p:cNvPr id="12" name="Footer Placeholder 5">
            <a:extLst>
              <a:ext uri="{FF2B5EF4-FFF2-40B4-BE49-F238E27FC236}">
                <a16:creationId xmlns:a16="http://schemas.microsoft.com/office/drawing/2014/main" id="{3C2E0E24-DF11-3647-B54F-D2D4E7DECED0}"/>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1D2561EE-0323-2140-9BB4-7196976246F0}"/>
              </a:ext>
            </a:extLst>
          </p:cNvPr>
          <p:cNvSpPr>
            <a:spLocks noGrp="1"/>
          </p:cNvSpPr>
          <p:nvPr>
            <p:ph type="sldNum" sz="quarter" idx="12"/>
          </p:nvPr>
        </p:nvSpPr>
        <p:spPr/>
        <p:txBody>
          <a:bodyPr/>
          <a:lstStyle>
            <a:lvl1pPr>
              <a:defRPr/>
            </a:lvl1pPr>
          </a:lstStyle>
          <a:p>
            <a:fld id="{2C8DC14F-8765-7543-9490-81BBBC3384E9}" type="slidenum">
              <a:rPr lang="en-US" altLang="en-US"/>
              <a:pPr/>
              <a:t>‹#›</a:t>
            </a:fld>
            <a:endParaRPr lang="en-US" altLang="en-US"/>
          </a:p>
        </p:txBody>
      </p:sp>
    </p:spTree>
    <p:extLst>
      <p:ext uri="{BB962C8B-B14F-4D97-AF65-F5344CB8AC3E}">
        <p14:creationId xmlns:p14="http://schemas.microsoft.com/office/powerpoint/2010/main" val="57105354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7B5CD66-9A4F-A349-9DE3-42C6870ADB36}"/>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a:extLst>
              <a:ext uri="{FF2B5EF4-FFF2-40B4-BE49-F238E27FC236}">
                <a16:creationId xmlns:a16="http://schemas.microsoft.com/office/drawing/2014/main" id="{605AC681-777A-2340-A72C-12E1757241EA}"/>
              </a:ext>
            </a:extLst>
          </p:cNvPr>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F3B7844B-AFBB-D445-BD35-8FCCE68EFA90}"/>
              </a:ext>
            </a:extLst>
          </p:cNvPr>
          <p:cNvSpPr>
            <a:spLocks/>
          </p:cNvSpPr>
          <p:nvPr/>
        </p:nvSpPr>
        <p:spPr bwMode="auto">
          <a:xfrm>
            <a:off x="-6042" y="5791253"/>
            <a:ext cx="3402314" cy="1080868"/>
          </a:xfrm>
          <a:prstGeom prst="rtTriangle">
            <a:avLst/>
          </a:prstGeom>
          <a:blipFill>
            <a:blip r:embed="rId15"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id="{83343528-BA31-7347-8C79-937543D26A46}"/>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98915E1A-DB39-4A4D-AD0C-76BCE1123C2F}"/>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1C6C64BA-B684-4849-B419-0595B910F33F}"/>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9ADB432A-C5FC-FD49-989C-5AC67F4C762D}"/>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C6DF335E-123F-C24A-BABD-D381D9EB93B1}" type="datetime1">
              <a:rPr lang="en-US"/>
              <a:pPr>
                <a:defRPr/>
              </a:pPr>
              <a:t>4/27/26</a:t>
            </a:fld>
            <a:endParaRPr lang="en-US"/>
          </a:p>
        </p:txBody>
      </p:sp>
      <p:sp>
        <p:nvSpPr>
          <p:cNvPr id="22" name="Footer Placeholder 21">
            <a:extLst>
              <a:ext uri="{FF2B5EF4-FFF2-40B4-BE49-F238E27FC236}">
                <a16:creationId xmlns:a16="http://schemas.microsoft.com/office/drawing/2014/main" id="{A8D7A33C-2760-9E44-8B9B-B322936C1DFB}"/>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a:extLst>
              <a:ext uri="{FF2B5EF4-FFF2-40B4-BE49-F238E27FC236}">
                <a16:creationId xmlns:a16="http://schemas.microsoft.com/office/drawing/2014/main" id="{D544F54E-013C-4C4A-AAD2-DACBDA761C75}"/>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13D60078-7AB3-3141-93F4-E1EA304859B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00" r:id="rId1"/>
    <p:sldLayoutId id="2147484294" r:id="rId2"/>
    <p:sldLayoutId id="2147484301" r:id="rId3"/>
    <p:sldLayoutId id="2147484302" r:id="rId4"/>
    <p:sldLayoutId id="2147484303" r:id="rId5"/>
    <p:sldLayoutId id="2147484304" r:id="rId6"/>
    <p:sldLayoutId id="2147484295" r:id="rId7"/>
    <p:sldLayoutId id="2147484305" r:id="rId8"/>
    <p:sldLayoutId id="2147484306" r:id="rId9"/>
    <p:sldLayoutId id="2147484296" r:id="rId10"/>
    <p:sldLayoutId id="2147484297" r:id="rId11"/>
    <p:sldLayoutId id="2147484298" r:id="rId12"/>
    <p:sldLayoutId id="2147484299" r:id="rId13"/>
  </p:sldLayoutIdLst>
  <p:hf hdr="0" ft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2"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2"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26.emf"/></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7.e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4.emf"/></Relationships>
</file>

<file path=ppt/slides/_rels/slide164.xml.rels><?xml version="1.0" encoding="UTF-8" standalone="yes"?>
<Relationships xmlns="http://schemas.openxmlformats.org/package/2006/relationships"><Relationship Id="rId2" Type="http://schemas.openxmlformats.org/officeDocument/2006/relationships/hyperlink" Target="Projektni%20zadatak%20br.%201..docx" TargetMode="Externa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1A07DE1D-134D-3B4C-A149-6177DCD37291}"/>
              </a:ext>
            </a:extLst>
          </p:cNvPr>
          <p:cNvSpPr>
            <a:spLocks noGrp="1" noChangeArrowheads="1"/>
          </p:cNvSpPr>
          <p:nvPr>
            <p:ph type="ctrTitle"/>
          </p:nvPr>
        </p:nvSpPr>
        <p:spPr>
          <a:xfrm>
            <a:off x="381000" y="1828800"/>
            <a:ext cx="6934200" cy="1023938"/>
          </a:xfrm>
        </p:spPr>
        <p:txBody>
          <a:bodyPr>
            <a:normAutofit fontScale="90000"/>
          </a:bodyPr>
          <a:lstStyle/>
          <a:p>
            <a:pPr algn="ctr" eaLnBrk="1" fontAlgn="auto" hangingPunct="1">
              <a:spcAft>
                <a:spcPts val="0"/>
              </a:spcAft>
              <a:defRPr/>
            </a:pPr>
            <a:br>
              <a:rPr lang="sr-Cyrl-CS" sz="2000"/>
            </a:br>
            <a:r>
              <a:rPr lang="sr-Cyrl-CS" sz="3200">
                <a:solidFill>
                  <a:schemeClr val="tx1"/>
                </a:solidFill>
              </a:rPr>
              <a:t>УПРАВЉАЊЕ ПРЕДУЗЕТНИЧКИМ </a:t>
            </a:r>
            <a:r>
              <a:rPr lang="sr-Cyrl-BA" sz="3200">
                <a:solidFill>
                  <a:schemeClr val="tx1"/>
                </a:solidFill>
              </a:rPr>
              <a:t>ПРОЈЕКАТИМА</a:t>
            </a:r>
            <a:endParaRPr lang="en-US" sz="3200">
              <a:solidFill>
                <a:schemeClr val="tx1"/>
              </a:solidFill>
            </a:endParaRPr>
          </a:p>
        </p:txBody>
      </p:sp>
      <p:sp>
        <p:nvSpPr>
          <p:cNvPr id="9219" name="Rectangle 3">
            <a:extLst>
              <a:ext uri="{FF2B5EF4-FFF2-40B4-BE49-F238E27FC236}">
                <a16:creationId xmlns:a16="http://schemas.microsoft.com/office/drawing/2014/main" id="{26429808-FA40-A54D-AB49-C74A9A8F7253}"/>
              </a:ext>
            </a:extLst>
          </p:cNvPr>
          <p:cNvSpPr>
            <a:spLocks noGrp="1"/>
          </p:cNvSpPr>
          <p:nvPr>
            <p:ph type="subTitle" idx="1"/>
          </p:nvPr>
        </p:nvSpPr>
        <p:spPr>
          <a:xfrm>
            <a:off x="1371600" y="3124200"/>
            <a:ext cx="6934200" cy="3276600"/>
          </a:xfrm>
        </p:spPr>
        <p:txBody>
          <a:bodyPr/>
          <a:lstStyle/>
          <a:p>
            <a:pPr marR="0" algn="ctr" eaLnBrk="1" hangingPunct="1">
              <a:lnSpc>
                <a:spcPct val="90000"/>
              </a:lnSpc>
            </a:pPr>
            <a:r>
              <a:rPr lang="sr-Cyrl-BA" altLang="en-US">
                <a:solidFill>
                  <a:schemeClr val="tx1"/>
                </a:solidFill>
              </a:rPr>
              <a:t>-Предавања-</a:t>
            </a:r>
          </a:p>
          <a:p>
            <a:pPr marR="0" eaLnBrk="1" hangingPunct="1">
              <a:lnSpc>
                <a:spcPct val="90000"/>
              </a:lnSpc>
            </a:pPr>
            <a:r>
              <a:rPr lang="sr-Cyrl-BA" altLang="en-US" sz="2000">
                <a:solidFill>
                  <a:schemeClr val="tx1"/>
                </a:solidFill>
              </a:rPr>
              <a:t>  </a:t>
            </a:r>
            <a:r>
              <a:rPr lang="sr-Cyrl-CS" altLang="en-US" sz="2000">
                <a:solidFill>
                  <a:schemeClr val="tx1"/>
                </a:solidFill>
              </a:rPr>
              <a:t>                                                                            </a:t>
            </a:r>
          </a:p>
          <a:p>
            <a:pPr marR="0" algn="ctr" eaLnBrk="1" hangingPunct="1">
              <a:lnSpc>
                <a:spcPct val="90000"/>
              </a:lnSpc>
            </a:pPr>
            <a:r>
              <a:rPr lang="sr-Cyrl-CS" altLang="en-US" sz="2000">
                <a:solidFill>
                  <a:schemeClr val="tx1"/>
                </a:solidFill>
              </a:rPr>
              <a:t>                                            </a:t>
            </a:r>
            <a:r>
              <a:rPr lang="sr-Cyrl-BA" altLang="en-US" sz="2000">
                <a:solidFill>
                  <a:schemeClr val="tx1"/>
                </a:solidFill>
              </a:rPr>
              <a:t>                                        </a:t>
            </a:r>
            <a:r>
              <a:rPr lang="sr-Cyrl-BA" altLang="en-US">
                <a:solidFill>
                  <a:schemeClr val="tx1"/>
                </a:solidFill>
              </a:rPr>
              <a:t>Проф. др  Саша Вученовић </a:t>
            </a:r>
          </a:p>
          <a:p>
            <a:pPr marR="0" eaLnBrk="1" hangingPunct="1">
              <a:lnSpc>
                <a:spcPct val="90000"/>
              </a:lnSpc>
            </a:pPr>
            <a:endParaRPr lang="sr-Cyrl-BA" altLang="en-US" sz="2000">
              <a:solidFill>
                <a:schemeClr val="tx1"/>
              </a:solidFill>
            </a:endParaRPr>
          </a:p>
          <a:p>
            <a:pPr marR="0" algn="ctr" eaLnBrk="1" hangingPunct="1">
              <a:lnSpc>
                <a:spcPct val="90000"/>
              </a:lnSpc>
            </a:pPr>
            <a:r>
              <a:rPr lang="sr-Cyrl-CS" altLang="en-US" sz="2000">
                <a:solidFill>
                  <a:schemeClr val="tx1"/>
                </a:solidFill>
              </a:rPr>
              <a:t>март</a:t>
            </a:r>
            <a:r>
              <a:rPr lang="sr-Cyrl-BA" altLang="en-US" sz="2000">
                <a:solidFill>
                  <a:schemeClr val="tx1"/>
                </a:solidFill>
              </a:rPr>
              <a:t>,</a:t>
            </a:r>
            <a:r>
              <a:rPr lang="en-US" altLang="en-US" sz="2000">
                <a:solidFill>
                  <a:schemeClr val="tx1"/>
                </a:solidFill>
              </a:rPr>
              <a:t> </a:t>
            </a:r>
            <a:r>
              <a:rPr lang="sr-Cyrl-BA" altLang="en-US" sz="2000">
                <a:solidFill>
                  <a:schemeClr val="tx1"/>
                </a:solidFill>
              </a:rPr>
              <a:t>2018.</a:t>
            </a:r>
            <a:endParaRPr lang="en-US" altLang="en-US" sz="2000">
              <a:solidFill>
                <a:schemeClr val="tx1"/>
              </a:solidFill>
            </a:endParaRPr>
          </a:p>
        </p:txBody>
      </p:sp>
      <p:sp>
        <p:nvSpPr>
          <p:cNvPr id="9220" name="Rectangle 4">
            <a:extLst>
              <a:ext uri="{FF2B5EF4-FFF2-40B4-BE49-F238E27FC236}">
                <a16:creationId xmlns:a16="http://schemas.microsoft.com/office/drawing/2014/main" id="{1CE01BC8-9C29-964B-9067-7BA12BD8D6B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B3CD082-02A2-DD40-B4C7-3EB49EC005AB}" type="datetime1">
              <a:rPr lang="en-US" altLang="en-US" smtClean="0"/>
              <a:pPr/>
              <a:t>4/27/26</a:t>
            </a:fld>
            <a:endParaRPr lang="en-US" altLang="en-US"/>
          </a:p>
        </p:txBody>
      </p:sp>
      <p:sp>
        <p:nvSpPr>
          <p:cNvPr id="9221" name="Rectangle 6">
            <a:extLst>
              <a:ext uri="{FF2B5EF4-FFF2-40B4-BE49-F238E27FC236}">
                <a16:creationId xmlns:a16="http://schemas.microsoft.com/office/drawing/2014/main" id="{8A65D09E-D464-0440-B03F-7B907FE681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0B02C7F-12F6-E744-AC14-5FC33030031C}" type="slidenum">
              <a:rPr lang="en-US" altLang="en-US"/>
              <a:pPr/>
              <a:t>1</a:t>
            </a:fld>
            <a:endParaRPr lang="en-US" altLang="en-US"/>
          </a:p>
        </p:txBody>
      </p:sp>
      <p:pic>
        <p:nvPicPr>
          <p:cNvPr id="9222" name="Picture 4" descr="ef-logo">
            <a:extLst>
              <a:ext uri="{FF2B5EF4-FFF2-40B4-BE49-F238E27FC236}">
                <a16:creationId xmlns:a16="http://schemas.microsoft.com/office/drawing/2014/main" id="{2F439B42-0708-DB41-B7C2-53C82A44B3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875" y="457200"/>
            <a:ext cx="441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63036DA-4824-8848-A484-A57DDD10DDCC}"/>
              </a:ext>
            </a:extLst>
          </p:cNvPr>
          <p:cNvSpPr>
            <a:spLocks noGrp="1"/>
          </p:cNvSpPr>
          <p:nvPr>
            <p:ph type="title"/>
          </p:nvPr>
        </p:nvSpPr>
        <p:spPr/>
        <p:txBody>
          <a:bodyPr/>
          <a:lstStyle/>
          <a:p>
            <a:pPr eaLnBrk="1" fontAlgn="auto" hangingPunct="1">
              <a:spcAft>
                <a:spcPts val="0"/>
              </a:spcAft>
              <a:defRPr/>
            </a:pPr>
            <a:r>
              <a:rPr lang="sr-Cyrl-BA" altLang="en-US" sz="2800" dirty="0"/>
              <a:t>Управљање пројектима као научна дисциплина</a:t>
            </a:r>
            <a:endParaRPr lang="en-US" altLang="en-US" sz="2800" dirty="0"/>
          </a:p>
        </p:txBody>
      </p:sp>
      <p:sp>
        <p:nvSpPr>
          <p:cNvPr id="18435" name="Content Placeholder 2">
            <a:extLst>
              <a:ext uri="{FF2B5EF4-FFF2-40B4-BE49-F238E27FC236}">
                <a16:creationId xmlns:a16="http://schemas.microsoft.com/office/drawing/2014/main" id="{DF83045E-E546-184C-8395-02B0B5DCEAFD}"/>
              </a:ext>
            </a:extLst>
          </p:cNvPr>
          <p:cNvSpPr>
            <a:spLocks noGrp="1"/>
          </p:cNvSpPr>
          <p:nvPr>
            <p:ph idx="1"/>
          </p:nvPr>
        </p:nvSpPr>
        <p:spPr/>
        <p:txBody>
          <a:bodyPr/>
          <a:lstStyle/>
          <a:p>
            <a:pPr eaLnBrk="1" hangingPunct="1"/>
            <a:r>
              <a:rPr lang="sr-Cyrl-BA" altLang="en-US" sz="1800">
                <a:ea typeface="Times New Roman" panose="02020603050405020304" pitchFamily="18" charset="0"/>
                <a:cs typeface="Arial" panose="020B0604020202020204" pitchFamily="34" charset="0"/>
              </a:rPr>
              <a:t>Историјски развој научне дисциплине</a:t>
            </a:r>
          </a:p>
          <a:p>
            <a:pPr algn="just" eaLnBrk="1" hangingPunct="1"/>
            <a:r>
              <a:rPr lang="en-US" altLang="en-US" sz="1800">
                <a:ea typeface="Times New Roman" panose="02020603050405020304" pitchFamily="18" charset="0"/>
                <a:cs typeface="Arial" panose="020B0604020202020204" pitchFamily="34" charset="0"/>
              </a:rPr>
              <a:t>PMI 1969</a:t>
            </a:r>
            <a:r>
              <a:rPr lang="sr-Latn-BA" altLang="en-US" sz="1800">
                <a:ea typeface="Times New Roman" panose="02020603050405020304" pitchFamily="18" charset="0"/>
                <a:cs typeface="Arial" panose="020B0604020202020204" pitchFamily="34" charset="0"/>
              </a:rPr>
              <a:t>; 1983 PMJ, 1987</a:t>
            </a:r>
            <a:r>
              <a:rPr lang="en-US" altLang="en-US" sz="1800">
                <a:ea typeface="Times New Roman" panose="02020603050405020304" pitchFamily="18" charset="0"/>
                <a:cs typeface="Arial" panose="020B0604020202020204" pitchFamily="34" charset="0"/>
              </a:rPr>
              <a:t> PMBOK</a:t>
            </a:r>
            <a:r>
              <a:rPr lang="sr-Latn-BA" altLang="en-US" sz="1800">
                <a:ea typeface="Times New Roman" panose="02020603050405020304" pitchFamily="18" charset="0"/>
                <a:cs typeface="Arial" panose="020B0604020202020204" pitchFamily="34" charset="0"/>
              </a:rPr>
              <a:t> , 1996 PMBOK Guide</a:t>
            </a:r>
            <a:endParaRPr lang="sr-Cyrl-BA" altLang="en-US" sz="1800">
              <a:ea typeface="Times New Roman" panose="02020603050405020304" pitchFamily="18" charset="0"/>
              <a:cs typeface="Arial" panose="020B0604020202020204" pitchFamily="34" charset="0"/>
            </a:endParaRPr>
          </a:p>
          <a:p>
            <a:pPr algn="just" eaLnBrk="1" hangingPunct="1"/>
            <a:r>
              <a:rPr lang="en-US" altLang="en-US" sz="1800">
                <a:ea typeface="Times New Roman" panose="02020603050405020304" pitchFamily="18" charset="0"/>
                <a:cs typeface="Arial" panose="020B0604020202020204" pitchFamily="34" charset="0"/>
              </a:rPr>
              <a:t>IPMA</a:t>
            </a:r>
            <a:endParaRPr lang="bs-Latn-BA" altLang="en-US" sz="1800">
              <a:ea typeface="Times New Roman" panose="02020603050405020304" pitchFamily="18" charset="0"/>
              <a:cs typeface="Arial" panose="020B0604020202020204" pitchFamily="34" charset="0"/>
            </a:endParaRPr>
          </a:p>
          <a:p>
            <a:pPr eaLnBrk="1" hangingPunct="1"/>
            <a:r>
              <a:rPr lang="sr-Cyrl-BA" altLang="en-US" sz="1800">
                <a:ea typeface="Times New Roman" panose="02020603050405020304" pitchFamily="18" charset="0"/>
                <a:cs typeface="Arial" panose="020B0604020202020204" pitchFamily="34" charset="0"/>
              </a:rPr>
              <a:t>Међународни стандарди за пројектни менаџмент ( управљање пројектима) </a:t>
            </a:r>
          </a:p>
          <a:p>
            <a:pPr eaLnBrk="1" hangingPunct="1"/>
            <a:r>
              <a:rPr lang="sr-Cyrl-BA" altLang="en-US" sz="1800">
                <a:ea typeface="Times New Roman" panose="02020603050405020304" pitchFamily="18" charset="0"/>
                <a:cs typeface="Arial" panose="020B0604020202020204" pitchFamily="34" charset="0"/>
              </a:rPr>
              <a:t>Оквир за пројектни менаџмент </a:t>
            </a:r>
          </a:p>
          <a:p>
            <a:pPr eaLnBrk="1" hangingPunct="1">
              <a:buFont typeface="Wingdings" pitchFamily="2" charset="2"/>
              <a:buNone/>
            </a:pPr>
            <a:r>
              <a:rPr lang="sr-Latn-BA" altLang="en-US" sz="1800">
                <a:ea typeface="Times New Roman" panose="02020603050405020304" pitchFamily="18" charset="0"/>
                <a:cs typeface="Arial" panose="020B0604020202020204" pitchFamily="34" charset="0"/>
              </a:rPr>
              <a:t>	</a:t>
            </a:r>
            <a:r>
              <a:rPr lang="en-US" altLang="en-US" sz="1800">
                <a:ea typeface="Times New Roman" panose="02020603050405020304" pitchFamily="18" charset="0"/>
                <a:cs typeface="Arial" panose="020B0604020202020204" pitchFamily="34" charset="0"/>
              </a:rPr>
              <a:t>-</a:t>
            </a:r>
            <a:r>
              <a:rPr lang="sr-Cyrl-BA" altLang="en-US" sz="1800">
                <a:ea typeface="Times New Roman" panose="02020603050405020304" pitchFamily="18" charset="0"/>
                <a:cs typeface="Arial" panose="020B0604020202020204" pitchFamily="34" charset="0"/>
              </a:rPr>
              <a:t>дефиниције основних појмова</a:t>
            </a:r>
          </a:p>
          <a:p>
            <a:pPr eaLnBrk="1" hangingPunct="1">
              <a:buFont typeface="Wingdings" pitchFamily="2" charset="2"/>
              <a:buNone/>
            </a:pPr>
            <a:r>
              <a:rPr lang="sr-Latn-BA" altLang="en-US" sz="1800">
                <a:ea typeface="Times New Roman" panose="02020603050405020304" pitchFamily="18" charset="0"/>
                <a:cs typeface="Arial" panose="020B0604020202020204" pitchFamily="34" charset="0"/>
              </a:rPr>
              <a:t>	</a:t>
            </a:r>
            <a:r>
              <a:rPr lang="en-US" altLang="en-US" sz="1800">
                <a:ea typeface="Times New Roman" panose="02020603050405020304" pitchFamily="18" charset="0"/>
                <a:cs typeface="Arial" panose="020B0604020202020204" pitchFamily="34" charset="0"/>
              </a:rPr>
              <a:t>-</a:t>
            </a:r>
            <a:r>
              <a:rPr lang="sr-Cyrl-BA" altLang="en-US" sz="1800">
                <a:ea typeface="Times New Roman" panose="02020603050405020304" pitchFamily="18" charset="0"/>
                <a:cs typeface="Arial" panose="020B0604020202020204" pitchFamily="34" charset="0"/>
              </a:rPr>
              <a:t>животни циклус пројекта</a:t>
            </a:r>
            <a:endParaRPr lang="en-US" altLang="en-US" sz="1800">
              <a:ea typeface="Times New Roman" panose="02020603050405020304" pitchFamily="18" charset="0"/>
              <a:cs typeface="Arial" panose="020B0604020202020204" pitchFamily="34" charset="0"/>
            </a:endParaRPr>
          </a:p>
          <a:p>
            <a:pPr eaLnBrk="1" hangingPunct="1">
              <a:buFont typeface="Wingdings" pitchFamily="2" charset="2"/>
              <a:buNone/>
            </a:pPr>
            <a:r>
              <a:rPr lang="sr-Latn-BA" altLang="en-US" sz="1800">
                <a:ea typeface="Times New Roman" panose="02020603050405020304" pitchFamily="18" charset="0"/>
                <a:cs typeface="Arial" panose="020B0604020202020204" pitchFamily="34" charset="0"/>
              </a:rPr>
              <a:t>	</a:t>
            </a:r>
            <a:r>
              <a:rPr lang="en-US" altLang="en-US" sz="1800">
                <a:ea typeface="Times New Roman" panose="02020603050405020304" pitchFamily="18" charset="0"/>
                <a:cs typeface="Arial" panose="020B0604020202020204" pitchFamily="34" charset="0"/>
              </a:rPr>
              <a:t>-</a:t>
            </a:r>
            <a:r>
              <a:rPr lang="sr-Cyrl-BA" altLang="en-US" sz="1800">
                <a:ea typeface="Times New Roman" panose="02020603050405020304" pitchFamily="18" charset="0"/>
                <a:cs typeface="Arial" panose="020B0604020202020204" pitchFamily="34" charset="0"/>
              </a:rPr>
              <a:t>учесници на пројекту</a:t>
            </a:r>
            <a:endParaRPr lang="en-US" altLang="en-US" sz="1800">
              <a:ea typeface="Times New Roman" panose="02020603050405020304" pitchFamily="18" charset="0"/>
              <a:cs typeface="Arial" panose="020B0604020202020204" pitchFamily="34" charset="0"/>
            </a:endParaRPr>
          </a:p>
          <a:p>
            <a:pPr eaLnBrk="1" hangingPunct="1">
              <a:buFont typeface="Wingdings" pitchFamily="2" charset="2"/>
              <a:buNone/>
            </a:pPr>
            <a:r>
              <a:rPr lang="pl-PL" altLang="en-US" sz="1800">
                <a:ea typeface="Times New Roman" panose="02020603050405020304" pitchFamily="18" charset="0"/>
                <a:cs typeface="Arial" panose="020B0604020202020204" pitchFamily="34" charset="0"/>
              </a:rPr>
              <a:t>	-</a:t>
            </a:r>
            <a:r>
              <a:rPr lang="sr-Cyrl-BA" altLang="en-US" sz="1800">
                <a:ea typeface="Times New Roman" panose="02020603050405020304" pitchFamily="18" charset="0"/>
                <a:cs typeface="Arial" panose="020B0604020202020204" pitchFamily="34" charset="0"/>
              </a:rPr>
              <a:t>организациона форма за реализацију пројеката </a:t>
            </a:r>
          </a:p>
          <a:p>
            <a:pPr eaLnBrk="1" hangingPunct="1"/>
            <a:r>
              <a:rPr lang="sr-Cyrl-BA" altLang="en-US" sz="1800">
                <a:ea typeface="Times New Roman" panose="02020603050405020304" pitchFamily="18" charset="0"/>
                <a:cs typeface="Arial" panose="020B0604020202020204" pitchFamily="34" charset="0"/>
              </a:rPr>
              <a:t>Стандард за пројектни менаџмент – дефинисање процеса пројектног менаџмента </a:t>
            </a:r>
          </a:p>
          <a:p>
            <a:pPr eaLnBrk="1" hangingPunct="1"/>
            <a:r>
              <a:rPr lang="sr-Cyrl-BA" altLang="en-US" sz="1800">
                <a:ea typeface="Times New Roman" panose="02020603050405020304" pitchFamily="18" charset="0"/>
                <a:cs typeface="Arial" panose="020B0604020202020204" pitchFamily="34" charset="0"/>
              </a:rPr>
              <a:t>Подручја пројектног менаџмента</a:t>
            </a:r>
            <a:endParaRPr lang="en-US" altLang="en-US" sz="1800">
              <a:ea typeface="Times New Roman" panose="02020603050405020304" pitchFamily="18" charset="0"/>
              <a:cs typeface="Arial" panose="020B0604020202020204" pitchFamily="34" charset="0"/>
            </a:endParaRPr>
          </a:p>
          <a:p>
            <a:pPr eaLnBrk="1" hangingPunct="1"/>
            <a:r>
              <a:rPr lang="en-US" altLang="en-US" sz="1800">
                <a:ea typeface="Times New Roman" panose="02020603050405020304" pitchFamily="18" charset="0"/>
                <a:cs typeface="Arial" panose="020B0604020202020204" pitchFamily="34" charset="0"/>
              </a:rPr>
              <a:t> </a:t>
            </a:r>
            <a:r>
              <a:rPr lang="sr-Cyrl-BA" altLang="en-US" sz="1800">
                <a:ea typeface="Times New Roman" panose="02020603050405020304" pitchFamily="18" charset="0"/>
                <a:cs typeface="Arial" panose="020B0604020202020204" pitchFamily="34" charset="0"/>
              </a:rPr>
              <a:t>Прилози/ ријечник/ Индекси појмова</a:t>
            </a:r>
            <a:endParaRPr lang="en-US" altLang="en-US" sz="1800">
              <a:ea typeface="Times New Roman" panose="02020603050405020304" pitchFamily="18" charset="0"/>
              <a:cs typeface="Arial" panose="020B0604020202020204" pitchFamily="34" charset="0"/>
            </a:endParaRPr>
          </a:p>
        </p:txBody>
      </p:sp>
      <p:sp>
        <p:nvSpPr>
          <p:cNvPr id="18436" name="Date Placeholder 3">
            <a:extLst>
              <a:ext uri="{FF2B5EF4-FFF2-40B4-BE49-F238E27FC236}">
                <a16:creationId xmlns:a16="http://schemas.microsoft.com/office/drawing/2014/main" id="{D1B526E7-A3AB-9948-8084-70CF3EA5E56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0E4FD2-B041-3F4E-A6D9-F974F7AD2838}" type="datetime1">
              <a:rPr lang="en-US" altLang="en-US" sz="1200" smtClean="0"/>
              <a:pPr/>
              <a:t>4/27/26</a:t>
            </a:fld>
            <a:endParaRPr lang="en-US" altLang="en-US" sz="1200"/>
          </a:p>
        </p:txBody>
      </p:sp>
      <p:sp>
        <p:nvSpPr>
          <p:cNvPr id="18437" name="Slide Number Placeholder 4">
            <a:extLst>
              <a:ext uri="{FF2B5EF4-FFF2-40B4-BE49-F238E27FC236}">
                <a16:creationId xmlns:a16="http://schemas.microsoft.com/office/drawing/2014/main" id="{9DA44282-C557-0540-9F1C-78F370E735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D7C69CB-D154-1947-B877-6C597457E73D}" type="slidenum">
              <a:rPr lang="en-US" altLang="en-US" sz="1200"/>
              <a:pPr/>
              <a:t>10</a:t>
            </a:fld>
            <a:endParaRPr lang="en-US" altLang="en-US" sz="12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a:extLst>
              <a:ext uri="{FF2B5EF4-FFF2-40B4-BE49-F238E27FC236}">
                <a16:creationId xmlns:a16="http://schemas.microsoft.com/office/drawing/2014/main" id="{BC76671D-8053-0748-A4E9-FADF8AEC73F5}"/>
              </a:ext>
            </a:extLst>
          </p:cNvPr>
          <p:cNvSpPr>
            <a:spLocks noGrp="1" noChangeArrowheads="1"/>
          </p:cNvSpPr>
          <p:nvPr>
            <p:ph type="title"/>
          </p:nvPr>
        </p:nvSpPr>
        <p:spPr/>
        <p:txBody>
          <a:bodyPr/>
          <a:lstStyle/>
          <a:p>
            <a:pPr eaLnBrk="1" hangingPunct="1">
              <a:defRPr/>
            </a:pPr>
            <a:r>
              <a:rPr lang="en-US" altLang="en-US" sz="2400" i="1" dirty="0"/>
              <a:t>ИНДИКАТОР ВРИЈЕДНОСТИ – ОСНОВА УПРАВЉАЊА</a:t>
            </a:r>
          </a:p>
        </p:txBody>
      </p:sp>
      <p:sp>
        <p:nvSpPr>
          <p:cNvPr id="110595" name="Rectangle 3">
            <a:extLst>
              <a:ext uri="{FF2B5EF4-FFF2-40B4-BE49-F238E27FC236}">
                <a16:creationId xmlns:a16="http://schemas.microsoft.com/office/drawing/2014/main" id="{4203774B-E21B-1648-A2A4-40D9306B0FFB}"/>
              </a:ext>
            </a:extLst>
          </p:cNvPr>
          <p:cNvSpPr>
            <a:spLocks noGrp="1"/>
          </p:cNvSpPr>
          <p:nvPr>
            <p:ph idx="1"/>
          </p:nvPr>
        </p:nvSpPr>
        <p:spPr/>
        <p:txBody>
          <a:bodyPr/>
          <a:lstStyle/>
          <a:p>
            <a:pPr eaLnBrk="1" hangingPunct="1"/>
            <a:r>
              <a:rPr lang="sr-Cyrl-BA" altLang="en-US" sz="1800" b="1"/>
              <a:t>Пројектовани новчани ток </a:t>
            </a:r>
            <a:r>
              <a:rPr lang="en-US" altLang="en-US" sz="1800"/>
              <a:t>/ </a:t>
            </a:r>
            <a:r>
              <a:rPr lang="sr-Cyrl-BA" altLang="en-US" sz="1800"/>
              <a:t>мјерило вриједности/утицај менаџерских одлука на НТ</a:t>
            </a:r>
            <a:r>
              <a:rPr lang="en-US" altLang="en-US" sz="1800"/>
              <a:t> </a:t>
            </a:r>
            <a:endParaRPr lang="sr-Cyrl-BA" altLang="en-US" sz="1800"/>
          </a:p>
          <a:p>
            <a:pPr eaLnBrk="1" hangingPunct="1"/>
            <a:r>
              <a:rPr lang="sr-Cyrl-BA" altLang="en-US" sz="1800"/>
              <a:t>Пракса показује </a:t>
            </a:r>
            <a:r>
              <a:rPr lang="sr-Cyrl-BA" altLang="en-US" sz="1800" b="1" i="1"/>
              <a:t>висок степен корелације између </a:t>
            </a:r>
            <a:r>
              <a:rPr lang="sr-Cyrl-BA" altLang="en-US" sz="1800"/>
              <a:t>НТ и вриједности и </a:t>
            </a:r>
            <a:r>
              <a:rPr lang="sr-Cyrl-BA" altLang="en-US" sz="1800" b="1" i="1"/>
              <a:t>низак степен корелације </a:t>
            </a:r>
            <a:r>
              <a:rPr lang="sr-Cyrl-BA" altLang="en-US" sz="1800"/>
              <a:t>између вриједности и профита. </a:t>
            </a:r>
          </a:p>
          <a:p>
            <a:pPr eaLnBrk="1" hangingPunct="1"/>
            <a:r>
              <a:rPr lang="sr-Cyrl-BA" altLang="en-US" sz="1800"/>
              <a:t>Варијације у профиту значајно не утичу на вриједност/ Профит није  у стању да изрази ефекат инвестиција;</a:t>
            </a:r>
            <a:endParaRPr lang="en-US" altLang="en-US" sz="1800"/>
          </a:p>
          <a:p>
            <a:pPr eaLnBrk="1" hangingPunct="1">
              <a:lnSpc>
                <a:spcPct val="80000"/>
              </a:lnSpc>
            </a:pPr>
            <a:r>
              <a:rPr lang="sr-Cyrl-CS" altLang="en-US" sz="1800" b="1" i="1"/>
              <a:t>НОВЧАНИ ТОК ЈЕ БОЉИ ИНДИКАТОР ВРИЈЕДНОСТИ ОД ПРОФИТА</a:t>
            </a:r>
            <a:r>
              <a:rPr lang="sr-Cyrl-CS" altLang="en-US" sz="1800"/>
              <a:t>!</a:t>
            </a:r>
          </a:p>
          <a:p>
            <a:pPr eaLnBrk="1" hangingPunct="1">
              <a:lnSpc>
                <a:spcPct val="80000"/>
              </a:lnSpc>
            </a:pPr>
            <a:r>
              <a:rPr lang="sr-Cyrl-CS" altLang="en-US" sz="1800"/>
              <a:t>Инвеститори купују предузеће (контролни пакет) на бази очекиваног новчаног тока;</a:t>
            </a:r>
          </a:p>
          <a:p>
            <a:pPr eaLnBrk="1" hangingPunct="1">
              <a:lnSpc>
                <a:spcPct val="80000"/>
              </a:lnSpc>
            </a:pPr>
            <a:r>
              <a:rPr lang="sr-Cyrl-CS" altLang="en-US" sz="1800"/>
              <a:t>Преовлађујући модел вредновања предузећа (и пројеката) је </a:t>
            </a:r>
            <a:r>
              <a:rPr lang="sr-Cyrl-CS" altLang="en-US" sz="1800" b="1"/>
              <a:t>метод дисконтованог новчаног тока</a:t>
            </a:r>
            <a:r>
              <a:rPr lang="sr-Cyrl-CS" altLang="en-US" sz="1800"/>
              <a:t>;</a:t>
            </a:r>
          </a:p>
          <a:p>
            <a:pPr eaLnBrk="1" hangingPunct="1">
              <a:lnSpc>
                <a:spcPct val="80000"/>
              </a:lnSpc>
            </a:pPr>
            <a:r>
              <a:rPr lang="sr-Cyrl-CS" altLang="en-US" sz="1800"/>
              <a:t>Нето профит </a:t>
            </a:r>
            <a:r>
              <a:rPr lang="sr-Cyrl-CS" altLang="en-US" sz="1800" b="1"/>
              <a:t>не узима у обзир инвестиције</a:t>
            </a:r>
            <a:r>
              <a:rPr lang="sr-Cyrl-CS" altLang="en-US" sz="1800"/>
              <a:t> потребне за генерисање одређеног </a:t>
            </a:r>
            <a:r>
              <a:rPr lang="sr-Cyrl-CS" altLang="en-US" sz="1800" b="1" i="1"/>
              <a:t>прихода</a:t>
            </a:r>
            <a:r>
              <a:rPr lang="sr-Cyrl-CS" altLang="en-US" sz="1800"/>
              <a:t>, те тајминг потребних инвестиција;</a:t>
            </a:r>
          </a:p>
          <a:p>
            <a:pPr eaLnBrk="1" hangingPunct="1">
              <a:buFont typeface="Wingdings" pitchFamily="2" charset="2"/>
              <a:buNone/>
            </a:pPr>
            <a:endParaRPr lang="en-US" altLang="en-US" sz="2000"/>
          </a:p>
          <a:p>
            <a:pPr eaLnBrk="1" hangingPunct="1"/>
            <a:endParaRPr lang="en-US" altLang="en-US"/>
          </a:p>
        </p:txBody>
      </p:sp>
      <p:sp>
        <p:nvSpPr>
          <p:cNvPr id="110596" name="Date Placeholder 3">
            <a:extLst>
              <a:ext uri="{FF2B5EF4-FFF2-40B4-BE49-F238E27FC236}">
                <a16:creationId xmlns:a16="http://schemas.microsoft.com/office/drawing/2014/main" id="{A9F8E2BA-95F3-DF4C-88D0-C6D73E30483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B7E77D1-FAD1-1A4D-B398-8594834C4044}" type="datetime1">
              <a:rPr lang="en-US" altLang="en-US" smtClean="0"/>
              <a:pPr/>
              <a:t>4/27/26</a:t>
            </a:fld>
            <a:endParaRPr lang="en-US" altLang="en-US"/>
          </a:p>
        </p:txBody>
      </p:sp>
      <p:sp>
        <p:nvSpPr>
          <p:cNvPr id="110597" name="Slide Number Placeholder 5">
            <a:extLst>
              <a:ext uri="{FF2B5EF4-FFF2-40B4-BE49-F238E27FC236}">
                <a16:creationId xmlns:a16="http://schemas.microsoft.com/office/drawing/2014/main" id="{C115A8D8-A91E-F541-B9BD-838B5BA4D5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D75C4E-3607-5046-8526-80E587E7F038}" type="slidenum">
              <a:rPr lang="en-US" altLang="en-US"/>
              <a:pPr/>
              <a:t>100</a:t>
            </a:fld>
            <a:endParaRPr lang="en-US"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FFF05A54-2A67-DC40-B6A9-A5FE4B44570D}"/>
              </a:ext>
            </a:extLst>
          </p:cNvPr>
          <p:cNvSpPr>
            <a:spLocks noGrp="1" noChangeArrowheads="1"/>
          </p:cNvSpPr>
          <p:nvPr>
            <p:ph type="title"/>
          </p:nvPr>
        </p:nvSpPr>
        <p:spPr>
          <a:xfrm>
            <a:off x="457200" y="404813"/>
            <a:ext cx="8229600" cy="863600"/>
          </a:xfrm>
        </p:spPr>
        <p:txBody>
          <a:bodyPr/>
          <a:lstStyle/>
          <a:p>
            <a:pPr eaLnBrk="1" hangingPunct="1">
              <a:defRPr/>
            </a:pPr>
            <a:r>
              <a:rPr lang="sr-Cyrl-CS" altLang="en-US" sz="2800" dirty="0"/>
              <a:t>Новчани</a:t>
            </a:r>
            <a:r>
              <a:rPr lang="sr-Cyrl-CS" altLang="en-US" dirty="0"/>
              <a:t> </a:t>
            </a:r>
            <a:r>
              <a:rPr lang="sr-Cyrl-CS" altLang="en-US" sz="2800" dirty="0"/>
              <a:t>ток</a:t>
            </a:r>
            <a:endParaRPr lang="en-US" altLang="en-US" sz="2800" dirty="0"/>
          </a:p>
        </p:txBody>
      </p:sp>
      <p:sp>
        <p:nvSpPr>
          <p:cNvPr id="111619" name="Rectangle 3">
            <a:extLst>
              <a:ext uri="{FF2B5EF4-FFF2-40B4-BE49-F238E27FC236}">
                <a16:creationId xmlns:a16="http://schemas.microsoft.com/office/drawing/2014/main" id="{C2A2135E-3369-2246-8851-44E232E3F842}"/>
              </a:ext>
            </a:extLst>
          </p:cNvPr>
          <p:cNvSpPr>
            <a:spLocks noGrp="1"/>
          </p:cNvSpPr>
          <p:nvPr>
            <p:ph idx="1"/>
          </p:nvPr>
        </p:nvSpPr>
        <p:spPr>
          <a:xfrm>
            <a:off x="0" y="1752600"/>
            <a:ext cx="9144000" cy="4267200"/>
          </a:xfrm>
        </p:spPr>
        <p:txBody>
          <a:bodyPr/>
          <a:lstStyle/>
          <a:p>
            <a:pPr eaLnBrk="1" hangingPunct="1">
              <a:lnSpc>
                <a:spcPct val="90000"/>
              </a:lnSpc>
            </a:pPr>
            <a:r>
              <a:rPr lang="sr-Cyrl-CS" altLang="en-US" sz="1800"/>
              <a:t>free cash flow</a:t>
            </a:r>
          </a:p>
          <a:p>
            <a:pPr eaLnBrk="1" hangingPunct="1">
              <a:lnSpc>
                <a:spcPct val="90000"/>
              </a:lnSpc>
              <a:buFont typeface="Wingdings" pitchFamily="2" charset="2"/>
              <a:buAutoNum type="arabicPeriod"/>
            </a:pPr>
            <a:r>
              <a:rPr lang="sr-Cyrl-CS" altLang="en-US" sz="1800"/>
              <a:t>НТ орије сервисирања дуга </a:t>
            </a:r>
          </a:p>
          <a:p>
            <a:pPr eaLnBrk="1" hangingPunct="1">
              <a:lnSpc>
                <a:spcPct val="90000"/>
              </a:lnSpc>
              <a:buFont typeface="Wingdings" pitchFamily="2" charset="2"/>
              <a:buAutoNum type="arabicPeriod"/>
            </a:pPr>
            <a:r>
              <a:rPr lang="sr-Cyrl-CS" altLang="en-US" sz="1800"/>
              <a:t>НТ послије сервисирања дуга </a:t>
            </a:r>
          </a:p>
          <a:p>
            <a:pPr eaLnBrk="1" hangingPunct="1">
              <a:lnSpc>
                <a:spcPct val="90000"/>
              </a:lnSpc>
            </a:pPr>
            <a:r>
              <a:rPr lang="sr-Cyrl-CS" altLang="en-US" sz="1800"/>
              <a:t>Користи се за увид у могућности финансирања предузећа по основу новог кредитног задужења;   </a:t>
            </a:r>
          </a:p>
          <a:p>
            <a:pPr eaLnBrk="1" hangingPunct="1">
              <a:lnSpc>
                <a:spcPct val="90000"/>
              </a:lnSpc>
            </a:pPr>
            <a:r>
              <a:rPr lang="sr-Cyrl-CS" altLang="en-US" sz="1800"/>
              <a:t>Узима у обзир све финансијске потребе предузећа;</a:t>
            </a:r>
          </a:p>
          <a:p>
            <a:pPr eaLnBrk="1" hangingPunct="1">
              <a:lnSpc>
                <a:spcPct val="90000"/>
              </a:lnSpc>
            </a:pPr>
            <a:r>
              <a:rPr lang="sr-Cyrl-CS" altLang="en-US" sz="1800"/>
              <a:t>Важан за менaџмент, кредиторе и инвеститоре;</a:t>
            </a:r>
          </a:p>
          <a:p>
            <a:pPr eaLnBrk="1" hangingPunct="1">
              <a:lnSpc>
                <a:spcPct val="90000"/>
              </a:lnSpc>
            </a:pPr>
            <a:r>
              <a:rPr lang="sr-Cyrl-CS" altLang="en-US" sz="1800"/>
              <a:t>Примјeна у пројектима куповине предузeћа, спајања/припајања</a:t>
            </a:r>
            <a:r>
              <a:rPr lang="sr-Cyrl-CS" altLang="en-US" sz="2000"/>
              <a:t>;</a:t>
            </a:r>
          </a:p>
        </p:txBody>
      </p:sp>
      <p:sp>
        <p:nvSpPr>
          <p:cNvPr id="111620" name="Date Placeholder 3">
            <a:extLst>
              <a:ext uri="{FF2B5EF4-FFF2-40B4-BE49-F238E27FC236}">
                <a16:creationId xmlns:a16="http://schemas.microsoft.com/office/drawing/2014/main" id="{437EDC83-401A-C441-A8A7-A782C31A3FC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C5358AB-DD3D-FC42-961A-D95D58018EB9}" type="datetime1">
              <a:rPr lang="en-US" altLang="en-US" smtClean="0"/>
              <a:pPr/>
              <a:t>4/27/26</a:t>
            </a:fld>
            <a:endParaRPr lang="en-US" altLang="en-US"/>
          </a:p>
        </p:txBody>
      </p:sp>
      <p:sp>
        <p:nvSpPr>
          <p:cNvPr id="111621" name="Slide Number Placeholder 5">
            <a:extLst>
              <a:ext uri="{FF2B5EF4-FFF2-40B4-BE49-F238E27FC236}">
                <a16:creationId xmlns:a16="http://schemas.microsoft.com/office/drawing/2014/main" id="{760D5A1F-3918-E24F-818A-A1F6EB7E62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1B64431-2BA7-4443-B6C9-B8267152E6D7}" type="slidenum">
              <a:rPr lang="en-US" altLang="en-US"/>
              <a:pPr/>
              <a:t>101</a:t>
            </a:fld>
            <a:endParaRPr lang="en-US"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2">
            <a:extLst>
              <a:ext uri="{FF2B5EF4-FFF2-40B4-BE49-F238E27FC236}">
                <a16:creationId xmlns:a16="http://schemas.microsoft.com/office/drawing/2014/main" id="{A7CBA81A-D1AB-AE44-91FE-DF80388B813F}"/>
              </a:ext>
            </a:extLst>
          </p:cNvPr>
          <p:cNvSpPr>
            <a:spLocks noGrp="1" noChangeArrowheads="1"/>
          </p:cNvSpPr>
          <p:nvPr>
            <p:ph type="title"/>
          </p:nvPr>
        </p:nvSpPr>
        <p:spPr/>
        <p:txBody>
          <a:bodyPr/>
          <a:lstStyle/>
          <a:p>
            <a:pPr eaLnBrk="1" hangingPunct="1">
              <a:defRPr/>
            </a:pPr>
            <a:r>
              <a:rPr lang="sr-Latn-CS" altLang="en-US" sz="3400"/>
              <a:t>DuPont </a:t>
            </a:r>
            <a:r>
              <a:rPr lang="sr-Cyrl-CS" altLang="en-US" sz="3400"/>
              <a:t>систем мерења профитабилности</a:t>
            </a:r>
          </a:p>
        </p:txBody>
      </p:sp>
      <p:pic>
        <p:nvPicPr>
          <p:cNvPr id="112643" name="Picture 4">
            <a:extLst>
              <a:ext uri="{FF2B5EF4-FFF2-40B4-BE49-F238E27FC236}">
                <a16:creationId xmlns:a16="http://schemas.microsoft.com/office/drawing/2014/main" id="{15E8BC1C-16EC-1A41-86A3-6780C6261DA2}"/>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55650" y="1752600"/>
            <a:ext cx="7561263" cy="4267200"/>
          </a:xfrm>
          <a:noFill/>
        </p:spPr>
      </p:pic>
      <p:sp>
        <p:nvSpPr>
          <p:cNvPr id="112644" name="Date Placeholder 3">
            <a:extLst>
              <a:ext uri="{FF2B5EF4-FFF2-40B4-BE49-F238E27FC236}">
                <a16:creationId xmlns:a16="http://schemas.microsoft.com/office/drawing/2014/main" id="{1A36E299-C6CD-C743-8250-72A4A7E1061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BF59DF-275B-3F44-9A75-3AD39CCDAC65}" type="datetime1">
              <a:rPr lang="en-US" altLang="en-US" smtClean="0"/>
              <a:pPr/>
              <a:t>4/27/26</a:t>
            </a:fld>
            <a:endParaRPr lang="en-US" altLang="en-US"/>
          </a:p>
        </p:txBody>
      </p:sp>
      <p:sp>
        <p:nvSpPr>
          <p:cNvPr id="112645" name="Slide Number Placeholder 5">
            <a:extLst>
              <a:ext uri="{FF2B5EF4-FFF2-40B4-BE49-F238E27FC236}">
                <a16:creationId xmlns:a16="http://schemas.microsoft.com/office/drawing/2014/main" id="{3146A303-2460-1945-A06D-A14B0DAF07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BB463B-A58E-2E48-99CB-F6F1874714EB}" type="slidenum">
              <a:rPr lang="en-US" altLang="en-US"/>
              <a:pPr/>
              <a:t>102</a:t>
            </a:fld>
            <a:endParaRPr lang="en-US"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769971-9452-B342-8770-839DD1F43B21}"/>
              </a:ext>
            </a:extLst>
          </p:cNvPr>
          <p:cNvSpPr>
            <a:spLocks noGrp="1"/>
          </p:cNvSpPr>
          <p:nvPr>
            <p:ph idx="1"/>
          </p:nvPr>
        </p:nvSpPr>
        <p:spPr/>
        <p:txBody>
          <a:bodyPr/>
          <a:lstStyle/>
          <a:p>
            <a:pPr>
              <a:buFont typeface="Wingdings 3" pitchFamily="18" charset="2"/>
              <a:buChar char=""/>
              <a:defRPr/>
            </a:pPr>
            <a:r>
              <a:rPr lang="sr-Cyrl-BA" dirty="0"/>
              <a:t>Инкрементални новчани ток пројекта разликује се од новчаног тока предузећа због могућих сљедећих утицаја:</a:t>
            </a:r>
          </a:p>
          <a:p>
            <a:pPr marL="623887" indent="-514350">
              <a:buFont typeface="+mj-lt"/>
              <a:buAutoNum type="arabicPeriod"/>
              <a:defRPr/>
            </a:pPr>
            <a:r>
              <a:rPr lang="sr-Cyrl-BA" dirty="0"/>
              <a:t>Индиректни ефекти: канибализација продаје и креирање продаје (нпр. мотор).</a:t>
            </a:r>
          </a:p>
          <a:p>
            <a:pPr marL="623887" indent="-514350">
              <a:buFont typeface="+mj-lt"/>
              <a:buAutoNum type="arabicPeriod"/>
              <a:defRPr/>
            </a:pPr>
            <a:r>
              <a:rPr lang="sr-Cyrl-BA" dirty="0"/>
              <a:t>Неповратни трошкови (нпр. бушотине),</a:t>
            </a:r>
          </a:p>
          <a:p>
            <a:pPr marL="623887" indent="-514350">
              <a:buFont typeface="+mj-lt"/>
              <a:buAutoNum type="arabicPeriod"/>
              <a:defRPr/>
            </a:pPr>
            <a:r>
              <a:rPr lang="sr-Cyrl-BA" dirty="0"/>
              <a:t>Опортинуитетни трошкови пројекта (укључити)</a:t>
            </a:r>
          </a:p>
          <a:p>
            <a:pPr marL="623887" indent="-514350">
              <a:buFont typeface="+mj-lt"/>
              <a:buAutoNum type="arabicPeriod"/>
              <a:defRPr/>
            </a:pPr>
            <a:r>
              <a:rPr lang="sr-Cyrl-BA" dirty="0"/>
              <a:t>Трансферне цијене</a:t>
            </a:r>
          </a:p>
          <a:p>
            <a:pPr marL="623887" indent="-514350">
              <a:buFont typeface="+mj-lt"/>
              <a:buAutoNum type="arabicPeriod"/>
              <a:defRPr/>
            </a:pPr>
            <a:r>
              <a:rPr lang="sr-Cyrl-BA" dirty="0"/>
              <a:t>Улагање у обртни капитал</a:t>
            </a:r>
          </a:p>
          <a:p>
            <a:pPr marL="623887" indent="-514350">
              <a:buFont typeface="+mj-lt"/>
              <a:buAutoNum type="arabicPeriod"/>
              <a:defRPr/>
            </a:pPr>
            <a:r>
              <a:rPr lang="sr-Cyrl-BA" dirty="0"/>
              <a:t>Вредновање нематеријалних користи</a:t>
            </a:r>
          </a:p>
          <a:p>
            <a:pPr marL="623887" indent="-514350">
              <a:buFont typeface="+mj-lt"/>
              <a:buAutoNum type="arabicPeriod"/>
              <a:defRPr/>
            </a:pPr>
            <a:endParaRPr lang="sr-Latn-BA" dirty="0"/>
          </a:p>
        </p:txBody>
      </p:sp>
      <p:sp>
        <p:nvSpPr>
          <p:cNvPr id="3" name="Title 2">
            <a:extLst>
              <a:ext uri="{FF2B5EF4-FFF2-40B4-BE49-F238E27FC236}">
                <a16:creationId xmlns:a16="http://schemas.microsoft.com/office/drawing/2014/main" id="{7C197457-467E-D545-BE9A-892A37822C9D}"/>
              </a:ext>
            </a:extLst>
          </p:cNvPr>
          <p:cNvSpPr>
            <a:spLocks noGrp="1"/>
          </p:cNvSpPr>
          <p:nvPr>
            <p:ph type="title"/>
          </p:nvPr>
        </p:nvSpPr>
        <p:spPr/>
        <p:txBody>
          <a:bodyPr/>
          <a:lstStyle/>
          <a:p>
            <a:pPr>
              <a:defRPr/>
            </a:pPr>
            <a:r>
              <a:rPr lang="sr-Cyrl-BA"/>
              <a:t>Инкрементални новчани ток</a:t>
            </a:r>
            <a:endParaRPr lang="sr-Latn-BA"/>
          </a:p>
        </p:txBody>
      </p:sp>
      <p:sp>
        <p:nvSpPr>
          <p:cNvPr id="113668" name="Date Placeholder 3">
            <a:extLst>
              <a:ext uri="{FF2B5EF4-FFF2-40B4-BE49-F238E27FC236}">
                <a16:creationId xmlns:a16="http://schemas.microsoft.com/office/drawing/2014/main" id="{088AAF5C-558D-4643-A21E-5935840EE8C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4E18E41-4EC1-624C-B8E5-C090782B11EB}" type="datetime1">
              <a:rPr lang="en-US" altLang="en-US" smtClean="0"/>
              <a:pPr/>
              <a:t>4/27/26</a:t>
            </a:fld>
            <a:endParaRPr lang="en-US" altLang="en-US"/>
          </a:p>
        </p:txBody>
      </p:sp>
      <p:sp>
        <p:nvSpPr>
          <p:cNvPr id="113669" name="Slide Number Placeholder 4">
            <a:extLst>
              <a:ext uri="{FF2B5EF4-FFF2-40B4-BE49-F238E27FC236}">
                <a16:creationId xmlns:a16="http://schemas.microsoft.com/office/drawing/2014/main" id="{55ABEFAD-A354-5D4C-B3AA-8AF4D46495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D21FCE6-56B2-B64E-A2CC-C9030019A76E}" type="slidenum">
              <a:rPr lang="en-US" altLang="en-US"/>
              <a:pPr/>
              <a:t>103</a:t>
            </a:fld>
            <a:endParaRPr lang="en-US"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9FAB26-6DE4-344C-B58B-D98E66C643EB}"/>
              </a:ext>
            </a:extLst>
          </p:cNvPr>
          <p:cNvSpPr>
            <a:spLocks noGrp="1"/>
          </p:cNvSpPr>
          <p:nvPr>
            <p:ph type="title"/>
          </p:nvPr>
        </p:nvSpPr>
        <p:spPr/>
        <p:txBody>
          <a:bodyPr>
            <a:normAutofit fontScale="90000"/>
          </a:bodyPr>
          <a:lstStyle/>
          <a:p>
            <a:pPr>
              <a:defRPr/>
            </a:pPr>
            <a:r>
              <a:rPr lang="sr-Cyrl-BA"/>
              <a:t>Резидуална вриједност пројекта</a:t>
            </a:r>
            <a:endParaRPr lang="sr-Latn-BA"/>
          </a:p>
        </p:txBody>
      </p:sp>
      <p:sp>
        <p:nvSpPr>
          <p:cNvPr id="114691" name="Date Placeholder 3">
            <a:extLst>
              <a:ext uri="{FF2B5EF4-FFF2-40B4-BE49-F238E27FC236}">
                <a16:creationId xmlns:a16="http://schemas.microsoft.com/office/drawing/2014/main" id="{10081081-F676-054F-BF2B-B1DC1B564E6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302D1B3-5B33-C841-82AB-50A1AACD7BB0}" type="datetime1">
              <a:rPr lang="en-US" altLang="en-US" smtClean="0"/>
              <a:pPr/>
              <a:t>4/27/26</a:t>
            </a:fld>
            <a:endParaRPr lang="en-US" altLang="en-US"/>
          </a:p>
        </p:txBody>
      </p:sp>
      <p:sp>
        <p:nvSpPr>
          <p:cNvPr id="114692" name="Slide Number Placeholder 4">
            <a:extLst>
              <a:ext uri="{FF2B5EF4-FFF2-40B4-BE49-F238E27FC236}">
                <a16:creationId xmlns:a16="http://schemas.microsoft.com/office/drawing/2014/main" id="{6DEDA918-1805-F249-A234-F6FAA2F5B2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0178DF7-0937-AB42-901A-A9E0201EE1D7}" type="slidenum">
              <a:rPr lang="en-US" altLang="en-US"/>
              <a:pPr/>
              <a:t>104</a:t>
            </a:fld>
            <a:endParaRPr lang="en-US" altLang="en-US"/>
          </a:p>
        </p:txBody>
      </p:sp>
      <p:pic>
        <p:nvPicPr>
          <p:cNvPr id="114693" name="Picture 2">
            <a:extLst>
              <a:ext uri="{FF2B5EF4-FFF2-40B4-BE49-F238E27FC236}">
                <a16:creationId xmlns:a16="http://schemas.microsoft.com/office/drawing/2014/main" id="{F5006140-EBCE-AF4A-87E7-F7B45BAC3BE3}"/>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25500" y="1481138"/>
            <a:ext cx="74930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2">
            <a:extLst>
              <a:ext uri="{FF2B5EF4-FFF2-40B4-BE49-F238E27FC236}">
                <a16:creationId xmlns:a16="http://schemas.microsoft.com/office/drawing/2014/main" id="{A614D36C-5037-D248-ACE8-686CC745CD1E}"/>
              </a:ext>
            </a:extLst>
          </p:cNvPr>
          <p:cNvSpPr>
            <a:spLocks noGrp="1" noChangeArrowheads="1"/>
          </p:cNvSpPr>
          <p:nvPr>
            <p:ph type="title"/>
          </p:nvPr>
        </p:nvSpPr>
        <p:spPr/>
        <p:txBody>
          <a:bodyPr/>
          <a:lstStyle/>
          <a:p>
            <a:pPr eaLnBrk="1" hangingPunct="1">
              <a:defRPr/>
            </a:pPr>
            <a:r>
              <a:rPr lang="sr-Latn-BA" altLang="en-US" sz="3400"/>
              <a:t>Израчунавање резидуалне вриједности</a:t>
            </a:r>
            <a:endParaRPr lang="en-US" altLang="en-US" sz="3400" dirty="0"/>
          </a:p>
        </p:txBody>
      </p:sp>
      <p:sp>
        <p:nvSpPr>
          <p:cNvPr id="165891" name="Rectangle 3">
            <a:extLst>
              <a:ext uri="{FF2B5EF4-FFF2-40B4-BE49-F238E27FC236}">
                <a16:creationId xmlns:a16="http://schemas.microsoft.com/office/drawing/2014/main" id="{EE746225-9FC9-9249-93B3-CA7B485F9B4D}"/>
              </a:ext>
            </a:extLst>
          </p:cNvPr>
          <p:cNvSpPr>
            <a:spLocks noGrp="1" noChangeArrowheads="1"/>
          </p:cNvSpPr>
          <p:nvPr>
            <p:ph idx="1"/>
          </p:nvPr>
        </p:nvSpPr>
        <p:spPr/>
        <p:txBody>
          <a:bodyPr/>
          <a:lstStyle/>
          <a:p>
            <a:pPr marL="623887" indent="-514350" eaLnBrk="1" hangingPunct="1">
              <a:buFont typeface="+mj-lt"/>
              <a:buAutoNum type="arabicPeriod"/>
              <a:defRPr/>
            </a:pPr>
            <a:r>
              <a:rPr lang="sr-Cyrl-BA" altLang="en-US"/>
              <a:t>одредити новчани ток у резидуалном периоду</a:t>
            </a:r>
            <a:endParaRPr lang="sr-Cyrl-BA" altLang="en-US" dirty="0"/>
          </a:p>
          <a:p>
            <a:pPr marL="623887" indent="-514350" eaLnBrk="1" hangingPunct="1">
              <a:buFont typeface="+mj-lt"/>
              <a:buAutoNum type="arabicPeriod"/>
              <a:defRPr/>
            </a:pPr>
            <a:r>
              <a:rPr lang="sr-Cyrl-BA" altLang="en-US"/>
              <a:t>одредити стопу раста у току резидуалног периода (1-4%)</a:t>
            </a:r>
          </a:p>
          <a:p>
            <a:pPr marL="623887" indent="-514350" eaLnBrk="1" hangingPunct="1">
              <a:buFont typeface="+mj-lt"/>
              <a:buAutoNum type="arabicPeriod"/>
              <a:defRPr/>
            </a:pPr>
            <a:r>
              <a:rPr lang="sr-Cyrl-BA" altLang="en-US"/>
              <a:t>Резидуално вриједност утврдити на основу Гордонове формуле</a:t>
            </a:r>
            <a:endParaRPr lang="sr-Latn-BA" altLang="en-US" dirty="0"/>
          </a:p>
          <a:p>
            <a:pPr eaLnBrk="1" hangingPunct="1">
              <a:buFont typeface="Wingdings 3" pitchFamily="18" charset="2"/>
              <a:buChar char=""/>
              <a:defRPr/>
            </a:pPr>
            <a:r>
              <a:rPr lang="sr-Latn-CS" altLang="en-US" dirty="0"/>
              <a:t>Формула Гордона:</a:t>
            </a:r>
          </a:p>
          <a:p>
            <a:pPr eaLnBrk="1" hangingPunct="1">
              <a:buFont typeface="Wingdings" panose="05000000000000000000" pitchFamily="2" charset="2"/>
              <a:buNone/>
              <a:defRPr/>
            </a:pPr>
            <a:r>
              <a:rPr lang="sr-Latn-CS" altLang="en-US" i="1" u="sng" dirty="0"/>
              <a:t> Новчани ток у резидуалном периоду___</a:t>
            </a:r>
            <a:endParaRPr lang="sr-Latn-CS" altLang="en-US" i="1" dirty="0"/>
          </a:p>
          <a:p>
            <a:pPr eaLnBrk="1" hangingPunct="1">
              <a:buFont typeface="Wingdings" panose="05000000000000000000" pitchFamily="2" charset="2"/>
              <a:buNone/>
              <a:defRPr/>
            </a:pPr>
            <a:r>
              <a:rPr lang="sr-Latn-CS" altLang="en-US" i="1" dirty="0"/>
              <a:t> (дисконтна стопа – дугорочна стопа раста</a:t>
            </a:r>
            <a:r>
              <a:rPr lang="en-US" altLang="en-US" dirty="0"/>
              <a:t> </a:t>
            </a:r>
            <a:r>
              <a:rPr lang="sr-Latn-BA" altLang="en-US" dirty="0"/>
              <a:t>)</a:t>
            </a:r>
          </a:p>
          <a:p>
            <a:pPr eaLnBrk="1" hangingPunct="1">
              <a:buFont typeface="Wingdings 3" pitchFamily="18" charset="2"/>
              <a:buChar char=""/>
              <a:defRPr/>
            </a:pPr>
            <a:endParaRPr lang="en-US" altLang="en-US" dirty="0"/>
          </a:p>
        </p:txBody>
      </p:sp>
      <p:sp>
        <p:nvSpPr>
          <p:cNvPr id="115716" name="Date Placeholder 3">
            <a:extLst>
              <a:ext uri="{FF2B5EF4-FFF2-40B4-BE49-F238E27FC236}">
                <a16:creationId xmlns:a16="http://schemas.microsoft.com/office/drawing/2014/main" id="{C7D7C988-82C9-4743-8EF3-CC44A234842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E9463A8-21A0-6942-8188-3602CA956732}" type="datetime1">
              <a:rPr lang="en-US" altLang="en-US" sz="1200" smtClean="0"/>
              <a:pPr/>
              <a:t>4/27/26</a:t>
            </a:fld>
            <a:endParaRPr lang="en-US" altLang="en-US" sz="1200"/>
          </a:p>
        </p:txBody>
      </p:sp>
      <p:sp>
        <p:nvSpPr>
          <p:cNvPr id="115717" name="Slide Number Placeholder 5">
            <a:extLst>
              <a:ext uri="{FF2B5EF4-FFF2-40B4-BE49-F238E27FC236}">
                <a16:creationId xmlns:a16="http://schemas.microsoft.com/office/drawing/2014/main" id="{E9228038-EB28-5F4A-A6BA-EE73D29825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3CE97A4-03EA-6145-8BE1-88DED4D658EE}" type="slidenum">
              <a:rPr lang="en-US" altLang="en-US" sz="1200"/>
              <a:pPr/>
              <a:t>105</a:t>
            </a:fld>
            <a:endParaRPr lang="en-US" altLang="en-US" sz="12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BB8AC4-08C4-8848-A28F-1FF93A3E2208}"/>
              </a:ext>
            </a:extLst>
          </p:cNvPr>
          <p:cNvSpPr>
            <a:spLocks noGrp="1"/>
          </p:cNvSpPr>
          <p:nvPr>
            <p:ph idx="1"/>
          </p:nvPr>
        </p:nvSpPr>
        <p:spPr/>
        <p:txBody>
          <a:bodyPr/>
          <a:lstStyle/>
          <a:p>
            <a:pPr marL="109537" indent="0">
              <a:buFont typeface="Wingdings 3" pitchFamily="18" charset="2"/>
              <a:buNone/>
              <a:defRPr/>
            </a:pPr>
            <a:r>
              <a:rPr lang="sr-Cyrl-BA"/>
              <a:t>Облици субјективности код инвестиционих пројеката су:</a:t>
            </a:r>
          </a:p>
          <a:p>
            <a:pPr marL="623887" indent="-514350">
              <a:buFont typeface="+mj-lt"/>
              <a:buAutoNum type="arabicPeriod"/>
              <a:defRPr/>
            </a:pPr>
            <a:r>
              <a:rPr lang="sr-Cyrl-BA"/>
              <a:t>Ефекат сидрења</a:t>
            </a:r>
          </a:p>
          <a:p>
            <a:pPr marL="623887" indent="-514350">
              <a:buFont typeface="+mj-lt"/>
              <a:buAutoNum type="arabicPeriod"/>
              <a:defRPr/>
            </a:pPr>
            <a:r>
              <a:rPr lang="sr-Cyrl-BA"/>
              <a:t>Преоптимистичне процјене</a:t>
            </a:r>
          </a:p>
          <a:p>
            <a:pPr marL="623887" indent="-514350">
              <a:buFont typeface="+mj-lt"/>
              <a:buAutoNum type="arabicPeriod"/>
              <a:defRPr/>
            </a:pPr>
            <a:r>
              <a:rPr lang="sr-Cyrl-BA"/>
              <a:t>Недосљедне пројекције</a:t>
            </a:r>
          </a:p>
          <a:p>
            <a:pPr marL="623887" indent="-514350">
              <a:buFont typeface="+mj-lt"/>
              <a:buAutoNum type="arabicPeriod"/>
              <a:defRPr/>
            </a:pPr>
            <a:r>
              <a:rPr lang="sr-Cyrl-BA"/>
              <a:t>Сукоб интереса</a:t>
            </a:r>
          </a:p>
          <a:p>
            <a:pPr marL="623887" indent="-514350">
              <a:buFont typeface="+mj-lt"/>
              <a:buAutoNum type="arabicPeriod"/>
              <a:defRPr/>
            </a:pPr>
            <a:r>
              <a:rPr lang="sr-Cyrl-BA"/>
              <a:t>Природна пристрасност</a:t>
            </a:r>
            <a:endParaRPr lang="sr-Latn-BA"/>
          </a:p>
        </p:txBody>
      </p:sp>
      <p:sp>
        <p:nvSpPr>
          <p:cNvPr id="3" name="Title 2">
            <a:extLst>
              <a:ext uri="{FF2B5EF4-FFF2-40B4-BE49-F238E27FC236}">
                <a16:creationId xmlns:a16="http://schemas.microsoft.com/office/drawing/2014/main" id="{7E9CB90D-E4F2-B741-873B-3E498B8FCB48}"/>
              </a:ext>
            </a:extLst>
          </p:cNvPr>
          <p:cNvSpPr>
            <a:spLocks noGrp="1"/>
          </p:cNvSpPr>
          <p:nvPr>
            <p:ph type="title"/>
          </p:nvPr>
        </p:nvSpPr>
        <p:spPr/>
        <p:txBody>
          <a:bodyPr/>
          <a:lstStyle/>
          <a:p>
            <a:pPr>
              <a:defRPr/>
            </a:pPr>
            <a:r>
              <a:rPr lang="sr-Cyrl-BA" sz="2800"/>
              <a:t>Субјективност процјене новчаних токова</a:t>
            </a:r>
            <a:endParaRPr lang="sr-Latn-BA" sz="2800"/>
          </a:p>
        </p:txBody>
      </p:sp>
      <p:sp>
        <p:nvSpPr>
          <p:cNvPr id="116740" name="Date Placeholder 3">
            <a:extLst>
              <a:ext uri="{FF2B5EF4-FFF2-40B4-BE49-F238E27FC236}">
                <a16:creationId xmlns:a16="http://schemas.microsoft.com/office/drawing/2014/main" id="{D14554BA-5ABF-DC4F-A288-2055CE7D059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075FEE6-729A-094C-ABD1-83168BCC44EC}" type="datetime1">
              <a:rPr lang="en-US" altLang="en-US" smtClean="0"/>
              <a:pPr/>
              <a:t>4/27/26</a:t>
            </a:fld>
            <a:endParaRPr lang="en-US" altLang="en-US"/>
          </a:p>
        </p:txBody>
      </p:sp>
      <p:sp>
        <p:nvSpPr>
          <p:cNvPr id="116741" name="Slide Number Placeholder 4">
            <a:extLst>
              <a:ext uri="{FF2B5EF4-FFF2-40B4-BE49-F238E27FC236}">
                <a16:creationId xmlns:a16="http://schemas.microsoft.com/office/drawing/2014/main" id="{FFBFCFB3-1592-DA4F-82CC-9756E20DA3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FFDF78-A20C-0E44-A335-C1C6FB56D811}" type="slidenum">
              <a:rPr lang="en-US" altLang="en-US"/>
              <a:pPr/>
              <a:t>106</a:t>
            </a:fld>
            <a:endParaRPr lang="en-US"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a:extLst>
              <a:ext uri="{FF2B5EF4-FFF2-40B4-BE49-F238E27FC236}">
                <a16:creationId xmlns:a16="http://schemas.microsoft.com/office/drawing/2014/main" id="{87BA64EF-2D69-F04E-B901-A0C4CE50ACA4}"/>
              </a:ext>
            </a:extLst>
          </p:cNvPr>
          <p:cNvSpPr>
            <a:spLocks noGrp="1"/>
          </p:cNvSpPr>
          <p:nvPr>
            <p:ph idx="1"/>
          </p:nvPr>
        </p:nvSpPr>
        <p:spPr/>
        <p:txBody>
          <a:bodyPr/>
          <a:lstStyle/>
          <a:p>
            <a:pPr eaLnBrk="1" hangingPunct="1"/>
            <a:r>
              <a:rPr lang="sr-Cyrl-CS" altLang="en-US" sz="2600"/>
              <a:t>Суштина инвестирања се огледа у подношењу жртве у садашњости кроз одрицање од потрошње у циљу веће потрошње у будућности</a:t>
            </a:r>
          </a:p>
          <a:p>
            <a:pPr eaLnBrk="1" hangingPunct="1"/>
            <a:r>
              <a:rPr lang="sr-Cyrl-CS" altLang="en-US" sz="2600"/>
              <a:t>Профитабилност пројекта је један од најважнијих критеријума евалуације пројекта.</a:t>
            </a:r>
          </a:p>
          <a:p>
            <a:pPr eaLnBrk="1" hangingPunct="1"/>
            <a:r>
              <a:rPr lang="sr-Cyrl-CS" altLang="en-US" sz="2600"/>
              <a:t>Профитабилност инвестирања у конкретне пројекте се оцјењује помоћу инвестиционих критеријума.</a:t>
            </a:r>
            <a:endParaRPr lang="en-US" altLang="en-US" sz="2600"/>
          </a:p>
        </p:txBody>
      </p:sp>
      <p:sp>
        <p:nvSpPr>
          <p:cNvPr id="117763" name="Date Placeholder 3">
            <a:extLst>
              <a:ext uri="{FF2B5EF4-FFF2-40B4-BE49-F238E27FC236}">
                <a16:creationId xmlns:a16="http://schemas.microsoft.com/office/drawing/2014/main" id="{25430BB2-909D-B84B-B9B6-FA3FB00ED6A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ABEB0F2-2577-0D47-BD5C-BE50B09AD751}" type="datetime1">
              <a:rPr lang="en-US" altLang="en-US" smtClean="0"/>
              <a:pPr/>
              <a:t>4/27/26</a:t>
            </a:fld>
            <a:endParaRPr lang="en-US" altLang="en-US"/>
          </a:p>
        </p:txBody>
      </p:sp>
      <p:sp>
        <p:nvSpPr>
          <p:cNvPr id="117764" name="Slide Number Placeholder 5">
            <a:extLst>
              <a:ext uri="{FF2B5EF4-FFF2-40B4-BE49-F238E27FC236}">
                <a16:creationId xmlns:a16="http://schemas.microsoft.com/office/drawing/2014/main" id="{6704F97B-9C08-974B-BE30-2C80E62583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016B21A-97A2-C546-BE1D-8758B9669971}" type="slidenum">
              <a:rPr lang="en-US" altLang="en-US"/>
              <a:pPr/>
              <a:t>107</a:t>
            </a:fld>
            <a:endParaRPr lang="en-US" altLang="en-US"/>
          </a:p>
        </p:txBody>
      </p:sp>
      <p:sp>
        <p:nvSpPr>
          <p:cNvPr id="171012" name="Rectangle 2">
            <a:extLst>
              <a:ext uri="{FF2B5EF4-FFF2-40B4-BE49-F238E27FC236}">
                <a16:creationId xmlns:a16="http://schemas.microsoft.com/office/drawing/2014/main" id="{A0EC7024-0F09-FE47-8EEE-D1BBDAA5241E}"/>
              </a:ext>
            </a:extLst>
          </p:cNvPr>
          <p:cNvSpPr>
            <a:spLocks noGrp="1" noChangeArrowheads="1"/>
          </p:cNvSpPr>
          <p:nvPr>
            <p:ph type="title"/>
          </p:nvPr>
        </p:nvSpPr>
        <p:spPr/>
        <p:txBody>
          <a:bodyPr/>
          <a:lstStyle/>
          <a:p>
            <a:pPr eaLnBrk="1" fontAlgn="auto" hangingPunct="1">
              <a:spcAft>
                <a:spcPts val="0"/>
              </a:spcAft>
              <a:defRPr/>
            </a:pPr>
            <a:r>
              <a:rPr lang="sr-Cyrl-CS" altLang="en-US" sz="3400"/>
              <a:t>5. Финансијска оцјена инвестиционог пројеката</a:t>
            </a:r>
            <a:endParaRPr lang="en-US" altLang="en-US" sz="340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a:extLst>
              <a:ext uri="{FF2B5EF4-FFF2-40B4-BE49-F238E27FC236}">
                <a16:creationId xmlns:a16="http://schemas.microsoft.com/office/drawing/2014/main" id="{460C414E-77CB-F441-A54B-3ED3AE0927AF}"/>
              </a:ext>
            </a:extLst>
          </p:cNvPr>
          <p:cNvSpPr>
            <a:spLocks noGrp="1"/>
          </p:cNvSpPr>
          <p:nvPr>
            <p:ph idx="1"/>
          </p:nvPr>
        </p:nvSpPr>
        <p:spPr/>
        <p:txBody>
          <a:bodyPr/>
          <a:lstStyle/>
          <a:p>
            <a:pPr marL="571500" indent="-571500" eaLnBrk="1" hangingPunct="1">
              <a:lnSpc>
                <a:spcPct val="90000"/>
              </a:lnSpc>
            </a:pPr>
            <a:r>
              <a:rPr lang="sr-Cyrl-CS" altLang="en-US" sz="2600"/>
              <a:t>Инвестициони критеријум представља мјеру достизања стратешких циљева, број који сумира додатну економску вриједност пројекта.</a:t>
            </a:r>
          </a:p>
          <a:p>
            <a:pPr marL="571500" indent="-571500" eaLnBrk="1" hangingPunct="1">
              <a:lnSpc>
                <a:spcPct val="90000"/>
              </a:lnSpc>
            </a:pPr>
            <a:r>
              <a:rPr lang="sr-Cyrl-CS" altLang="en-US" sz="2600"/>
              <a:t>Процес финансијске евалуације пројекта садржи три корака:</a:t>
            </a:r>
          </a:p>
          <a:p>
            <a:pPr marL="571500" indent="-571500" eaLnBrk="1" hangingPunct="1">
              <a:lnSpc>
                <a:spcPct val="90000"/>
              </a:lnSpc>
              <a:buFont typeface="Wingdings" pitchFamily="2" charset="2"/>
              <a:buAutoNum type="arabicPeriod"/>
            </a:pPr>
            <a:r>
              <a:rPr lang="sr-Cyrl-CS" altLang="en-US" sz="2600"/>
              <a:t>Пројекцију новчаног тока</a:t>
            </a:r>
          </a:p>
          <a:p>
            <a:pPr marL="571500" indent="-571500" eaLnBrk="1" hangingPunct="1">
              <a:lnSpc>
                <a:spcPct val="90000"/>
              </a:lnSpc>
              <a:buFont typeface="Wingdings" pitchFamily="2" charset="2"/>
              <a:buAutoNum type="arabicPeriod"/>
            </a:pPr>
            <a:r>
              <a:rPr lang="sr-Cyrl-CS" altLang="en-US" sz="2600"/>
              <a:t>Израчунавање вриједности инв. критеријума</a:t>
            </a:r>
          </a:p>
          <a:p>
            <a:pPr marL="571500" indent="-571500" eaLnBrk="1" hangingPunct="1">
              <a:lnSpc>
                <a:spcPct val="90000"/>
              </a:lnSpc>
              <a:buFont typeface="Wingdings" pitchFamily="2" charset="2"/>
              <a:buAutoNum type="arabicPeriod"/>
            </a:pPr>
            <a:r>
              <a:rPr lang="sr-Cyrl-CS" altLang="en-US" sz="2600"/>
              <a:t>Анализу добијене вриједности</a:t>
            </a:r>
          </a:p>
          <a:p>
            <a:pPr marL="571500" indent="-571500" eaLnBrk="1" hangingPunct="1">
              <a:lnSpc>
                <a:spcPct val="90000"/>
              </a:lnSpc>
              <a:buFont typeface="Wingdings" pitchFamily="2" charset="2"/>
              <a:buAutoNum type="arabicPeriod"/>
            </a:pPr>
            <a:endParaRPr lang="en-US" altLang="en-US" sz="2600"/>
          </a:p>
        </p:txBody>
      </p:sp>
      <p:sp>
        <p:nvSpPr>
          <p:cNvPr id="118787" name="Date Placeholder 3">
            <a:extLst>
              <a:ext uri="{FF2B5EF4-FFF2-40B4-BE49-F238E27FC236}">
                <a16:creationId xmlns:a16="http://schemas.microsoft.com/office/drawing/2014/main" id="{B2C1494D-E23F-0141-B751-09E5B1FCB8D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C0CA8A3-8881-1547-8D06-364118B2465E}" type="datetime1">
              <a:rPr lang="en-US" altLang="en-US" smtClean="0"/>
              <a:pPr/>
              <a:t>4/27/26</a:t>
            </a:fld>
            <a:endParaRPr lang="en-US" altLang="en-US"/>
          </a:p>
        </p:txBody>
      </p:sp>
      <p:sp>
        <p:nvSpPr>
          <p:cNvPr id="118788" name="Slide Number Placeholder 5">
            <a:extLst>
              <a:ext uri="{FF2B5EF4-FFF2-40B4-BE49-F238E27FC236}">
                <a16:creationId xmlns:a16="http://schemas.microsoft.com/office/drawing/2014/main" id="{289379BF-3521-C947-8DBA-B7DD771FEB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C8499C-3FDE-4A4B-9723-4C06C820F930}" type="slidenum">
              <a:rPr lang="en-US" altLang="en-US"/>
              <a:pPr/>
              <a:t>108</a:t>
            </a:fld>
            <a:endParaRPr lang="en-US" altLang="en-US"/>
          </a:p>
        </p:txBody>
      </p:sp>
      <p:sp>
        <p:nvSpPr>
          <p:cNvPr id="172036" name="Rectangle 2">
            <a:extLst>
              <a:ext uri="{FF2B5EF4-FFF2-40B4-BE49-F238E27FC236}">
                <a16:creationId xmlns:a16="http://schemas.microsoft.com/office/drawing/2014/main" id="{95B38850-336B-3F47-AEF0-8051CC19157E}"/>
              </a:ext>
            </a:extLst>
          </p:cNvPr>
          <p:cNvSpPr>
            <a:spLocks noGrp="1" noChangeArrowheads="1"/>
          </p:cNvSpPr>
          <p:nvPr>
            <p:ph type="title"/>
          </p:nvPr>
        </p:nvSpPr>
        <p:spPr/>
        <p:txBody>
          <a:bodyPr/>
          <a:lstStyle/>
          <a:p>
            <a:pPr eaLnBrk="1" fontAlgn="auto" hangingPunct="1">
              <a:spcAft>
                <a:spcPts val="0"/>
              </a:spcAft>
              <a:defRPr/>
            </a:pPr>
            <a:endParaRPr lang="en-US"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a:extLst>
              <a:ext uri="{FF2B5EF4-FFF2-40B4-BE49-F238E27FC236}">
                <a16:creationId xmlns:a16="http://schemas.microsoft.com/office/drawing/2014/main" id="{CBA62E9F-1932-AA43-A450-C4E55933A30F}"/>
              </a:ext>
            </a:extLst>
          </p:cNvPr>
          <p:cNvSpPr>
            <a:spLocks noGrp="1"/>
          </p:cNvSpPr>
          <p:nvPr>
            <p:ph idx="1"/>
          </p:nvPr>
        </p:nvSpPr>
        <p:spPr/>
        <p:txBody>
          <a:bodyPr/>
          <a:lstStyle/>
          <a:p>
            <a:pPr eaLnBrk="1" hangingPunct="1">
              <a:lnSpc>
                <a:spcPct val="90000"/>
              </a:lnSpc>
            </a:pPr>
            <a:r>
              <a:rPr lang="sr-Cyrl-CS" altLang="en-US" sz="2100"/>
              <a:t>Основно обиљежје статичких метода оцјене економске ефикасности инвестиција чини то што не узимају у обзир фактор вријеме, </a:t>
            </a:r>
            <a:r>
              <a:rPr lang="sr-Latn-CS" altLang="en-US" sz="2100"/>
              <a:t>односно не обухват</a:t>
            </a:r>
            <a:r>
              <a:rPr lang="sr-Cyrl-CS" altLang="en-US" sz="2100"/>
              <a:t>ају</a:t>
            </a:r>
            <a:r>
              <a:rPr lang="sr-Latn-CS" altLang="en-US" sz="2100"/>
              <a:t> цјелокупан период инвестирања и експлоатације инвестиције</a:t>
            </a:r>
            <a:r>
              <a:rPr lang="en-US" altLang="en-US" sz="2100"/>
              <a:t> </a:t>
            </a:r>
            <a:endParaRPr lang="sr-Cyrl-CS" altLang="en-US" sz="2100"/>
          </a:p>
          <a:p>
            <a:pPr eaLnBrk="1" hangingPunct="1">
              <a:lnSpc>
                <a:spcPct val="90000"/>
              </a:lnSpc>
            </a:pPr>
            <a:r>
              <a:rPr lang="sr-Latn-CS" altLang="en-US" sz="2100"/>
              <a:t>Ови критеријуми се прорачунавају узимањем у обзир параметара само из једне, нормалне године периода експлоатације</a:t>
            </a:r>
            <a:r>
              <a:rPr lang="en-US" altLang="en-US" sz="2100"/>
              <a:t> </a:t>
            </a:r>
            <a:endParaRPr lang="sr-Cyrl-CS" altLang="en-US" sz="2100"/>
          </a:p>
          <a:p>
            <a:pPr eaLnBrk="1" hangingPunct="1">
              <a:lnSpc>
                <a:spcPct val="90000"/>
              </a:lnSpc>
            </a:pPr>
            <a:r>
              <a:rPr lang="sr-Cyrl-CS" altLang="en-US" sz="2100"/>
              <a:t>У инвестиционој пракси, статичке методе су међутим задржале висок степен примјене. Разлози за то су, углавном, у томе што инвеститори узимају ужи оквир разматрања бонитета ефеката, у односу на захтјеве потпуног разматрања инвестиционих ефеката, те једноставност и разумљивост</a:t>
            </a:r>
            <a:r>
              <a:rPr lang="en-US" altLang="en-US" sz="2100"/>
              <a:t> </a:t>
            </a:r>
          </a:p>
        </p:txBody>
      </p:sp>
      <p:sp>
        <p:nvSpPr>
          <p:cNvPr id="119811" name="Date Placeholder 3">
            <a:extLst>
              <a:ext uri="{FF2B5EF4-FFF2-40B4-BE49-F238E27FC236}">
                <a16:creationId xmlns:a16="http://schemas.microsoft.com/office/drawing/2014/main" id="{D78AA6D5-CE18-C744-82E2-C0270A38423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88ABBF2-05D5-ED40-9BD6-0B9C9C715BCE}" type="datetime1">
              <a:rPr lang="en-US" altLang="en-US" smtClean="0"/>
              <a:pPr/>
              <a:t>4/27/26</a:t>
            </a:fld>
            <a:endParaRPr lang="en-US" altLang="en-US"/>
          </a:p>
        </p:txBody>
      </p:sp>
      <p:sp>
        <p:nvSpPr>
          <p:cNvPr id="119812" name="Slide Number Placeholder 5">
            <a:extLst>
              <a:ext uri="{FF2B5EF4-FFF2-40B4-BE49-F238E27FC236}">
                <a16:creationId xmlns:a16="http://schemas.microsoft.com/office/drawing/2014/main" id="{AC0799E5-6288-3441-B6CE-3F7C585FBD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A291F6D-7F4D-A24F-BDA1-9A5AC245249A}" type="slidenum">
              <a:rPr lang="en-US" altLang="en-US"/>
              <a:pPr/>
              <a:t>109</a:t>
            </a:fld>
            <a:endParaRPr lang="en-US" altLang="en-US"/>
          </a:p>
        </p:txBody>
      </p:sp>
      <p:sp>
        <p:nvSpPr>
          <p:cNvPr id="173060" name="Rectangle 2">
            <a:extLst>
              <a:ext uri="{FF2B5EF4-FFF2-40B4-BE49-F238E27FC236}">
                <a16:creationId xmlns:a16="http://schemas.microsoft.com/office/drawing/2014/main" id="{2980F1D1-08C4-3949-BE42-8F497AEABAA3}"/>
              </a:ext>
            </a:extLst>
          </p:cNvPr>
          <p:cNvSpPr>
            <a:spLocks noGrp="1" noChangeArrowheads="1"/>
          </p:cNvSpPr>
          <p:nvPr>
            <p:ph type="title"/>
          </p:nvPr>
        </p:nvSpPr>
        <p:spPr/>
        <p:txBody>
          <a:bodyPr/>
          <a:lstStyle/>
          <a:p>
            <a:pPr eaLnBrk="1" fontAlgn="auto" hangingPunct="1">
              <a:spcAft>
                <a:spcPts val="0"/>
              </a:spcAft>
              <a:defRPr/>
            </a:pPr>
            <a:r>
              <a:rPr lang="sr-Cyrl-CS" altLang="en-US" sz="3400"/>
              <a:t>Процјена профитабилности пројекта статичким методама </a:t>
            </a:r>
            <a:endParaRPr lang="en-US" altLang="en-US" sz="3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4372C-CFAC-3848-804E-5D501A3C2812}"/>
              </a:ext>
            </a:extLst>
          </p:cNvPr>
          <p:cNvSpPr>
            <a:spLocks noGrp="1"/>
          </p:cNvSpPr>
          <p:nvPr>
            <p:ph idx="1"/>
          </p:nvPr>
        </p:nvSpPr>
        <p:spPr/>
        <p:txBody>
          <a:bodyPr>
            <a:normAutofit/>
          </a:bodyPr>
          <a:lstStyle/>
          <a:p>
            <a:pPr marL="155575" indent="457200" algn="just" eaLnBrk="1" fontAlgn="auto" hangingPunct="1">
              <a:spcBef>
                <a:spcPts val="0"/>
              </a:spcBef>
              <a:spcAft>
                <a:spcPts val="0"/>
              </a:spcAft>
              <a:buFont typeface="Wingdings 3"/>
              <a:buChar char=""/>
              <a:defRPr/>
            </a:pPr>
            <a:r>
              <a:rPr lang="sr-Latn-CS" sz="2000" dirty="0">
                <a:latin typeface="Arial" pitchFamily="34" charset="0"/>
                <a:ea typeface="Times New Roman"/>
                <a:cs typeface="Arial" pitchFamily="34" charset="0"/>
              </a:rPr>
              <a:t>Кориштење техника управљања пројектима омогућује менаџерима: </a:t>
            </a:r>
            <a:endParaRPr lang="sr-Latn-BA" sz="2000" dirty="0">
              <a:latin typeface="Arial" pitchFamily="34" charset="0"/>
              <a:ea typeface="Times New Roman"/>
              <a:cs typeface="Arial" pitchFamily="34" charset="0"/>
            </a:endParaRPr>
          </a:p>
          <a:p>
            <a:pPr marL="342900" indent="-342900" algn="just" eaLnBrk="1" fontAlgn="auto" hangingPunct="1">
              <a:spcBef>
                <a:spcPts val="0"/>
              </a:spcBef>
              <a:spcAft>
                <a:spcPts val="0"/>
              </a:spcAft>
              <a:buFont typeface="Symbol"/>
              <a:buChar char=""/>
              <a:tabLst>
                <a:tab pos="685800" algn="l"/>
              </a:tabLst>
              <a:defRPr/>
            </a:pPr>
            <a:r>
              <a:rPr lang="sr-Cyrl-CS" sz="2000" dirty="0">
                <a:latin typeface="Arial" pitchFamily="34" charset="0"/>
                <a:ea typeface="Times New Roman"/>
                <a:cs typeface="Arial" pitchFamily="34" charset="0"/>
              </a:rPr>
              <a:t>д</a:t>
            </a:r>
            <a:r>
              <a:rPr lang="sr-Latn-CS" sz="2000" dirty="0">
                <a:latin typeface="Arial" pitchFamily="34" charset="0"/>
                <a:ea typeface="Times New Roman"/>
                <a:cs typeface="Arial" pitchFamily="34" charset="0"/>
              </a:rPr>
              <a:t>етаљно одређивање активности које требају бити изведене</a:t>
            </a:r>
            <a:r>
              <a:rPr lang="sr-Cyrl-CS" sz="2000" dirty="0">
                <a:latin typeface="Arial" pitchFamily="34" charset="0"/>
                <a:ea typeface="Times New Roman"/>
                <a:cs typeface="Arial" pitchFamily="34" charset="0"/>
              </a:rPr>
              <a:t>;</a:t>
            </a:r>
            <a:endParaRPr lang="sr-Latn-BA" sz="2000" dirty="0">
              <a:latin typeface="Arial" pitchFamily="34" charset="0"/>
              <a:ea typeface="Times New Roman"/>
              <a:cs typeface="Arial" pitchFamily="34" charset="0"/>
            </a:endParaRPr>
          </a:p>
          <a:p>
            <a:pPr marL="342900" indent="-342900" algn="just" eaLnBrk="1" fontAlgn="auto" hangingPunct="1">
              <a:spcBef>
                <a:spcPts val="0"/>
              </a:spcBef>
              <a:spcAft>
                <a:spcPts val="0"/>
              </a:spcAft>
              <a:buFont typeface="Symbol"/>
              <a:buChar char=""/>
              <a:tabLst>
                <a:tab pos="685800" algn="l"/>
              </a:tabLst>
              <a:defRPr/>
            </a:pPr>
            <a:r>
              <a:rPr lang="sr-Cyrl-CS" sz="2000" dirty="0">
                <a:latin typeface="Arial" pitchFamily="34" charset="0"/>
                <a:ea typeface="Times New Roman"/>
                <a:cs typeface="Arial" pitchFamily="34" charset="0"/>
              </a:rPr>
              <a:t>п</a:t>
            </a:r>
            <a:r>
              <a:rPr lang="sr-Latn-CS" sz="2000" dirty="0">
                <a:latin typeface="Arial" pitchFamily="34" charset="0"/>
                <a:ea typeface="Times New Roman"/>
                <a:cs typeface="Arial" pitchFamily="34" charset="0"/>
              </a:rPr>
              <a:t>ланирање потребних ресурса</a:t>
            </a:r>
            <a:r>
              <a:rPr lang="sr-Cyrl-CS" sz="2000" dirty="0">
                <a:latin typeface="Arial" pitchFamily="34" charset="0"/>
                <a:ea typeface="Times New Roman"/>
                <a:cs typeface="Arial" pitchFamily="34" charset="0"/>
              </a:rPr>
              <a:t>;</a:t>
            </a:r>
            <a:endParaRPr lang="sr-Latn-BA" sz="2000" dirty="0">
              <a:latin typeface="Arial" pitchFamily="34" charset="0"/>
              <a:ea typeface="Times New Roman"/>
              <a:cs typeface="Arial" pitchFamily="34" charset="0"/>
            </a:endParaRPr>
          </a:p>
          <a:p>
            <a:pPr marL="342900" indent="-342900" algn="just" eaLnBrk="1" fontAlgn="auto" hangingPunct="1">
              <a:spcBef>
                <a:spcPts val="0"/>
              </a:spcBef>
              <a:spcAft>
                <a:spcPts val="0"/>
              </a:spcAft>
              <a:buFont typeface="Symbol"/>
              <a:buChar char=""/>
              <a:tabLst>
                <a:tab pos="685800" algn="l"/>
              </a:tabLst>
              <a:defRPr/>
            </a:pPr>
            <a:r>
              <a:rPr lang="sr-Cyrl-CS" sz="2000" dirty="0">
                <a:latin typeface="Arial" pitchFamily="34" charset="0"/>
                <a:ea typeface="Times New Roman"/>
                <a:cs typeface="Arial" pitchFamily="34" charset="0"/>
              </a:rPr>
              <a:t>п</a:t>
            </a:r>
            <a:r>
              <a:rPr lang="sr-Latn-CS" sz="2000" dirty="0">
                <a:latin typeface="Arial" pitchFamily="34" charset="0"/>
                <a:ea typeface="Times New Roman"/>
                <a:cs typeface="Arial" pitchFamily="34" charset="0"/>
              </a:rPr>
              <a:t>остављање временских рокова и контролних тачака</a:t>
            </a:r>
            <a:r>
              <a:rPr lang="sr-Cyrl-CS" sz="2000" dirty="0">
                <a:latin typeface="Arial" pitchFamily="34" charset="0"/>
                <a:ea typeface="Times New Roman"/>
                <a:cs typeface="Arial" pitchFamily="34" charset="0"/>
              </a:rPr>
              <a:t>;</a:t>
            </a:r>
            <a:endParaRPr lang="sr-Latn-BA" sz="2000" dirty="0">
              <a:latin typeface="Arial" pitchFamily="34" charset="0"/>
              <a:ea typeface="Times New Roman"/>
              <a:cs typeface="Arial" pitchFamily="34" charset="0"/>
            </a:endParaRPr>
          </a:p>
          <a:p>
            <a:pPr marL="342900" indent="-342900" algn="just" eaLnBrk="1" fontAlgn="auto" hangingPunct="1">
              <a:spcBef>
                <a:spcPts val="0"/>
              </a:spcBef>
              <a:spcAft>
                <a:spcPts val="0"/>
              </a:spcAft>
              <a:buFont typeface="Symbol"/>
              <a:buChar char=""/>
              <a:tabLst>
                <a:tab pos="685800" algn="l"/>
              </a:tabLst>
              <a:defRPr/>
            </a:pPr>
            <a:r>
              <a:rPr lang="sr-Cyrl-CS" sz="2000" dirty="0">
                <a:latin typeface="Arial" pitchFamily="34" charset="0"/>
                <a:ea typeface="Times New Roman"/>
                <a:cs typeface="Arial" pitchFamily="34" charset="0"/>
              </a:rPr>
              <a:t>п</a:t>
            </a:r>
            <a:r>
              <a:rPr lang="sr-Latn-CS" sz="2000" dirty="0">
                <a:latin typeface="Arial" pitchFamily="34" charset="0"/>
                <a:ea typeface="Times New Roman"/>
                <a:cs typeface="Arial" pitchFamily="34" charset="0"/>
              </a:rPr>
              <a:t>репознавање начина на који ће све то бити одрађено</a:t>
            </a:r>
            <a:r>
              <a:rPr lang="sr-Cyrl-CS" sz="2000" dirty="0">
                <a:latin typeface="Arial" pitchFamily="34" charset="0"/>
                <a:ea typeface="Times New Roman"/>
                <a:cs typeface="Arial" pitchFamily="34" charset="0"/>
              </a:rPr>
              <a:t>;</a:t>
            </a:r>
            <a:endParaRPr lang="sr-Latn-BA" sz="2000" dirty="0">
              <a:latin typeface="Arial" pitchFamily="34" charset="0"/>
              <a:ea typeface="Times New Roman"/>
              <a:cs typeface="Arial" pitchFamily="34" charset="0"/>
            </a:endParaRPr>
          </a:p>
          <a:p>
            <a:pPr marL="342900" indent="-342900" algn="just" eaLnBrk="1" fontAlgn="auto" hangingPunct="1">
              <a:spcBef>
                <a:spcPts val="0"/>
              </a:spcBef>
              <a:spcAft>
                <a:spcPts val="0"/>
              </a:spcAft>
              <a:buFont typeface="Symbol"/>
              <a:buChar char=""/>
              <a:tabLst>
                <a:tab pos="685800" algn="l"/>
              </a:tabLst>
              <a:defRPr/>
            </a:pPr>
            <a:r>
              <a:rPr lang="sr-Cyrl-CS" sz="2000" dirty="0">
                <a:latin typeface="Arial" pitchFamily="34" charset="0"/>
                <a:ea typeface="Times New Roman"/>
                <a:cs typeface="Arial" pitchFamily="34" charset="0"/>
              </a:rPr>
              <a:t>и к</a:t>
            </a:r>
            <a:r>
              <a:rPr lang="sr-Latn-CS" sz="2000" dirty="0">
                <a:latin typeface="Arial" pitchFamily="34" charset="0"/>
                <a:ea typeface="Times New Roman"/>
                <a:cs typeface="Arial" pitchFamily="34" charset="0"/>
              </a:rPr>
              <a:t>ако се организовати</a:t>
            </a:r>
            <a:r>
              <a:rPr lang="sr-Cyrl-CS" sz="2000" dirty="0">
                <a:latin typeface="Arial" pitchFamily="34" charset="0"/>
                <a:ea typeface="Times New Roman"/>
                <a:cs typeface="Arial" pitchFamily="34" charset="0"/>
              </a:rPr>
              <a:t>.</a:t>
            </a:r>
            <a:endParaRPr lang="sr-Latn-BA" sz="2000" dirty="0">
              <a:latin typeface="Arial" pitchFamily="34" charset="0"/>
              <a:ea typeface="Times New Roman"/>
              <a:cs typeface="Arial" pitchFamily="34" charset="0"/>
            </a:endParaRPr>
          </a:p>
          <a:p>
            <a:pPr marL="365760" indent="-256032" eaLnBrk="1" fontAlgn="auto" hangingPunct="1">
              <a:spcAft>
                <a:spcPts val="0"/>
              </a:spcAft>
              <a:buFont typeface="Wingdings 3"/>
              <a:buChar char=""/>
              <a:defRPr/>
            </a:pPr>
            <a:endParaRPr lang="sr-Latn-BA" dirty="0"/>
          </a:p>
        </p:txBody>
      </p:sp>
      <p:sp>
        <p:nvSpPr>
          <p:cNvPr id="19459" name="Date Placeholder 3">
            <a:extLst>
              <a:ext uri="{FF2B5EF4-FFF2-40B4-BE49-F238E27FC236}">
                <a16:creationId xmlns:a16="http://schemas.microsoft.com/office/drawing/2014/main" id="{CECC2452-971E-B944-8FC7-709D787BCDB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DFC52D9-F8DB-FC45-8C98-9F88C4A85946}" type="datetime1">
              <a:rPr lang="en-US" altLang="en-US" smtClean="0"/>
              <a:pPr/>
              <a:t>4/27/26</a:t>
            </a:fld>
            <a:endParaRPr lang="en-US" altLang="en-US"/>
          </a:p>
        </p:txBody>
      </p:sp>
      <p:sp>
        <p:nvSpPr>
          <p:cNvPr id="19460" name="Slide Number Placeholder 4">
            <a:extLst>
              <a:ext uri="{FF2B5EF4-FFF2-40B4-BE49-F238E27FC236}">
                <a16:creationId xmlns:a16="http://schemas.microsoft.com/office/drawing/2014/main" id="{624DEECF-3A76-2043-B78E-9F1E24C954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240F780-6EA7-5544-975C-ECFD7454C5A0}" type="slidenum">
              <a:rPr lang="en-US" altLang="en-US"/>
              <a:pPr/>
              <a:t>11</a:t>
            </a:fld>
            <a:endParaRPr lang="en-US" altLang="en-US"/>
          </a:p>
        </p:txBody>
      </p:sp>
      <p:sp>
        <p:nvSpPr>
          <p:cNvPr id="22530" name="Title 1">
            <a:extLst>
              <a:ext uri="{FF2B5EF4-FFF2-40B4-BE49-F238E27FC236}">
                <a16:creationId xmlns:a16="http://schemas.microsoft.com/office/drawing/2014/main" id="{220089A8-DCEC-F241-AE13-5E30B4EB42A8}"/>
              </a:ext>
            </a:extLst>
          </p:cNvPr>
          <p:cNvSpPr>
            <a:spLocks noGrp="1"/>
          </p:cNvSpPr>
          <p:nvPr>
            <p:ph type="title"/>
          </p:nvPr>
        </p:nvSpPr>
        <p:spPr/>
        <p:txBody>
          <a:bodyPr/>
          <a:lstStyle/>
          <a:p>
            <a:pPr eaLnBrk="1" fontAlgn="auto" hangingPunct="1">
              <a:spcAft>
                <a:spcPts val="0"/>
              </a:spcAft>
              <a:defRPr/>
            </a:pPr>
            <a:endParaRPr lang="sr-Latn-BA" alt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a:extLst>
              <a:ext uri="{FF2B5EF4-FFF2-40B4-BE49-F238E27FC236}">
                <a16:creationId xmlns:a16="http://schemas.microsoft.com/office/drawing/2014/main" id="{D4AF18A0-4B9A-654C-8944-273D2468CF7F}"/>
              </a:ext>
            </a:extLst>
          </p:cNvPr>
          <p:cNvSpPr>
            <a:spLocks noGrp="1"/>
          </p:cNvSpPr>
          <p:nvPr>
            <p:ph idx="1"/>
          </p:nvPr>
        </p:nvSpPr>
        <p:spPr/>
        <p:txBody>
          <a:bodyPr/>
          <a:lstStyle/>
          <a:p>
            <a:pPr eaLnBrk="1" hangingPunct="1">
              <a:buFont typeface="Wingdings" pitchFamily="2" charset="2"/>
              <a:buNone/>
            </a:pPr>
            <a:r>
              <a:rPr lang="sr-Cyrl-CS" altLang="en-US" sz="2600"/>
              <a:t>Из скупа статичких метода у оцјени подобности инвестиционих пројеката, најчешће се користе сљедеће:</a:t>
            </a:r>
          </a:p>
          <a:p>
            <a:pPr eaLnBrk="1" hangingPunct="1"/>
            <a:r>
              <a:rPr lang="sr-Cyrl-CS" altLang="en-US" sz="2600"/>
              <a:t>метода рока враћања</a:t>
            </a:r>
          </a:p>
          <a:p>
            <a:pPr eaLnBrk="1" hangingPunct="1"/>
            <a:r>
              <a:rPr lang="sr-Cyrl-CS" altLang="en-US" sz="2600"/>
              <a:t>метода јединичне цијене коштања</a:t>
            </a:r>
            <a:endParaRPr lang="sr-Latn-CS" altLang="en-US" sz="2600"/>
          </a:p>
          <a:p>
            <a:pPr eaLnBrk="1" hangingPunct="1"/>
            <a:r>
              <a:rPr lang="sr-Latn-CS" altLang="en-US" sz="2600"/>
              <a:t>критеријум продуктивности инвестиције,</a:t>
            </a:r>
          </a:p>
          <a:p>
            <a:pPr eaLnBrk="1" hangingPunct="1"/>
            <a:r>
              <a:rPr lang="sr-Latn-CS" altLang="en-US" sz="2600"/>
              <a:t>критеријум економичности инвестиције,</a:t>
            </a:r>
          </a:p>
          <a:p>
            <a:pPr eaLnBrk="1" hangingPunct="1"/>
            <a:r>
              <a:rPr lang="sr-Latn-CS" altLang="en-US" sz="2600"/>
              <a:t>критеријум рентабилности инвестиције</a:t>
            </a:r>
            <a:r>
              <a:rPr lang="sr-Cyrl-CS" altLang="en-US" sz="2600"/>
              <a:t>.</a:t>
            </a:r>
            <a:endParaRPr lang="en-US" altLang="en-US" sz="2600"/>
          </a:p>
        </p:txBody>
      </p:sp>
      <p:sp>
        <p:nvSpPr>
          <p:cNvPr id="120835" name="Date Placeholder 3">
            <a:extLst>
              <a:ext uri="{FF2B5EF4-FFF2-40B4-BE49-F238E27FC236}">
                <a16:creationId xmlns:a16="http://schemas.microsoft.com/office/drawing/2014/main" id="{A04B274B-6FDE-9746-9CE5-7C23B6029C4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158291-FB40-9B48-A869-C237C6FAE928}" type="datetime1">
              <a:rPr lang="en-US" altLang="en-US" smtClean="0"/>
              <a:pPr/>
              <a:t>4/27/26</a:t>
            </a:fld>
            <a:endParaRPr lang="en-US" altLang="en-US"/>
          </a:p>
        </p:txBody>
      </p:sp>
      <p:sp>
        <p:nvSpPr>
          <p:cNvPr id="120836" name="Slide Number Placeholder 5">
            <a:extLst>
              <a:ext uri="{FF2B5EF4-FFF2-40B4-BE49-F238E27FC236}">
                <a16:creationId xmlns:a16="http://schemas.microsoft.com/office/drawing/2014/main" id="{12749A86-9907-7047-9E5F-C4C899A754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42F8756-B7A9-3A42-8D7F-B8C4BB3B923D}" type="slidenum">
              <a:rPr lang="en-US" altLang="en-US"/>
              <a:pPr/>
              <a:t>110</a:t>
            </a:fld>
            <a:endParaRPr lang="en-US" altLang="en-US"/>
          </a:p>
        </p:txBody>
      </p:sp>
      <p:sp>
        <p:nvSpPr>
          <p:cNvPr id="174084" name="Rectangle 2">
            <a:extLst>
              <a:ext uri="{FF2B5EF4-FFF2-40B4-BE49-F238E27FC236}">
                <a16:creationId xmlns:a16="http://schemas.microsoft.com/office/drawing/2014/main" id="{9A5D9FDB-9E8A-9C44-829D-9DC44AF6DC14}"/>
              </a:ext>
            </a:extLst>
          </p:cNvPr>
          <p:cNvSpPr>
            <a:spLocks noGrp="1" noChangeArrowheads="1"/>
          </p:cNvSpPr>
          <p:nvPr>
            <p:ph type="title"/>
          </p:nvPr>
        </p:nvSpPr>
        <p:spPr/>
        <p:txBody>
          <a:bodyPr/>
          <a:lstStyle/>
          <a:p>
            <a:pPr eaLnBrk="1" fontAlgn="auto" hangingPunct="1">
              <a:spcAft>
                <a:spcPts val="0"/>
              </a:spcAft>
              <a:defRPr/>
            </a:pPr>
            <a:r>
              <a:rPr lang="sr-Cyrl-CS" altLang="en-US" sz="3400"/>
              <a:t>Процјена профитабилности пројекта статичким методама</a:t>
            </a:r>
            <a:endParaRPr lang="en-US" altLang="en-US" sz="34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a:extLst>
              <a:ext uri="{FF2B5EF4-FFF2-40B4-BE49-F238E27FC236}">
                <a16:creationId xmlns:a16="http://schemas.microsoft.com/office/drawing/2014/main" id="{9077770C-EBBE-264C-9DE8-5629FF659978}"/>
              </a:ext>
            </a:extLst>
          </p:cNvPr>
          <p:cNvSpPr>
            <a:spLocks noGrp="1"/>
          </p:cNvSpPr>
          <p:nvPr>
            <p:ph idx="1"/>
          </p:nvPr>
        </p:nvSpPr>
        <p:spPr/>
        <p:txBody>
          <a:bodyPr/>
          <a:lstStyle/>
          <a:p>
            <a:pPr eaLnBrk="1" hangingPunct="1"/>
            <a:r>
              <a:rPr lang="sr-Latn-CS" altLang="en-US"/>
              <a:t>Рок враћања представља временски период изражен у годинама, за који ће нето ефекти створени експлоатацијом инвестиције да отплате укупна уложена средства</a:t>
            </a:r>
            <a:r>
              <a:rPr lang="en-US" altLang="en-US"/>
              <a:t> </a:t>
            </a:r>
            <a:endParaRPr lang="sr-Cyrl-CS" altLang="en-US"/>
          </a:p>
          <a:p>
            <a:pPr eaLnBrk="1" hangingPunct="1"/>
            <a:endParaRPr lang="en-US" altLang="en-US"/>
          </a:p>
        </p:txBody>
      </p:sp>
      <p:sp>
        <p:nvSpPr>
          <p:cNvPr id="121859" name="Date Placeholder 3">
            <a:extLst>
              <a:ext uri="{FF2B5EF4-FFF2-40B4-BE49-F238E27FC236}">
                <a16:creationId xmlns:a16="http://schemas.microsoft.com/office/drawing/2014/main" id="{731E8600-0039-0F48-9B80-1CA8D1CFA9A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1033813-4C1A-6E49-83C9-88822B38C3FC}" type="datetime1">
              <a:rPr lang="en-US" altLang="en-US" smtClean="0"/>
              <a:pPr/>
              <a:t>4/27/26</a:t>
            </a:fld>
            <a:endParaRPr lang="en-US" altLang="en-US"/>
          </a:p>
        </p:txBody>
      </p:sp>
      <p:sp>
        <p:nvSpPr>
          <p:cNvPr id="121860" name="Slide Number Placeholder 5">
            <a:extLst>
              <a:ext uri="{FF2B5EF4-FFF2-40B4-BE49-F238E27FC236}">
                <a16:creationId xmlns:a16="http://schemas.microsoft.com/office/drawing/2014/main" id="{0100303C-B5D4-1E43-9F4E-1C241BD4E3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82CE288-C7FA-4541-8D72-AFB5E2432966}" type="slidenum">
              <a:rPr lang="en-US" altLang="en-US"/>
              <a:pPr/>
              <a:t>111</a:t>
            </a:fld>
            <a:endParaRPr lang="en-US" altLang="en-US"/>
          </a:p>
        </p:txBody>
      </p:sp>
      <p:sp>
        <p:nvSpPr>
          <p:cNvPr id="178180" name="Rectangle 2">
            <a:extLst>
              <a:ext uri="{FF2B5EF4-FFF2-40B4-BE49-F238E27FC236}">
                <a16:creationId xmlns:a16="http://schemas.microsoft.com/office/drawing/2014/main" id="{5ACA9393-1981-C14D-A199-131A5CC9E6A5}"/>
              </a:ext>
            </a:extLst>
          </p:cNvPr>
          <p:cNvSpPr>
            <a:spLocks noGrp="1" noChangeArrowheads="1"/>
          </p:cNvSpPr>
          <p:nvPr>
            <p:ph type="title"/>
          </p:nvPr>
        </p:nvSpPr>
        <p:spPr/>
        <p:txBody>
          <a:bodyPr/>
          <a:lstStyle/>
          <a:p>
            <a:pPr eaLnBrk="1" fontAlgn="auto" hangingPunct="1">
              <a:spcAft>
                <a:spcPts val="0"/>
              </a:spcAft>
              <a:defRPr/>
            </a:pPr>
            <a:r>
              <a:rPr lang="sr-Cyrl-CS" altLang="en-US"/>
              <a:t>Период поврата</a:t>
            </a:r>
            <a:endParaRPr lang="en-US" altLang="en-US"/>
          </a:p>
        </p:txBody>
      </p:sp>
      <p:sp>
        <p:nvSpPr>
          <p:cNvPr id="121862" name="Rectangle 5">
            <a:extLst>
              <a:ext uri="{FF2B5EF4-FFF2-40B4-BE49-F238E27FC236}">
                <a16:creationId xmlns:a16="http://schemas.microsoft.com/office/drawing/2014/main" id="{B91A395A-4BDC-3C4B-9B7E-8271A1C09EF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sr-Latn-BA" altLang="en-US"/>
          </a:p>
        </p:txBody>
      </p:sp>
      <p:graphicFrame>
        <p:nvGraphicFramePr>
          <p:cNvPr id="121863" name="Object 4">
            <a:extLst>
              <a:ext uri="{FF2B5EF4-FFF2-40B4-BE49-F238E27FC236}">
                <a16:creationId xmlns:a16="http://schemas.microsoft.com/office/drawing/2014/main" id="{51F5611A-56CF-D941-82D9-72C53FA068A0}"/>
              </a:ext>
            </a:extLst>
          </p:cNvPr>
          <p:cNvGraphicFramePr>
            <a:graphicFrameLocks noChangeAspect="1"/>
          </p:cNvGraphicFramePr>
          <p:nvPr/>
        </p:nvGraphicFramePr>
        <p:xfrm>
          <a:off x="3059113" y="3500438"/>
          <a:ext cx="2260600" cy="863600"/>
        </p:xfrm>
        <a:graphic>
          <a:graphicData uri="http://schemas.openxmlformats.org/presentationml/2006/ole">
            <mc:AlternateContent xmlns:mc="http://schemas.openxmlformats.org/markup-compatibility/2006">
              <mc:Choice xmlns:v="urn:schemas-microsoft-com:vml" Requires="v">
                <p:oleObj spid="_x0000_s121864" name="Equation" r:id="rId3" imgW="11112500" imgH="9067800" progId="Equation.3">
                  <p:embed/>
                </p:oleObj>
              </mc:Choice>
              <mc:Fallback>
                <p:oleObj name="Equation" r:id="rId3" imgW="11112500" imgH="9067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500438"/>
                        <a:ext cx="2260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a:extLst>
              <a:ext uri="{FF2B5EF4-FFF2-40B4-BE49-F238E27FC236}">
                <a16:creationId xmlns:a16="http://schemas.microsoft.com/office/drawing/2014/main" id="{578BF280-BB99-0D4D-9016-0E54DF636A5C}"/>
              </a:ext>
            </a:extLst>
          </p:cNvPr>
          <p:cNvSpPr>
            <a:spLocks noGrp="1"/>
          </p:cNvSpPr>
          <p:nvPr>
            <p:ph idx="1"/>
          </p:nvPr>
        </p:nvSpPr>
        <p:spPr/>
        <p:txBody>
          <a:bodyPr/>
          <a:lstStyle/>
          <a:p>
            <a:pPr eaLnBrk="1" hangingPunct="1"/>
            <a:r>
              <a:rPr lang="sr-Latn-CS" altLang="en-US" sz="2400"/>
              <a:t>Уколико нето прилив од инвестиције није константан по годинама сабирамо износе нето прилива током узастопних година, док се кумулатив не изједначи са укупним уложеним средствима. Број година за који је тај кумулатив постигнут, представља рок враћања.</a:t>
            </a:r>
            <a:r>
              <a:rPr lang="sr-Latn-CS" altLang="en-US"/>
              <a:t> </a:t>
            </a:r>
            <a:endParaRPr lang="sr-Cyrl-CS" altLang="en-US"/>
          </a:p>
          <a:p>
            <a:pPr eaLnBrk="1" hangingPunct="1"/>
            <a:endParaRPr lang="sr-Cyrl-CS" altLang="en-US"/>
          </a:p>
          <a:p>
            <a:pPr eaLnBrk="1" hangingPunct="1"/>
            <a:endParaRPr lang="en-US" altLang="en-US"/>
          </a:p>
        </p:txBody>
      </p:sp>
      <p:sp>
        <p:nvSpPr>
          <p:cNvPr id="122883" name="Date Placeholder 3">
            <a:extLst>
              <a:ext uri="{FF2B5EF4-FFF2-40B4-BE49-F238E27FC236}">
                <a16:creationId xmlns:a16="http://schemas.microsoft.com/office/drawing/2014/main" id="{8FF3C9C5-AA8D-AB4A-BD0A-B1E60FDEFC6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5863671-F599-534D-B635-735542337F22}" type="datetime1">
              <a:rPr lang="en-US" altLang="en-US" smtClean="0"/>
              <a:pPr/>
              <a:t>4/27/26</a:t>
            </a:fld>
            <a:endParaRPr lang="en-US" altLang="en-US"/>
          </a:p>
        </p:txBody>
      </p:sp>
      <p:sp>
        <p:nvSpPr>
          <p:cNvPr id="122884" name="Slide Number Placeholder 5">
            <a:extLst>
              <a:ext uri="{FF2B5EF4-FFF2-40B4-BE49-F238E27FC236}">
                <a16:creationId xmlns:a16="http://schemas.microsoft.com/office/drawing/2014/main" id="{B489EA45-8551-674D-8E24-1A7F15474E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C2146DF-A554-C942-BA2E-B79874A2F651}" type="slidenum">
              <a:rPr lang="en-US" altLang="en-US"/>
              <a:pPr/>
              <a:t>112</a:t>
            </a:fld>
            <a:endParaRPr lang="en-US" altLang="en-US"/>
          </a:p>
        </p:txBody>
      </p:sp>
      <p:sp>
        <p:nvSpPr>
          <p:cNvPr id="179204" name="Rectangle 2">
            <a:extLst>
              <a:ext uri="{FF2B5EF4-FFF2-40B4-BE49-F238E27FC236}">
                <a16:creationId xmlns:a16="http://schemas.microsoft.com/office/drawing/2014/main" id="{31755402-0068-DD4E-A2B1-0ACEFB5C6D22}"/>
              </a:ext>
            </a:extLst>
          </p:cNvPr>
          <p:cNvSpPr>
            <a:spLocks noGrp="1" noChangeArrowheads="1"/>
          </p:cNvSpPr>
          <p:nvPr>
            <p:ph type="title"/>
          </p:nvPr>
        </p:nvSpPr>
        <p:spPr/>
        <p:txBody>
          <a:bodyPr/>
          <a:lstStyle/>
          <a:p>
            <a:pPr eaLnBrk="1" fontAlgn="auto" hangingPunct="1">
              <a:spcAft>
                <a:spcPts val="0"/>
              </a:spcAft>
              <a:defRPr/>
            </a:pPr>
            <a:r>
              <a:rPr lang="sr-Cyrl-CS" altLang="en-US"/>
              <a:t>Период поврата</a:t>
            </a:r>
            <a:endParaRPr lang="en-US" altLang="en-US"/>
          </a:p>
        </p:txBody>
      </p:sp>
      <p:sp>
        <p:nvSpPr>
          <p:cNvPr id="122886" name="Rectangle 5">
            <a:extLst>
              <a:ext uri="{FF2B5EF4-FFF2-40B4-BE49-F238E27FC236}">
                <a16:creationId xmlns:a16="http://schemas.microsoft.com/office/drawing/2014/main" id="{CC966174-E95E-004B-901F-2B4329BD369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sr-Latn-BA" altLang="en-US"/>
          </a:p>
        </p:txBody>
      </p:sp>
      <p:graphicFrame>
        <p:nvGraphicFramePr>
          <p:cNvPr id="122887" name="Object 4">
            <a:extLst>
              <a:ext uri="{FF2B5EF4-FFF2-40B4-BE49-F238E27FC236}">
                <a16:creationId xmlns:a16="http://schemas.microsoft.com/office/drawing/2014/main" id="{F9CFDB05-15FD-BE40-8E65-9AE8DB2C978E}"/>
              </a:ext>
            </a:extLst>
          </p:cNvPr>
          <p:cNvGraphicFramePr>
            <a:graphicFrameLocks noChangeAspect="1"/>
          </p:cNvGraphicFramePr>
          <p:nvPr/>
        </p:nvGraphicFramePr>
        <p:xfrm>
          <a:off x="2700338" y="4005263"/>
          <a:ext cx="2447925" cy="731837"/>
        </p:xfrm>
        <a:graphic>
          <a:graphicData uri="http://schemas.openxmlformats.org/presentationml/2006/ole">
            <mc:AlternateContent xmlns:mc="http://schemas.openxmlformats.org/markup-compatibility/2006">
              <mc:Choice xmlns:v="urn:schemas-microsoft-com:vml" Requires="v">
                <p:oleObj spid="_x0000_s122888" name="Equation" r:id="rId3" imgW="19304000" imgH="8483600" progId="Equation.3">
                  <p:embed/>
                </p:oleObj>
              </mc:Choice>
              <mc:Fallback>
                <p:oleObj name="Equation" r:id="rId3" imgW="19304000" imgH="8483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005263"/>
                        <a:ext cx="24479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a:extLst>
              <a:ext uri="{FF2B5EF4-FFF2-40B4-BE49-F238E27FC236}">
                <a16:creationId xmlns:a16="http://schemas.microsoft.com/office/drawing/2014/main" id="{DEA76692-3D92-354C-AB5F-1226AAFCBC4F}"/>
              </a:ext>
            </a:extLst>
          </p:cNvPr>
          <p:cNvSpPr>
            <a:spLocks noGrp="1"/>
          </p:cNvSpPr>
          <p:nvPr>
            <p:ph idx="1"/>
          </p:nvPr>
        </p:nvSpPr>
        <p:spPr/>
        <p:txBody>
          <a:bodyPr/>
          <a:lstStyle/>
          <a:p>
            <a:pPr eaLnBrk="1" hangingPunct="1">
              <a:buFont typeface="Wingdings" pitchFamily="2" charset="2"/>
              <a:buNone/>
            </a:pPr>
            <a:r>
              <a:rPr lang="sr-Cyrl-CS" altLang="en-US" sz="2600"/>
              <a:t>Недостаци овог критеријума:</a:t>
            </a:r>
          </a:p>
          <a:p>
            <a:pPr eaLnBrk="1" hangingPunct="1"/>
            <a:r>
              <a:rPr lang="sr-Cyrl-CS" altLang="en-US" sz="2600"/>
              <a:t>Статички карактер тј, не узима у обзир временску димензију новца.</a:t>
            </a:r>
          </a:p>
          <a:p>
            <a:pPr eaLnBrk="1" hangingPunct="1"/>
            <a:r>
              <a:rPr lang="sr-Cyrl-CS" altLang="en-US" sz="2600"/>
              <a:t>Не узима у обзир распоред прилива готовине за период након поврата инвестиције</a:t>
            </a:r>
          </a:p>
          <a:p>
            <a:pPr eaLnBrk="1" hangingPunct="1"/>
            <a:r>
              <a:rPr lang="sr-Cyrl-CS" altLang="en-US" sz="2600"/>
              <a:t>Не узима у обзир резидуалну вриједност</a:t>
            </a:r>
          </a:p>
          <a:p>
            <a:pPr eaLnBrk="1" hangingPunct="1"/>
            <a:r>
              <a:rPr lang="sr-Cyrl-CS" altLang="en-US" sz="2600"/>
              <a:t>Не показује колики је прираст капитала</a:t>
            </a:r>
            <a:endParaRPr lang="en-US" altLang="en-US" sz="2600"/>
          </a:p>
        </p:txBody>
      </p:sp>
      <p:sp>
        <p:nvSpPr>
          <p:cNvPr id="123907" name="Date Placeholder 3">
            <a:extLst>
              <a:ext uri="{FF2B5EF4-FFF2-40B4-BE49-F238E27FC236}">
                <a16:creationId xmlns:a16="http://schemas.microsoft.com/office/drawing/2014/main" id="{E5632FC8-2C5F-EE48-9A01-D7A63F31E33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248B78-93FC-3F4F-A7D6-78D0302A5768}" type="datetime1">
              <a:rPr lang="en-US" altLang="en-US" smtClean="0"/>
              <a:pPr/>
              <a:t>4/27/26</a:t>
            </a:fld>
            <a:endParaRPr lang="en-US" altLang="en-US"/>
          </a:p>
        </p:txBody>
      </p:sp>
      <p:sp>
        <p:nvSpPr>
          <p:cNvPr id="123908" name="Slide Number Placeholder 5">
            <a:extLst>
              <a:ext uri="{FF2B5EF4-FFF2-40B4-BE49-F238E27FC236}">
                <a16:creationId xmlns:a16="http://schemas.microsoft.com/office/drawing/2014/main" id="{A5ECC0A7-B526-4144-8E53-C92B0871C1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FF90266-0F52-D640-AD31-B9DE5950C3FC}" type="slidenum">
              <a:rPr lang="en-US" altLang="en-US"/>
              <a:pPr/>
              <a:t>113</a:t>
            </a:fld>
            <a:endParaRPr lang="en-US" altLang="en-US"/>
          </a:p>
        </p:txBody>
      </p:sp>
      <p:sp>
        <p:nvSpPr>
          <p:cNvPr id="180228" name="Rectangle 2">
            <a:extLst>
              <a:ext uri="{FF2B5EF4-FFF2-40B4-BE49-F238E27FC236}">
                <a16:creationId xmlns:a16="http://schemas.microsoft.com/office/drawing/2014/main" id="{CBF83AC0-963A-8B4A-A4F6-025F8408D07F}"/>
              </a:ext>
            </a:extLst>
          </p:cNvPr>
          <p:cNvSpPr>
            <a:spLocks noGrp="1" noChangeArrowheads="1"/>
          </p:cNvSpPr>
          <p:nvPr>
            <p:ph type="title"/>
          </p:nvPr>
        </p:nvSpPr>
        <p:spPr/>
        <p:txBody>
          <a:bodyPr/>
          <a:lstStyle/>
          <a:p>
            <a:pPr eaLnBrk="1" fontAlgn="auto" hangingPunct="1">
              <a:spcAft>
                <a:spcPts val="0"/>
              </a:spcAft>
              <a:defRPr/>
            </a:pPr>
            <a:r>
              <a:rPr lang="sr-Cyrl-CS" altLang="en-US"/>
              <a:t>Период поврата</a:t>
            </a:r>
            <a:endParaRPr lang="en-US"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a:extLst>
              <a:ext uri="{FF2B5EF4-FFF2-40B4-BE49-F238E27FC236}">
                <a16:creationId xmlns:a16="http://schemas.microsoft.com/office/drawing/2014/main" id="{F6DDF6BB-84ED-8847-B38D-B18D3A614133}"/>
              </a:ext>
            </a:extLst>
          </p:cNvPr>
          <p:cNvSpPr>
            <a:spLocks noGrp="1"/>
          </p:cNvSpPr>
          <p:nvPr>
            <p:ph idx="1"/>
          </p:nvPr>
        </p:nvSpPr>
        <p:spPr/>
        <p:txBody>
          <a:bodyPr/>
          <a:lstStyle/>
          <a:p>
            <a:pPr eaLnBrk="1" hangingPunct="1">
              <a:lnSpc>
                <a:spcPct val="90000"/>
              </a:lnSpc>
              <a:buFont typeface="Wingdings" pitchFamily="2" charset="2"/>
              <a:buNone/>
            </a:pPr>
            <a:r>
              <a:rPr lang="sr-Cyrl-CS" altLang="en-US" sz="2100"/>
              <a:t>Предности овог критеријума:</a:t>
            </a:r>
          </a:p>
          <a:p>
            <a:pPr eaLnBrk="1" hangingPunct="1">
              <a:lnSpc>
                <a:spcPct val="90000"/>
              </a:lnSpc>
            </a:pPr>
            <a:r>
              <a:rPr lang="sr-Latn-CS" altLang="en-US" sz="2100"/>
              <a:t>критеријум рока враћања је веома једноставан, како у теоретском погледу, тако и у практицној примјени;</a:t>
            </a:r>
          </a:p>
          <a:p>
            <a:pPr eaLnBrk="1" hangingPunct="1">
              <a:lnSpc>
                <a:spcPct val="90000"/>
              </a:lnSpc>
            </a:pPr>
            <a:r>
              <a:rPr lang="sr-Latn-CS" altLang="en-US" sz="2100"/>
              <a:t>посебно је примењив у условима оскудице инвестиционих средстава јер омогућава брзи повраћај уложеног капитала;</a:t>
            </a:r>
          </a:p>
          <a:p>
            <a:pPr eaLnBrk="1" hangingPunct="1">
              <a:lnSpc>
                <a:spcPct val="90000"/>
              </a:lnSpc>
            </a:pPr>
            <a:r>
              <a:rPr lang="sr-Latn-CS" altLang="en-US" sz="2100"/>
              <a:t>једноставности овог критеријума доприноси и чињеница да он не захтјева процјену годишњих трошкова капитала;</a:t>
            </a:r>
          </a:p>
          <a:p>
            <a:pPr eaLnBrk="1" hangingPunct="1">
              <a:lnSpc>
                <a:spcPct val="90000"/>
              </a:lnSpc>
            </a:pPr>
            <a:r>
              <a:rPr lang="sr-Latn-CS" altLang="en-US" sz="2100"/>
              <a:t>брзим повратком уложених средстава овај критеријум доприноси ликвидности.</a:t>
            </a:r>
            <a:endParaRPr lang="en-US" altLang="en-US" sz="2100"/>
          </a:p>
        </p:txBody>
      </p:sp>
      <p:sp>
        <p:nvSpPr>
          <p:cNvPr id="124931" name="Date Placeholder 3">
            <a:extLst>
              <a:ext uri="{FF2B5EF4-FFF2-40B4-BE49-F238E27FC236}">
                <a16:creationId xmlns:a16="http://schemas.microsoft.com/office/drawing/2014/main" id="{05E36120-CEE4-EA4F-A55F-85F5142C2B4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89714EC-9BB6-1C45-8853-3748FC40BCC8}" type="datetime1">
              <a:rPr lang="en-US" altLang="en-US" smtClean="0"/>
              <a:pPr/>
              <a:t>4/27/26</a:t>
            </a:fld>
            <a:endParaRPr lang="en-US" altLang="en-US"/>
          </a:p>
        </p:txBody>
      </p:sp>
      <p:sp>
        <p:nvSpPr>
          <p:cNvPr id="124932" name="Slide Number Placeholder 5">
            <a:extLst>
              <a:ext uri="{FF2B5EF4-FFF2-40B4-BE49-F238E27FC236}">
                <a16:creationId xmlns:a16="http://schemas.microsoft.com/office/drawing/2014/main" id="{AF0F55E2-9F1A-B649-B851-E862B5ABEF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52A91E4-966D-5540-B392-AABE70CFC492}" type="slidenum">
              <a:rPr lang="en-US" altLang="en-US"/>
              <a:pPr/>
              <a:t>114</a:t>
            </a:fld>
            <a:endParaRPr lang="en-US" altLang="en-US"/>
          </a:p>
        </p:txBody>
      </p:sp>
      <p:sp>
        <p:nvSpPr>
          <p:cNvPr id="181252" name="Rectangle 2">
            <a:extLst>
              <a:ext uri="{FF2B5EF4-FFF2-40B4-BE49-F238E27FC236}">
                <a16:creationId xmlns:a16="http://schemas.microsoft.com/office/drawing/2014/main" id="{806F797F-A4CC-A44A-BB7B-8819D8EFB617}"/>
              </a:ext>
            </a:extLst>
          </p:cNvPr>
          <p:cNvSpPr>
            <a:spLocks noGrp="1" noChangeArrowheads="1"/>
          </p:cNvSpPr>
          <p:nvPr>
            <p:ph type="title"/>
          </p:nvPr>
        </p:nvSpPr>
        <p:spPr/>
        <p:txBody>
          <a:bodyPr/>
          <a:lstStyle/>
          <a:p>
            <a:pPr eaLnBrk="1" fontAlgn="auto" hangingPunct="1">
              <a:spcAft>
                <a:spcPts val="0"/>
              </a:spcAft>
              <a:defRPr/>
            </a:pPr>
            <a:r>
              <a:rPr lang="sr-Cyrl-CS" altLang="en-US"/>
              <a:t>Период поврата</a:t>
            </a:r>
            <a:endParaRPr lang="en-US"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a:extLst>
              <a:ext uri="{FF2B5EF4-FFF2-40B4-BE49-F238E27FC236}">
                <a16:creationId xmlns:a16="http://schemas.microsoft.com/office/drawing/2014/main" id="{F6C3F678-6D3B-7145-945D-762CEF31D046}"/>
              </a:ext>
            </a:extLst>
          </p:cNvPr>
          <p:cNvSpPr>
            <a:spLocks noGrp="1"/>
          </p:cNvSpPr>
          <p:nvPr>
            <p:ph idx="1"/>
          </p:nvPr>
        </p:nvSpPr>
        <p:spPr/>
        <p:txBody>
          <a:bodyPr/>
          <a:lstStyle/>
          <a:p>
            <a:pPr eaLnBrk="1" hangingPunct="1"/>
            <a:r>
              <a:rPr lang="sr-Cyrl-CS" altLang="en-US" sz="2600"/>
              <a:t>Статички критеријуми користе се само као допунски критеријуми.</a:t>
            </a:r>
          </a:p>
          <a:p>
            <a:pPr eaLnBrk="1" hangingPunct="1"/>
            <a:r>
              <a:rPr lang="sr-Cyrl-CS" altLang="en-US" sz="2600"/>
              <a:t>Основни критеријуми финансијске евалуације су динамички критеријуми.</a:t>
            </a:r>
          </a:p>
          <a:p>
            <a:pPr eaLnBrk="1" hangingPunct="1"/>
            <a:r>
              <a:rPr lang="sr-Cyrl-CS" altLang="en-US" sz="2600"/>
              <a:t>Инвестициони критеријуми морају уважавати ноторну економску чињеницу да монетарна јединица већ у сљедећој секунди има мању вриједност.</a:t>
            </a:r>
          </a:p>
          <a:p>
            <a:pPr eaLnBrk="1" hangingPunct="1"/>
            <a:r>
              <a:rPr lang="sr-Cyrl-CS" altLang="en-US" sz="2600"/>
              <a:t>Дисконтни рачун</a:t>
            </a:r>
            <a:endParaRPr lang="en-US" altLang="en-US" sz="2600"/>
          </a:p>
        </p:txBody>
      </p:sp>
      <p:sp>
        <p:nvSpPr>
          <p:cNvPr id="125955" name="Date Placeholder 3">
            <a:extLst>
              <a:ext uri="{FF2B5EF4-FFF2-40B4-BE49-F238E27FC236}">
                <a16:creationId xmlns:a16="http://schemas.microsoft.com/office/drawing/2014/main" id="{36E8FD2E-9F93-2243-AE18-1EEE1350A67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AD3928-C6DB-2F4D-873B-CAE847534E73}" type="datetime1">
              <a:rPr lang="en-US" altLang="en-US" smtClean="0"/>
              <a:pPr/>
              <a:t>4/27/26</a:t>
            </a:fld>
            <a:endParaRPr lang="en-US" altLang="en-US"/>
          </a:p>
        </p:txBody>
      </p:sp>
      <p:sp>
        <p:nvSpPr>
          <p:cNvPr id="125956" name="Slide Number Placeholder 5">
            <a:extLst>
              <a:ext uri="{FF2B5EF4-FFF2-40B4-BE49-F238E27FC236}">
                <a16:creationId xmlns:a16="http://schemas.microsoft.com/office/drawing/2014/main" id="{3D5D614F-8FFC-4B47-B187-22F0F800AC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0D7518F-8E11-1F41-855D-E33D6DDEA2EB}" type="slidenum">
              <a:rPr lang="en-US" altLang="en-US"/>
              <a:pPr/>
              <a:t>115</a:t>
            </a:fld>
            <a:endParaRPr lang="en-US" altLang="en-US"/>
          </a:p>
        </p:txBody>
      </p:sp>
      <p:sp>
        <p:nvSpPr>
          <p:cNvPr id="182276" name="Rectangle 2">
            <a:extLst>
              <a:ext uri="{FF2B5EF4-FFF2-40B4-BE49-F238E27FC236}">
                <a16:creationId xmlns:a16="http://schemas.microsoft.com/office/drawing/2014/main" id="{721B987D-6499-9A42-ACBD-CFB74B7F28C5}"/>
              </a:ext>
            </a:extLst>
          </p:cNvPr>
          <p:cNvSpPr>
            <a:spLocks noGrp="1" noChangeArrowheads="1"/>
          </p:cNvSpPr>
          <p:nvPr>
            <p:ph type="title"/>
          </p:nvPr>
        </p:nvSpPr>
        <p:spPr/>
        <p:txBody>
          <a:bodyPr/>
          <a:lstStyle/>
          <a:p>
            <a:pPr eaLnBrk="1" fontAlgn="auto" hangingPunct="1">
              <a:spcAft>
                <a:spcPts val="0"/>
              </a:spcAft>
              <a:defRPr/>
            </a:pPr>
            <a:r>
              <a:rPr lang="sr-Cyrl-CS" altLang="en-US" sz="3400"/>
              <a:t>Процјена профитабилности пројекта динамичким методама</a:t>
            </a:r>
            <a:endParaRPr lang="en-US" altLang="en-US" sz="340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a:extLst>
              <a:ext uri="{FF2B5EF4-FFF2-40B4-BE49-F238E27FC236}">
                <a16:creationId xmlns:a16="http://schemas.microsoft.com/office/drawing/2014/main" id="{8CEF6882-E7AA-384B-B4D6-CB70C1C0B53B}"/>
              </a:ext>
            </a:extLst>
          </p:cNvPr>
          <p:cNvSpPr>
            <a:spLocks noGrp="1"/>
          </p:cNvSpPr>
          <p:nvPr>
            <p:ph idx="1"/>
          </p:nvPr>
        </p:nvSpPr>
        <p:spPr/>
        <p:txBody>
          <a:bodyPr/>
          <a:lstStyle/>
          <a:p>
            <a:pPr eaLnBrk="1" hangingPunct="1">
              <a:lnSpc>
                <a:spcPct val="80000"/>
              </a:lnSpc>
            </a:pPr>
            <a:r>
              <a:rPr lang="sr-Cyrl-CS" altLang="en-US" sz="2100"/>
              <a:t>Новац није слободно добро.</a:t>
            </a:r>
          </a:p>
          <a:p>
            <a:pPr eaLnBrk="1" hangingPunct="1">
              <a:lnSpc>
                <a:spcPct val="80000"/>
              </a:lnSpc>
            </a:pPr>
            <a:r>
              <a:rPr lang="sr-Cyrl-CS" altLang="en-US" sz="2100"/>
              <a:t>Власник новца се позајмљивањем истог одриче његове употребне вриједности.</a:t>
            </a:r>
          </a:p>
          <a:p>
            <a:pPr eaLnBrk="1" hangingPunct="1">
              <a:lnSpc>
                <a:spcPct val="80000"/>
              </a:lnSpc>
            </a:pPr>
            <a:r>
              <a:rPr lang="sr-Cyrl-CS" altLang="en-US" sz="2100"/>
              <a:t>Инфлација смањује куповну вриједност новца</a:t>
            </a:r>
          </a:p>
          <a:p>
            <a:pPr eaLnBrk="1" hangingPunct="1">
              <a:lnSpc>
                <a:spcPct val="80000"/>
              </a:lnSpc>
            </a:pPr>
            <a:r>
              <a:rPr lang="sr-Cyrl-CS" altLang="en-US" sz="2100"/>
              <a:t>Ризик поврата новца се повећава са продужењем рока доспјећа.</a:t>
            </a:r>
          </a:p>
          <a:p>
            <a:pPr eaLnBrk="1" hangingPunct="1">
              <a:lnSpc>
                <a:spcPct val="80000"/>
              </a:lnSpc>
            </a:pPr>
            <a:r>
              <a:rPr lang="sr-Cyrl-CS" altLang="en-US" sz="2100"/>
              <a:t>Камата треба да одрази ризик.</a:t>
            </a:r>
          </a:p>
          <a:p>
            <a:pPr eaLnBrk="1" hangingPunct="1">
              <a:lnSpc>
                <a:spcPct val="80000"/>
              </a:lnSpc>
            </a:pPr>
            <a:r>
              <a:rPr lang="sr-Cyrl-CS" altLang="en-US" sz="2100"/>
              <a:t>Камата се састоји из три дијела: ренту за позајмљени новац, корекцију за инфлацију, корекцију за ризик.</a:t>
            </a:r>
          </a:p>
          <a:p>
            <a:pPr eaLnBrk="1" hangingPunct="1">
              <a:lnSpc>
                <a:spcPct val="80000"/>
              </a:lnSpc>
            </a:pPr>
            <a:r>
              <a:rPr lang="sr-Cyrl-CS" altLang="en-US" sz="2100"/>
              <a:t>Дисконтовањем се будући приливи и одливи готовине изражавају у константним новчаним јединицама чиме се елиминише проблем временске димензије новца.</a:t>
            </a:r>
            <a:endParaRPr lang="en-US" altLang="en-US" sz="2100"/>
          </a:p>
        </p:txBody>
      </p:sp>
      <p:sp>
        <p:nvSpPr>
          <p:cNvPr id="126979" name="Date Placeholder 3">
            <a:extLst>
              <a:ext uri="{FF2B5EF4-FFF2-40B4-BE49-F238E27FC236}">
                <a16:creationId xmlns:a16="http://schemas.microsoft.com/office/drawing/2014/main" id="{73C6EF13-206E-7442-9CB8-139E0DD53A2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8936CED-40D6-504A-A667-DE2FBA43D6EB}" type="datetime1">
              <a:rPr lang="en-US" altLang="en-US" smtClean="0"/>
              <a:pPr/>
              <a:t>4/27/26</a:t>
            </a:fld>
            <a:endParaRPr lang="en-US" altLang="en-US"/>
          </a:p>
        </p:txBody>
      </p:sp>
      <p:sp>
        <p:nvSpPr>
          <p:cNvPr id="126980" name="Slide Number Placeholder 5">
            <a:extLst>
              <a:ext uri="{FF2B5EF4-FFF2-40B4-BE49-F238E27FC236}">
                <a16:creationId xmlns:a16="http://schemas.microsoft.com/office/drawing/2014/main" id="{38DAA1EB-0BF0-DE47-9EB9-2A91E758F0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3DD8216-8784-194C-9F11-0EBF23024174}" type="slidenum">
              <a:rPr lang="en-US" altLang="en-US"/>
              <a:pPr/>
              <a:t>116</a:t>
            </a:fld>
            <a:endParaRPr lang="en-US" altLang="en-US"/>
          </a:p>
        </p:txBody>
      </p:sp>
      <p:sp>
        <p:nvSpPr>
          <p:cNvPr id="183300" name="Rectangle 2">
            <a:extLst>
              <a:ext uri="{FF2B5EF4-FFF2-40B4-BE49-F238E27FC236}">
                <a16:creationId xmlns:a16="http://schemas.microsoft.com/office/drawing/2014/main" id="{EA400189-9F10-8249-8C12-4F5A98C13F72}"/>
              </a:ext>
            </a:extLst>
          </p:cNvPr>
          <p:cNvSpPr>
            <a:spLocks noGrp="1" noChangeArrowheads="1"/>
          </p:cNvSpPr>
          <p:nvPr>
            <p:ph type="title"/>
          </p:nvPr>
        </p:nvSpPr>
        <p:spPr/>
        <p:txBody>
          <a:bodyPr/>
          <a:lstStyle/>
          <a:p>
            <a:pPr eaLnBrk="1" fontAlgn="auto" hangingPunct="1">
              <a:spcAft>
                <a:spcPts val="0"/>
              </a:spcAft>
              <a:defRPr/>
            </a:pPr>
            <a:r>
              <a:rPr lang="sr-Cyrl-CS" altLang="en-US"/>
              <a:t>Дисконтни рачун</a:t>
            </a:r>
            <a:endParaRPr lang="en-US"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a:extLst>
              <a:ext uri="{FF2B5EF4-FFF2-40B4-BE49-F238E27FC236}">
                <a16:creationId xmlns:a16="http://schemas.microsoft.com/office/drawing/2014/main" id="{4AFF626B-2C14-D94D-8414-9257170A89D7}"/>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243013" y="1481138"/>
            <a:ext cx="6657975" cy="4525962"/>
          </a:xfrm>
          <a:noFill/>
        </p:spPr>
      </p:pic>
      <p:sp>
        <p:nvSpPr>
          <p:cNvPr id="128003" name="Date Placeholder 3">
            <a:extLst>
              <a:ext uri="{FF2B5EF4-FFF2-40B4-BE49-F238E27FC236}">
                <a16:creationId xmlns:a16="http://schemas.microsoft.com/office/drawing/2014/main" id="{CAE85F37-6FD3-834F-9BFA-50424FED55B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362E421-20CC-AB4A-AABE-558FBAD62300}" type="datetime1">
              <a:rPr lang="en-US" altLang="en-US" smtClean="0"/>
              <a:pPr/>
              <a:t>4/27/26</a:t>
            </a:fld>
            <a:endParaRPr lang="en-US" altLang="en-US"/>
          </a:p>
        </p:txBody>
      </p:sp>
      <p:sp>
        <p:nvSpPr>
          <p:cNvPr id="128004" name="Slide Number Placeholder 5">
            <a:extLst>
              <a:ext uri="{FF2B5EF4-FFF2-40B4-BE49-F238E27FC236}">
                <a16:creationId xmlns:a16="http://schemas.microsoft.com/office/drawing/2014/main" id="{5F8013C0-894C-2947-8D48-27E986BBCF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73B466E-F39B-AE44-83FC-5A77AB2892D0}" type="slidenum">
              <a:rPr lang="en-US" altLang="en-US"/>
              <a:pPr/>
              <a:t>117</a:t>
            </a:fld>
            <a:endParaRPr lang="en-US" altLang="en-US"/>
          </a:p>
        </p:txBody>
      </p:sp>
      <p:sp>
        <p:nvSpPr>
          <p:cNvPr id="184324" name="Rectangle 2">
            <a:extLst>
              <a:ext uri="{FF2B5EF4-FFF2-40B4-BE49-F238E27FC236}">
                <a16:creationId xmlns:a16="http://schemas.microsoft.com/office/drawing/2014/main" id="{2F3D4A7F-4F62-1F41-8864-8B46C2B4CCA6}"/>
              </a:ext>
            </a:extLst>
          </p:cNvPr>
          <p:cNvSpPr>
            <a:spLocks noGrp="1" noChangeArrowheads="1"/>
          </p:cNvSpPr>
          <p:nvPr>
            <p:ph type="title"/>
          </p:nvPr>
        </p:nvSpPr>
        <p:spPr/>
        <p:txBody>
          <a:bodyPr/>
          <a:lstStyle/>
          <a:p>
            <a:pPr eaLnBrk="1" fontAlgn="auto" hangingPunct="1">
              <a:spcAft>
                <a:spcPts val="0"/>
              </a:spcAft>
              <a:defRPr/>
            </a:pPr>
            <a:r>
              <a:rPr lang="sr-Cyrl-CS" altLang="en-US" sz="3400"/>
              <a:t>Капитализација и дисконтовање</a:t>
            </a:r>
            <a:endParaRPr lang="en-US" altLang="en-US" sz="34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a:extLst>
              <a:ext uri="{FF2B5EF4-FFF2-40B4-BE49-F238E27FC236}">
                <a16:creationId xmlns:a16="http://schemas.microsoft.com/office/drawing/2014/main" id="{5AA3F5D1-D7A8-EA47-A9CB-BAE957A56373}"/>
              </a:ext>
            </a:extLst>
          </p:cNvPr>
          <p:cNvSpPr>
            <a:spLocks noGrp="1"/>
          </p:cNvSpPr>
          <p:nvPr>
            <p:ph idx="1"/>
          </p:nvPr>
        </p:nvSpPr>
        <p:spPr/>
        <p:txBody>
          <a:bodyPr/>
          <a:lstStyle/>
          <a:p>
            <a:pPr eaLnBrk="1" hangingPunct="1"/>
            <a:r>
              <a:rPr lang="sr-Cyrl-CS" altLang="en-US"/>
              <a:t>Дисконтовани период поврата </a:t>
            </a:r>
          </a:p>
          <a:p>
            <a:pPr eaLnBrk="1" hangingPunct="1"/>
            <a:r>
              <a:rPr lang="sr-Cyrl-CS" altLang="en-US"/>
              <a:t>Нето садашња вриједност</a:t>
            </a:r>
          </a:p>
          <a:p>
            <a:pPr eaLnBrk="1" hangingPunct="1"/>
            <a:r>
              <a:rPr lang="sr-Cyrl-CS" altLang="en-US"/>
              <a:t>Интерна стопа приноса</a:t>
            </a:r>
          </a:p>
          <a:p>
            <a:pPr eaLnBrk="1" hangingPunct="1"/>
            <a:r>
              <a:rPr lang="sr-Cyrl-CS" altLang="en-US"/>
              <a:t>Индекс профитабилности</a:t>
            </a:r>
            <a:endParaRPr lang="en-US" altLang="en-US"/>
          </a:p>
        </p:txBody>
      </p:sp>
      <p:sp>
        <p:nvSpPr>
          <p:cNvPr id="129027" name="Date Placeholder 3">
            <a:extLst>
              <a:ext uri="{FF2B5EF4-FFF2-40B4-BE49-F238E27FC236}">
                <a16:creationId xmlns:a16="http://schemas.microsoft.com/office/drawing/2014/main" id="{879EA875-8EA6-A147-937D-EB2CFC8C18C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897D342-6147-184B-AE75-60CB51DE3903}" type="datetime1">
              <a:rPr lang="en-US" altLang="en-US" smtClean="0"/>
              <a:pPr/>
              <a:t>4/27/26</a:t>
            </a:fld>
            <a:endParaRPr lang="en-US" altLang="en-US"/>
          </a:p>
        </p:txBody>
      </p:sp>
      <p:sp>
        <p:nvSpPr>
          <p:cNvPr id="129028" name="Slide Number Placeholder 5">
            <a:extLst>
              <a:ext uri="{FF2B5EF4-FFF2-40B4-BE49-F238E27FC236}">
                <a16:creationId xmlns:a16="http://schemas.microsoft.com/office/drawing/2014/main" id="{80576755-E6AB-1A4F-8389-254261C44A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73DFB69-D6C0-4742-A258-0096160BC34D}" type="slidenum">
              <a:rPr lang="en-US" altLang="en-US"/>
              <a:pPr/>
              <a:t>118</a:t>
            </a:fld>
            <a:endParaRPr lang="en-US" altLang="en-US"/>
          </a:p>
        </p:txBody>
      </p:sp>
      <p:sp>
        <p:nvSpPr>
          <p:cNvPr id="185348" name="Rectangle 2">
            <a:extLst>
              <a:ext uri="{FF2B5EF4-FFF2-40B4-BE49-F238E27FC236}">
                <a16:creationId xmlns:a16="http://schemas.microsoft.com/office/drawing/2014/main" id="{F7263930-5B12-CE4A-B518-DCB76F6C426E}"/>
              </a:ext>
            </a:extLst>
          </p:cNvPr>
          <p:cNvSpPr>
            <a:spLocks noGrp="1" noChangeArrowheads="1"/>
          </p:cNvSpPr>
          <p:nvPr>
            <p:ph type="title"/>
          </p:nvPr>
        </p:nvSpPr>
        <p:spPr/>
        <p:txBody>
          <a:bodyPr/>
          <a:lstStyle/>
          <a:p>
            <a:pPr eaLnBrk="1" fontAlgn="auto" hangingPunct="1">
              <a:spcAft>
                <a:spcPts val="0"/>
              </a:spcAft>
              <a:defRPr/>
            </a:pPr>
            <a:r>
              <a:rPr lang="sr-Cyrl-CS" altLang="en-US" sz="3400"/>
              <a:t>Динамички критеријуми оцјене</a:t>
            </a:r>
            <a:endParaRPr lang="en-US" altLang="en-US" sz="340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a:extLst>
              <a:ext uri="{FF2B5EF4-FFF2-40B4-BE49-F238E27FC236}">
                <a16:creationId xmlns:a16="http://schemas.microsoft.com/office/drawing/2014/main" id="{68AF4E57-BA14-7D48-909D-CAAE29AB7B90}"/>
              </a:ext>
            </a:extLst>
          </p:cNvPr>
          <p:cNvSpPr>
            <a:spLocks noGrp="1"/>
          </p:cNvSpPr>
          <p:nvPr>
            <p:ph idx="1"/>
          </p:nvPr>
        </p:nvSpPr>
        <p:spPr/>
        <p:txBody>
          <a:bodyPr/>
          <a:lstStyle/>
          <a:p>
            <a:pPr eaLnBrk="1" hangingPunct="1"/>
            <a:r>
              <a:rPr lang="sr-Latn-CS" altLang="en-US"/>
              <a:t>Нето садашње вредности једнака је суми дисконтованих нето прилива (ефеката) који се остваре у периоду експлоатације инвестиције. </a:t>
            </a:r>
            <a:endParaRPr lang="en-US" altLang="en-US"/>
          </a:p>
        </p:txBody>
      </p:sp>
      <p:sp>
        <p:nvSpPr>
          <p:cNvPr id="130051" name="Date Placeholder 3">
            <a:extLst>
              <a:ext uri="{FF2B5EF4-FFF2-40B4-BE49-F238E27FC236}">
                <a16:creationId xmlns:a16="http://schemas.microsoft.com/office/drawing/2014/main" id="{61B422DD-014F-8545-9EE4-6436E3F7629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92BFE3F-E8A9-FD45-9DE0-E206AFB25994}" type="datetime1">
              <a:rPr lang="en-US" altLang="en-US" smtClean="0"/>
              <a:pPr/>
              <a:t>4/27/26</a:t>
            </a:fld>
            <a:endParaRPr lang="en-US" altLang="en-US"/>
          </a:p>
        </p:txBody>
      </p:sp>
      <p:sp>
        <p:nvSpPr>
          <p:cNvPr id="130052" name="Slide Number Placeholder 5">
            <a:extLst>
              <a:ext uri="{FF2B5EF4-FFF2-40B4-BE49-F238E27FC236}">
                <a16:creationId xmlns:a16="http://schemas.microsoft.com/office/drawing/2014/main" id="{676E77A1-5E7B-A74C-BD10-E19C8F163E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1F21E8F-7E47-6F48-8553-E969D025394B}" type="slidenum">
              <a:rPr lang="en-US" altLang="en-US"/>
              <a:pPr/>
              <a:t>119</a:t>
            </a:fld>
            <a:endParaRPr lang="en-US" altLang="en-US"/>
          </a:p>
        </p:txBody>
      </p:sp>
      <p:sp>
        <p:nvSpPr>
          <p:cNvPr id="186372" name="Rectangle 2">
            <a:extLst>
              <a:ext uri="{FF2B5EF4-FFF2-40B4-BE49-F238E27FC236}">
                <a16:creationId xmlns:a16="http://schemas.microsoft.com/office/drawing/2014/main" id="{C7959990-DEF6-834A-ABB6-8F1092C8960B}"/>
              </a:ext>
            </a:extLst>
          </p:cNvPr>
          <p:cNvSpPr>
            <a:spLocks noGrp="1" noChangeArrowheads="1"/>
          </p:cNvSpPr>
          <p:nvPr>
            <p:ph type="title"/>
          </p:nvPr>
        </p:nvSpPr>
        <p:spPr/>
        <p:txBody>
          <a:bodyPr/>
          <a:lstStyle/>
          <a:p>
            <a:pPr eaLnBrk="1" fontAlgn="auto" hangingPunct="1">
              <a:spcAft>
                <a:spcPts val="0"/>
              </a:spcAft>
              <a:defRPr/>
            </a:pPr>
            <a:r>
              <a:rPr lang="sr-Cyrl-CS" altLang="en-US"/>
              <a:t>Нето садашња вриједност</a:t>
            </a:r>
            <a:endParaRPr lang="en-US" altLang="en-US"/>
          </a:p>
        </p:txBody>
      </p:sp>
      <p:sp>
        <p:nvSpPr>
          <p:cNvPr id="130054" name="Rectangle 5">
            <a:extLst>
              <a:ext uri="{FF2B5EF4-FFF2-40B4-BE49-F238E27FC236}">
                <a16:creationId xmlns:a16="http://schemas.microsoft.com/office/drawing/2014/main" id="{7C95E1E1-5C3A-7C43-B16C-55F5CDF81B58}"/>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sr-Latn-BA" altLang="en-US"/>
          </a:p>
        </p:txBody>
      </p:sp>
      <p:graphicFrame>
        <p:nvGraphicFramePr>
          <p:cNvPr id="130055" name="Object 4">
            <a:extLst>
              <a:ext uri="{FF2B5EF4-FFF2-40B4-BE49-F238E27FC236}">
                <a16:creationId xmlns:a16="http://schemas.microsoft.com/office/drawing/2014/main" id="{217DD844-7991-C041-BE96-B25ECEA31E9A}"/>
              </a:ext>
            </a:extLst>
          </p:cNvPr>
          <p:cNvGraphicFramePr>
            <a:graphicFrameLocks noChangeAspect="1"/>
          </p:cNvGraphicFramePr>
          <p:nvPr/>
        </p:nvGraphicFramePr>
        <p:xfrm>
          <a:off x="2519363" y="3933825"/>
          <a:ext cx="4537075" cy="1079500"/>
        </p:xfrm>
        <a:graphic>
          <a:graphicData uri="http://schemas.openxmlformats.org/presentationml/2006/ole">
            <mc:AlternateContent xmlns:mc="http://schemas.openxmlformats.org/markup-compatibility/2006">
              <mc:Choice xmlns:v="urn:schemas-microsoft-com:vml" Requires="v">
                <p:oleObj spid="_x0000_s130056" name="Equation" r:id="rId3" imgW="53543200" imgH="9944100" progId="Equation.3">
                  <p:embed/>
                </p:oleObj>
              </mc:Choice>
              <mc:Fallback>
                <p:oleObj name="Equation" r:id="rId3" imgW="53543200" imgH="9944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3" y="3933825"/>
                        <a:ext cx="45370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1F00136-8643-E84E-9B5B-133EB5F0844F}"/>
              </a:ext>
            </a:extLst>
          </p:cNvPr>
          <p:cNvSpPr>
            <a:spLocks noGrp="1"/>
          </p:cNvSpPr>
          <p:nvPr>
            <p:ph type="title"/>
          </p:nvPr>
        </p:nvSpPr>
        <p:spPr/>
        <p:txBody>
          <a:bodyPr/>
          <a:lstStyle/>
          <a:p>
            <a:pPr eaLnBrk="1" fontAlgn="auto" hangingPunct="1">
              <a:spcAft>
                <a:spcPts val="0"/>
              </a:spcAft>
              <a:defRPr/>
            </a:pPr>
            <a:r>
              <a:rPr lang="sr-Cyrl-RS" altLang="en-US" sz="2400"/>
              <a:t>Седам</a:t>
            </a:r>
            <a:r>
              <a:rPr lang="sr-Latn-CS" altLang="en-US" sz="2400"/>
              <a:t> митова о управљању пројектима</a:t>
            </a:r>
            <a:endParaRPr lang="en-US" altLang="en-US" sz="2400"/>
          </a:p>
        </p:txBody>
      </p:sp>
      <p:sp>
        <p:nvSpPr>
          <p:cNvPr id="20483" name="Content Placeholder 2">
            <a:extLst>
              <a:ext uri="{FF2B5EF4-FFF2-40B4-BE49-F238E27FC236}">
                <a16:creationId xmlns:a16="http://schemas.microsoft.com/office/drawing/2014/main" id="{BFD88206-4B0D-F848-814F-FF77D6007FF8}"/>
              </a:ext>
            </a:extLst>
          </p:cNvPr>
          <p:cNvSpPr>
            <a:spLocks noGrp="1"/>
          </p:cNvSpPr>
          <p:nvPr>
            <p:ph idx="1"/>
          </p:nvPr>
        </p:nvSpPr>
        <p:spPr>
          <a:xfrm>
            <a:off x="395288" y="1752600"/>
            <a:ext cx="8432800" cy="4267200"/>
          </a:xfrm>
        </p:spPr>
        <p:txBody>
          <a:bodyPr/>
          <a:lstStyle/>
          <a:p>
            <a:pPr algn="just" eaLnBrk="1" hangingPunct="1">
              <a:spcBef>
                <a:spcPct val="0"/>
              </a:spcBef>
              <a:buFont typeface="Lucida Sans Unicode" panose="020B0602030504020204" pitchFamily="34" charset="0"/>
              <a:buAutoNum type="arabicPeriod"/>
            </a:pPr>
            <a:r>
              <a:rPr lang="sr-Latn-CS" altLang="en-US" sz="1800">
                <a:ea typeface="Times New Roman" panose="02020603050405020304" pitchFamily="18" charset="0"/>
                <a:cs typeface="Tahoma" panose="020B0604030504040204" pitchFamily="34" charset="0"/>
              </a:rPr>
              <a:t>Вођа пројекта је важнији од оквира пројектне организације</a:t>
            </a:r>
            <a:r>
              <a:rPr lang="sr-Cyrl-BA" altLang="en-US" sz="1800">
                <a:ea typeface="Times New Roman" panose="02020603050405020304" pitchFamily="18" charset="0"/>
                <a:cs typeface="Tahoma" panose="020B0604030504040204" pitchFamily="34" charset="0"/>
              </a:rPr>
              <a:t>;</a:t>
            </a:r>
            <a:endParaRPr lang="en-US" altLang="en-US" sz="1800">
              <a:ea typeface="Times New Roman" panose="02020603050405020304" pitchFamily="18" charset="0"/>
              <a:cs typeface="Tahoma" panose="020B0604030504040204" pitchFamily="34" charset="0"/>
            </a:endParaRPr>
          </a:p>
          <a:p>
            <a:pPr algn="just" eaLnBrk="1" hangingPunct="1">
              <a:spcBef>
                <a:spcPct val="0"/>
              </a:spcBef>
              <a:buFont typeface="Lucida Sans Unicode" panose="020B0602030504020204" pitchFamily="34" charset="0"/>
              <a:buAutoNum type="arabicPeriod"/>
            </a:pPr>
            <a:r>
              <a:rPr lang="sr-Latn-CS" altLang="en-US" sz="1800">
                <a:ea typeface="Times New Roman" panose="02020603050405020304" pitchFamily="18" charset="0"/>
                <a:cs typeface="Tahoma" panose="020B0604030504040204" pitchFamily="34" charset="0"/>
              </a:rPr>
              <a:t>Рачунари и софтвер могу замијенити вјештину, знање и искуство</a:t>
            </a:r>
            <a:r>
              <a:rPr lang="sr-Cyrl-BA" altLang="en-US" sz="1800">
                <a:ea typeface="Times New Roman" panose="02020603050405020304" pitchFamily="18" charset="0"/>
                <a:cs typeface="Tahoma" panose="020B0604030504040204" pitchFamily="34" charset="0"/>
              </a:rPr>
              <a:t>;</a:t>
            </a:r>
            <a:endParaRPr lang="en-US" altLang="en-US" sz="1800">
              <a:ea typeface="Times New Roman" panose="02020603050405020304" pitchFamily="18" charset="0"/>
              <a:cs typeface="Tahoma" panose="020B0604030504040204" pitchFamily="34" charset="0"/>
            </a:endParaRPr>
          </a:p>
          <a:p>
            <a:pPr algn="just" eaLnBrk="1" hangingPunct="1">
              <a:spcBef>
                <a:spcPct val="0"/>
              </a:spcBef>
              <a:buFont typeface="Lucida Sans Unicode" panose="020B0602030504020204" pitchFamily="34" charset="0"/>
              <a:buAutoNum type="arabicPeriod"/>
            </a:pPr>
            <a:r>
              <a:rPr lang="sr-Latn-CS" altLang="en-US" sz="1800">
                <a:ea typeface="Times New Roman" panose="02020603050405020304" pitchFamily="18" charset="0"/>
                <a:cs typeface="Tahoma" panose="020B0604030504040204" pitchFamily="34" charset="0"/>
              </a:rPr>
              <a:t>Добар вођа пројеката промјене може проводити у лету, прихватити их и</a:t>
            </a:r>
            <a:r>
              <a:rPr lang="sr-Cyrl-BA" altLang="en-US" sz="1800">
                <a:ea typeface="Times New Roman" panose="02020603050405020304" pitchFamily="18" charset="0"/>
                <a:cs typeface="Tahoma" panose="020B0604030504040204" pitchFamily="34" charset="0"/>
              </a:rPr>
              <a:t> </a:t>
            </a:r>
            <a:r>
              <a:rPr lang="sr-Latn-CS" altLang="en-US" sz="1800">
                <a:ea typeface="Times New Roman" panose="02020603050405020304" pitchFamily="18" charset="0"/>
                <a:cs typeface="Tahoma" panose="020B0604030504040204" pitchFamily="34" charset="0"/>
              </a:rPr>
              <a:t>прилагодити потребама организације</a:t>
            </a:r>
            <a:r>
              <a:rPr lang="sr-Cyrl-BA" altLang="en-US" sz="1800">
                <a:ea typeface="Times New Roman" panose="02020603050405020304" pitchFamily="18" charset="0"/>
                <a:cs typeface="Tahoma" panose="020B0604030504040204" pitchFamily="34" charset="0"/>
              </a:rPr>
              <a:t>;</a:t>
            </a:r>
            <a:endParaRPr lang="en-US" altLang="en-US" sz="1800">
              <a:ea typeface="Times New Roman" panose="02020603050405020304" pitchFamily="18" charset="0"/>
              <a:cs typeface="Tahoma" panose="020B0604030504040204" pitchFamily="34" charset="0"/>
            </a:endParaRPr>
          </a:p>
          <a:p>
            <a:pPr algn="just" eaLnBrk="1" hangingPunct="1">
              <a:spcBef>
                <a:spcPct val="0"/>
              </a:spcBef>
              <a:buFont typeface="Lucida Sans Unicode" panose="020B0602030504020204" pitchFamily="34" charset="0"/>
              <a:buAutoNum type="arabicPeriod"/>
            </a:pPr>
            <a:r>
              <a:rPr lang="sr-Latn-CS" altLang="en-US" sz="1800">
                <a:ea typeface="Times New Roman" panose="02020603050405020304" pitchFamily="18" charset="0"/>
                <a:cs typeface="Tahoma" panose="020B0604030504040204" pitchFamily="34" charset="0"/>
              </a:rPr>
              <a:t>Примјена опште прихваћених критеријума оцјене гарантује успјех пројекта</a:t>
            </a:r>
            <a:r>
              <a:rPr lang="sr-Cyrl-BA" altLang="en-US" sz="1800">
                <a:ea typeface="Times New Roman" panose="02020603050405020304" pitchFamily="18" charset="0"/>
                <a:cs typeface="Tahoma" panose="020B0604030504040204" pitchFamily="34" charset="0"/>
              </a:rPr>
              <a:t>;</a:t>
            </a:r>
            <a:endParaRPr lang="en-US" altLang="en-US" sz="1800">
              <a:ea typeface="Times New Roman" panose="02020603050405020304" pitchFamily="18" charset="0"/>
              <a:cs typeface="Tahoma" panose="020B0604030504040204" pitchFamily="34" charset="0"/>
            </a:endParaRPr>
          </a:p>
          <a:p>
            <a:pPr algn="just" eaLnBrk="1" hangingPunct="1">
              <a:spcBef>
                <a:spcPct val="0"/>
              </a:spcBef>
              <a:buFont typeface="Lucida Sans Unicode" panose="020B0602030504020204" pitchFamily="34" charset="0"/>
              <a:buAutoNum type="arabicPeriod"/>
            </a:pPr>
            <a:r>
              <a:rPr lang="sr-Latn-CS" altLang="en-US" sz="1800">
                <a:ea typeface="Times New Roman" panose="02020603050405020304" pitchFamily="18" charset="0"/>
                <a:cs typeface="Tahoma" panose="020B0604030504040204" pitchFamily="34" charset="0"/>
              </a:rPr>
              <a:t>Једна методологија може бити успјешна </a:t>
            </a:r>
            <a:r>
              <a:rPr lang="sr-Cyrl-RS" altLang="en-US" sz="1800">
                <a:ea typeface="Times New Roman" panose="02020603050405020304" pitchFamily="18" charset="0"/>
                <a:cs typeface="Tahoma" panose="020B0604030504040204" pitchFamily="34" charset="0"/>
              </a:rPr>
              <a:t>увијек;</a:t>
            </a:r>
            <a:endParaRPr lang="en-US" altLang="en-US" sz="1800">
              <a:ea typeface="Times New Roman" panose="02020603050405020304" pitchFamily="18" charset="0"/>
              <a:cs typeface="Tahoma" panose="020B0604030504040204" pitchFamily="34" charset="0"/>
            </a:endParaRPr>
          </a:p>
          <a:p>
            <a:pPr algn="just" eaLnBrk="1" hangingPunct="1">
              <a:spcBef>
                <a:spcPct val="0"/>
              </a:spcBef>
              <a:buFont typeface="Lucida Sans Unicode" panose="020B0602030504020204" pitchFamily="34" charset="0"/>
              <a:buAutoNum type="arabicPeriod"/>
            </a:pPr>
            <a:r>
              <a:rPr lang="sr-Latn-CS" altLang="en-US" sz="1800">
                <a:ea typeface="Times New Roman" panose="02020603050405020304" pitchFamily="18" charset="0"/>
                <a:cs typeface="Tahoma" panose="020B0604030504040204" pitchFamily="34" charset="0"/>
              </a:rPr>
              <a:t>Главни проблеми и кашњења нису уочљиви све до фазе извршења пројекта</a:t>
            </a:r>
            <a:r>
              <a:rPr lang="sr-Cyrl-BA" altLang="en-US" sz="1800">
                <a:ea typeface="Times New Roman" panose="02020603050405020304" pitchFamily="18" charset="0"/>
                <a:cs typeface="Tahoma" panose="020B0604030504040204" pitchFamily="34" charset="0"/>
              </a:rPr>
              <a:t>;</a:t>
            </a:r>
            <a:endParaRPr lang="en-US" altLang="en-US" sz="1800">
              <a:ea typeface="Times New Roman" panose="02020603050405020304" pitchFamily="18" charset="0"/>
              <a:cs typeface="Tahoma" panose="020B0604030504040204" pitchFamily="34" charset="0"/>
            </a:endParaRPr>
          </a:p>
          <a:p>
            <a:pPr algn="just" eaLnBrk="1" hangingPunct="1">
              <a:spcBef>
                <a:spcPct val="0"/>
              </a:spcBef>
              <a:buFont typeface="Lucida Sans Unicode" panose="020B0602030504020204" pitchFamily="34" charset="0"/>
              <a:buAutoNum type="arabicPeriod"/>
            </a:pPr>
            <a:r>
              <a:rPr lang="sr-Latn-CS" altLang="en-US" sz="1800">
                <a:ea typeface="Times New Roman" panose="02020603050405020304" pitchFamily="18" charset="0"/>
                <a:cs typeface="Tahoma" panose="020B0604030504040204" pitchFamily="34" charset="0"/>
              </a:rPr>
              <a:t>Додавањем људи на пројекат убрзаће се </a:t>
            </a:r>
            <a:r>
              <a:rPr lang="sr-Cyrl-RS" altLang="en-US" sz="1800">
                <a:ea typeface="Times New Roman" panose="02020603050405020304" pitchFamily="18" charset="0"/>
                <a:cs typeface="Tahoma" panose="020B0604030504040204" pitchFamily="34" charset="0"/>
              </a:rPr>
              <a:t>његов завршетак.</a:t>
            </a:r>
            <a:endParaRPr lang="en-US" altLang="en-US" sz="1800">
              <a:ea typeface="Times New Roman" panose="02020603050405020304" pitchFamily="18" charset="0"/>
              <a:cs typeface="Tahoma" panose="020B0604030504040204" pitchFamily="34" charset="0"/>
            </a:endParaRPr>
          </a:p>
          <a:p>
            <a:pPr eaLnBrk="1" hangingPunct="1"/>
            <a:endParaRPr lang="en-US" altLang="en-US" sz="1600">
              <a:ea typeface="Times New Roman" panose="02020603050405020304" pitchFamily="18" charset="0"/>
              <a:cs typeface="Tahoma" panose="020B0604030504040204" pitchFamily="34" charset="0"/>
            </a:endParaRPr>
          </a:p>
        </p:txBody>
      </p:sp>
      <p:sp>
        <p:nvSpPr>
          <p:cNvPr id="20484" name="Date Placeholder 3">
            <a:extLst>
              <a:ext uri="{FF2B5EF4-FFF2-40B4-BE49-F238E27FC236}">
                <a16:creationId xmlns:a16="http://schemas.microsoft.com/office/drawing/2014/main" id="{1C62C307-B173-BD4D-A9EA-95F0485F384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531A3E6-3BD8-014D-863A-866CCC263683}" type="datetime1">
              <a:rPr lang="en-US" altLang="en-US" sz="1200" smtClean="0"/>
              <a:pPr/>
              <a:t>4/27/26</a:t>
            </a:fld>
            <a:endParaRPr lang="en-US" altLang="en-US" sz="1200"/>
          </a:p>
        </p:txBody>
      </p:sp>
      <p:sp>
        <p:nvSpPr>
          <p:cNvPr id="20485" name="Slide Number Placeholder 4">
            <a:extLst>
              <a:ext uri="{FF2B5EF4-FFF2-40B4-BE49-F238E27FC236}">
                <a16:creationId xmlns:a16="http://schemas.microsoft.com/office/drawing/2014/main" id="{F05C006F-8F2F-A043-8602-0ACFA36761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F55C040-3F82-EF42-939C-E0AEDD6F7AC2}" type="slidenum">
              <a:rPr lang="en-US" altLang="en-US" sz="1200"/>
              <a:pPr/>
              <a:t>12</a:t>
            </a:fld>
            <a:endParaRPr lang="en-US" altLang="en-US" sz="12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a:extLst>
              <a:ext uri="{FF2B5EF4-FFF2-40B4-BE49-F238E27FC236}">
                <a16:creationId xmlns:a16="http://schemas.microsoft.com/office/drawing/2014/main" id="{29CAF180-8054-D646-8D6A-1B74C87E5F54}"/>
              </a:ext>
            </a:extLst>
          </p:cNvPr>
          <p:cNvSpPr>
            <a:spLocks noGrp="1"/>
          </p:cNvSpPr>
          <p:nvPr>
            <p:ph idx="1"/>
          </p:nvPr>
        </p:nvSpPr>
        <p:spPr/>
        <p:txBody>
          <a:bodyPr/>
          <a:lstStyle/>
          <a:p>
            <a:pPr eaLnBrk="1" hangingPunct="1">
              <a:lnSpc>
                <a:spcPct val="80000"/>
              </a:lnSpc>
            </a:pPr>
            <a:r>
              <a:rPr lang="sr-Latn-CS" altLang="en-US" sz="2600"/>
              <a:t>Инвестициони пројекат који има прозитивну вредност критеријума нето садашње вредности, сматра оправданим.</a:t>
            </a:r>
            <a:endParaRPr lang="sr-Cyrl-CS" altLang="en-US" sz="2600"/>
          </a:p>
          <a:p>
            <a:pPr eaLnBrk="1" hangingPunct="1">
              <a:lnSpc>
                <a:spcPct val="80000"/>
              </a:lnSpc>
            </a:pPr>
            <a:r>
              <a:rPr lang="sr-Latn-CS" altLang="en-US" sz="2600"/>
              <a:t>Пројекти који имају нулту вриједност критеријума НСВ су маргиналног значаја пошто њихова имплементација не утиче на вриједност предузећа. </a:t>
            </a:r>
            <a:endParaRPr lang="sr-Cyrl-CS" altLang="en-US" sz="2600"/>
          </a:p>
          <a:p>
            <a:pPr eaLnBrk="1" hangingPunct="1">
              <a:lnSpc>
                <a:spcPct val="80000"/>
              </a:lnSpc>
            </a:pPr>
            <a:r>
              <a:rPr lang="sr-Latn-CS" altLang="en-US" sz="2600"/>
              <a:t>Ако се ради о оцени и избору између више инвестиционих пројеката као најефикаснији и најбољи је онај пројекат који има највећу позитивну вредност овог критеријума.</a:t>
            </a:r>
            <a:r>
              <a:rPr lang="en-US" altLang="en-US" sz="2600"/>
              <a:t> </a:t>
            </a:r>
          </a:p>
        </p:txBody>
      </p:sp>
      <p:sp>
        <p:nvSpPr>
          <p:cNvPr id="131075" name="Date Placeholder 3">
            <a:extLst>
              <a:ext uri="{FF2B5EF4-FFF2-40B4-BE49-F238E27FC236}">
                <a16:creationId xmlns:a16="http://schemas.microsoft.com/office/drawing/2014/main" id="{C4CC70E0-E5C1-8D46-B9D5-67EF1CF552F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14B433C-00FA-B345-8D10-DFC98C4E0046}" type="datetime1">
              <a:rPr lang="en-US" altLang="en-US" smtClean="0"/>
              <a:pPr/>
              <a:t>4/27/26</a:t>
            </a:fld>
            <a:endParaRPr lang="en-US" altLang="en-US"/>
          </a:p>
        </p:txBody>
      </p:sp>
      <p:sp>
        <p:nvSpPr>
          <p:cNvPr id="131076" name="Slide Number Placeholder 5">
            <a:extLst>
              <a:ext uri="{FF2B5EF4-FFF2-40B4-BE49-F238E27FC236}">
                <a16:creationId xmlns:a16="http://schemas.microsoft.com/office/drawing/2014/main" id="{1ACCC9A1-42AE-1442-8E33-2EE3E00F7F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68C807A-5F89-2A44-A4C4-B2342415BF33}" type="slidenum">
              <a:rPr lang="en-US" altLang="en-US"/>
              <a:pPr/>
              <a:t>120</a:t>
            </a:fld>
            <a:endParaRPr lang="en-US" altLang="en-US"/>
          </a:p>
        </p:txBody>
      </p:sp>
      <p:sp>
        <p:nvSpPr>
          <p:cNvPr id="187396" name="Rectangle 2">
            <a:extLst>
              <a:ext uri="{FF2B5EF4-FFF2-40B4-BE49-F238E27FC236}">
                <a16:creationId xmlns:a16="http://schemas.microsoft.com/office/drawing/2014/main" id="{F2CE5B8E-F4B0-D54E-ABFD-0C9A7B31E976}"/>
              </a:ext>
            </a:extLst>
          </p:cNvPr>
          <p:cNvSpPr>
            <a:spLocks noGrp="1" noChangeArrowheads="1"/>
          </p:cNvSpPr>
          <p:nvPr>
            <p:ph type="title"/>
          </p:nvPr>
        </p:nvSpPr>
        <p:spPr/>
        <p:txBody>
          <a:bodyPr/>
          <a:lstStyle/>
          <a:p>
            <a:pPr eaLnBrk="1" fontAlgn="auto" hangingPunct="1">
              <a:spcAft>
                <a:spcPts val="0"/>
              </a:spcAft>
              <a:defRPr/>
            </a:pPr>
            <a:r>
              <a:rPr lang="sr-Latn-CS" altLang="en-US" sz="3400"/>
              <a:t>Како се примењује НСВ критеријум?</a:t>
            </a:r>
            <a:endParaRPr lang="en-US" altLang="en-US" sz="34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a:extLst>
              <a:ext uri="{FF2B5EF4-FFF2-40B4-BE49-F238E27FC236}">
                <a16:creationId xmlns:a16="http://schemas.microsoft.com/office/drawing/2014/main" id="{069716CE-BE20-4B4A-B5F8-74972A83D4B2}"/>
              </a:ext>
            </a:extLst>
          </p:cNvPr>
          <p:cNvSpPr>
            <a:spLocks noGrp="1" noChangeArrowheads="1"/>
          </p:cNvSpPr>
          <p:nvPr>
            <p:ph idx="1"/>
          </p:nvPr>
        </p:nvSpPr>
        <p:spPr/>
        <p:txBody>
          <a:bodyPr/>
          <a:lstStyle/>
          <a:p>
            <a:pPr eaLnBrk="1" hangingPunct="1">
              <a:buFont typeface="Wingdings 3" pitchFamily="18" charset="2"/>
              <a:buChar char=""/>
              <a:defRPr/>
            </a:pPr>
            <a:r>
              <a:rPr lang="sr-Latn-CS" altLang="en-US" sz="2000"/>
              <a:t>Нето садашња вриједност пројекта јасно варира зависно од коришћене дисконтне слопе. Што је дисконтна стопа виша, то је нето садашња вриједност обично нижа.</a:t>
            </a:r>
            <a:r>
              <a:rPr lang="en-US" altLang="en-US" sz="2000"/>
              <a:t> </a:t>
            </a:r>
            <a:endParaRPr lang="sr-Cyrl-CS" altLang="en-US" sz="2000"/>
          </a:p>
          <a:p>
            <a:pPr eaLnBrk="1" hangingPunct="1">
              <a:buFont typeface="Wingdings 3" pitchFamily="18" charset="2"/>
              <a:buChar char=""/>
              <a:defRPr/>
            </a:pPr>
            <a:endParaRPr lang="sr-Cyrl-BA" altLang="en-US" sz="2600"/>
          </a:p>
          <a:p>
            <a:pPr eaLnBrk="1" hangingPunct="1">
              <a:buFont typeface="Wingdings 3" pitchFamily="18" charset="2"/>
              <a:buChar char=""/>
              <a:defRPr/>
            </a:pPr>
            <a:endParaRPr lang="sr-Cyrl-BA" altLang="en-US" sz="2600"/>
          </a:p>
          <a:p>
            <a:pPr eaLnBrk="1" hangingPunct="1">
              <a:buFont typeface="Wingdings 3" pitchFamily="18" charset="2"/>
              <a:buChar char=""/>
              <a:defRPr/>
            </a:pPr>
            <a:endParaRPr lang="sr-Cyrl-BA" altLang="en-US" sz="2600"/>
          </a:p>
          <a:p>
            <a:pPr eaLnBrk="1" hangingPunct="1">
              <a:buFont typeface="Wingdings 3" pitchFamily="18" charset="2"/>
              <a:buChar char=""/>
              <a:defRPr/>
            </a:pPr>
            <a:endParaRPr lang="sr-Cyrl-BA" altLang="en-US" sz="2600"/>
          </a:p>
          <a:p>
            <a:pPr marL="109537" indent="0" eaLnBrk="1" hangingPunct="1">
              <a:buFont typeface="Wingdings 3" pitchFamily="18" charset="2"/>
              <a:buNone/>
              <a:defRPr/>
            </a:pPr>
            <a:endParaRPr lang="sr-Cyrl-BA" altLang="en-US" sz="2600"/>
          </a:p>
          <a:p>
            <a:pPr eaLnBrk="1" hangingPunct="1">
              <a:buFont typeface="Wingdings 3" pitchFamily="18" charset="2"/>
              <a:buChar char=""/>
              <a:defRPr/>
            </a:pPr>
            <a:r>
              <a:rPr lang="sr-Latn-CS" altLang="en-US" sz="2000"/>
              <a:t>Такође важно је напоменути да, рангирање пројеката на бази величине НСВ критеријума није прихватљиво, пошто је нето садашња вриједност апсолутно а не релативно мерило</a:t>
            </a:r>
            <a:r>
              <a:rPr lang="en-US" altLang="en-US" sz="2000"/>
              <a:t> </a:t>
            </a:r>
          </a:p>
        </p:txBody>
      </p:sp>
      <p:sp>
        <p:nvSpPr>
          <p:cNvPr id="132099" name="Date Placeholder 3">
            <a:extLst>
              <a:ext uri="{FF2B5EF4-FFF2-40B4-BE49-F238E27FC236}">
                <a16:creationId xmlns:a16="http://schemas.microsoft.com/office/drawing/2014/main" id="{C2BA7AB7-EB6E-B941-BFF7-BD25028CB82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998392E-9E17-6D47-8983-7A7C40A83432}" type="datetime1">
              <a:rPr lang="en-US" altLang="en-US" smtClean="0"/>
              <a:pPr/>
              <a:t>4/27/26</a:t>
            </a:fld>
            <a:endParaRPr lang="en-US" altLang="en-US"/>
          </a:p>
        </p:txBody>
      </p:sp>
      <p:sp>
        <p:nvSpPr>
          <p:cNvPr id="132100" name="Slide Number Placeholder 5">
            <a:extLst>
              <a:ext uri="{FF2B5EF4-FFF2-40B4-BE49-F238E27FC236}">
                <a16:creationId xmlns:a16="http://schemas.microsoft.com/office/drawing/2014/main" id="{81DEAEC3-7D2E-EE41-ACC5-467A37DC6F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5DACAF8-68B5-5A42-BA5C-ED71595DF8DE}" type="slidenum">
              <a:rPr lang="en-US" altLang="en-US"/>
              <a:pPr/>
              <a:t>121</a:t>
            </a:fld>
            <a:endParaRPr lang="en-US" altLang="en-US"/>
          </a:p>
        </p:txBody>
      </p:sp>
      <p:sp>
        <p:nvSpPr>
          <p:cNvPr id="188420" name="Rectangle 2">
            <a:extLst>
              <a:ext uri="{FF2B5EF4-FFF2-40B4-BE49-F238E27FC236}">
                <a16:creationId xmlns:a16="http://schemas.microsoft.com/office/drawing/2014/main" id="{606CF1A3-CAF9-B341-ACE0-51BF1FD41137}"/>
              </a:ext>
            </a:extLst>
          </p:cNvPr>
          <p:cNvSpPr>
            <a:spLocks noGrp="1" noChangeArrowheads="1"/>
          </p:cNvSpPr>
          <p:nvPr>
            <p:ph type="title"/>
          </p:nvPr>
        </p:nvSpPr>
        <p:spPr/>
        <p:txBody>
          <a:bodyPr/>
          <a:lstStyle/>
          <a:p>
            <a:pPr eaLnBrk="1" fontAlgn="auto" hangingPunct="1">
              <a:spcAft>
                <a:spcPts val="0"/>
              </a:spcAft>
              <a:defRPr/>
            </a:pPr>
            <a:r>
              <a:rPr lang="sr-Cyrl-CS" altLang="en-US" sz="3400"/>
              <a:t>Како се примјењује критеријум НСВ?</a:t>
            </a:r>
            <a:endParaRPr lang="en-US" altLang="en-US" sz="3400"/>
          </a:p>
        </p:txBody>
      </p:sp>
      <p:pic>
        <p:nvPicPr>
          <p:cNvPr id="132102" name="Picture 6">
            <a:extLst>
              <a:ext uri="{FF2B5EF4-FFF2-40B4-BE49-F238E27FC236}">
                <a16:creationId xmlns:a16="http://schemas.microsoft.com/office/drawing/2014/main" id="{B9854CFB-7CBD-5E42-9A68-BB60B3BC0E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713" y="2492375"/>
            <a:ext cx="5614987" cy="212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a:extLst>
              <a:ext uri="{FF2B5EF4-FFF2-40B4-BE49-F238E27FC236}">
                <a16:creationId xmlns:a16="http://schemas.microsoft.com/office/drawing/2014/main" id="{44107066-5C38-A64F-AD78-7893AB0988F9}"/>
              </a:ext>
            </a:extLst>
          </p:cNvPr>
          <p:cNvSpPr>
            <a:spLocks noGrp="1"/>
          </p:cNvSpPr>
          <p:nvPr>
            <p:ph idx="1"/>
          </p:nvPr>
        </p:nvSpPr>
        <p:spPr/>
        <p:txBody>
          <a:bodyPr/>
          <a:lstStyle/>
          <a:p>
            <a:pPr eaLnBrk="1" hangingPunct="1">
              <a:lnSpc>
                <a:spcPct val="90000"/>
              </a:lnSpc>
            </a:pPr>
            <a:endParaRPr lang="ru-RU" altLang="en-US" sz="2100"/>
          </a:p>
          <a:p>
            <a:pPr eaLnBrk="1" hangingPunct="1">
              <a:lnSpc>
                <a:spcPct val="90000"/>
              </a:lnSpc>
            </a:pPr>
            <a:r>
              <a:rPr lang="ru-RU" altLang="en-US" sz="2100"/>
              <a:t>Дисконтна стопа (опортунитетни тросак капитала) се утврђује екстерно без израчунавања; </a:t>
            </a:r>
          </a:p>
          <a:p>
            <a:pPr eaLnBrk="1" hangingPunct="1">
              <a:lnSpc>
                <a:spcPct val="90000"/>
              </a:lnSpc>
            </a:pPr>
            <a:r>
              <a:rPr lang="ru-RU" altLang="en-US" sz="2100"/>
              <a:t>Овај метод није у стању да покаже који се капитал ефикасније користи, или који се пројекти налазе близу границе прихватљивости. </a:t>
            </a:r>
          </a:p>
          <a:p>
            <a:pPr eaLnBrk="1" hangingPunct="1">
              <a:lnSpc>
                <a:spcPct val="90000"/>
              </a:lnSpc>
            </a:pPr>
            <a:r>
              <a:rPr lang="ru-RU" altLang="en-US" sz="2100"/>
              <a:t>Не приказује у довољној мери утицај периода експлоатације инвестиције. </a:t>
            </a:r>
          </a:p>
          <a:p>
            <a:pPr eaLnBrk="1" hangingPunct="1">
              <a:lnSpc>
                <a:spcPct val="90000"/>
              </a:lnSpc>
            </a:pPr>
            <a:r>
              <a:rPr lang="ru-RU" altLang="en-US" sz="2100"/>
              <a:t>Не води довољно рачуна о укупном износу протребних инвестиционих средстава </a:t>
            </a:r>
          </a:p>
          <a:p>
            <a:pPr eaLnBrk="1" hangingPunct="1">
              <a:lnSpc>
                <a:spcPct val="90000"/>
              </a:lnSpc>
            </a:pPr>
            <a:r>
              <a:rPr lang="ru-RU" altLang="en-US" sz="2100"/>
              <a:t>Није најпогоднији код избора између више алтернатива</a:t>
            </a:r>
            <a:endParaRPr lang="en-US" altLang="en-US" sz="2100"/>
          </a:p>
        </p:txBody>
      </p:sp>
      <p:sp>
        <p:nvSpPr>
          <p:cNvPr id="133123" name="Date Placeholder 3">
            <a:extLst>
              <a:ext uri="{FF2B5EF4-FFF2-40B4-BE49-F238E27FC236}">
                <a16:creationId xmlns:a16="http://schemas.microsoft.com/office/drawing/2014/main" id="{E903DE92-80FB-8A4E-9DC8-ADC58B2A07F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4B5FAE-A85D-A649-9E0C-C6E2C7DE244C}" type="datetime1">
              <a:rPr lang="en-US" altLang="en-US" smtClean="0"/>
              <a:pPr/>
              <a:t>4/27/26</a:t>
            </a:fld>
            <a:endParaRPr lang="en-US" altLang="en-US"/>
          </a:p>
        </p:txBody>
      </p:sp>
      <p:sp>
        <p:nvSpPr>
          <p:cNvPr id="133124" name="Slide Number Placeholder 5">
            <a:extLst>
              <a:ext uri="{FF2B5EF4-FFF2-40B4-BE49-F238E27FC236}">
                <a16:creationId xmlns:a16="http://schemas.microsoft.com/office/drawing/2014/main" id="{265E7297-8676-EC4D-B95D-28EFC95233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3A79FB3-B736-CD4F-91DA-21B6A8EAD5C2}" type="slidenum">
              <a:rPr lang="en-US" altLang="en-US"/>
              <a:pPr/>
              <a:t>122</a:t>
            </a:fld>
            <a:endParaRPr lang="en-US" altLang="en-US"/>
          </a:p>
        </p:txBody>
      </p:sp>
      <p:sp>
        <p:nvSpPr>
          <p:cNvPr id="189444" name="Rectangle 2">
            <a:extLst>
              <a:ext uri="{FF2B5EF4-FFF2-40B4-BE49-F238E27FC236}">
                <a16:creationId xmlns:a16="http://schemas.microsoft.com/office/drawing/2014/main" id="{36D9F377-3B44-4C48-8AF6-EAF6334450B2}"/>
              </a:ext>
            </a:extLst>
          </p:cNvPr>
          <p:cNvSpPr>
            <a:spLocks noGrp="1" noChangeArrowheads="1"/>
          </p:cNvSpPr>
          <p:nvPr>
            <p:ph type="title"/>
          </p:nvPr>
        </p:nvSpPr>
        <p:spPr/>
        <p:txBody>
          <a:bodyPr/>
          <a:lstStyle/>
          <a:p>
            <a:pPr eaLnBrk="1" fontAlgn="auto" hangingPunct="1">
              <a:spcAft>
                <a:spcPts val="0"/>
              </a:spcAft>
              <a:defRPr/>
            </a:pPr>
            <a:r>
              <a:rPr lang="ru-RU" altLang="en-US" sz="3400" i="1"/>
              <a:t>Недостаци нето садашње вриједности</a:t>
            </a:r>
            <a:endParaRPr lang="en-US" altLang="en-US" sz="34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a:extLst>
              <a:ext uri="{FF2B5EF4-FFF2-40B4-BE49-F238E27FC236}">
                <a16:creationId xmlns:a16="http://schemas.microsoft.com/office/drawing/2014/main" id="{AD1ADE81-8963-0E45-A133-61DDB7CF261D}"/>
              </a:ext>
            </a:extLst>
          </p:cNvPr>
          <p:cNvSpPr>
            <a:spLocks noGrp="1"/>
          </p:cNvSpPr>
          <p:nvPr>
            <p:ph idx="1"/>
          </p:nvPr>
        </p:nvSpPr>
        <p:spPr/>
        <p:txBody>
          <a:bodyPr/>
          <a:lstStyle/>
          <a:p>
            <a:pPr eaLnBrk="1" hangingPunct="1">
              <a:lnSpc>
                <a:spcPct val="90000"/>
              </a:lnSpc>
            </a:pPr>
            <a:r>
              <a:rPr lang="sr-Latn-CS" altLang="en-US" sz="2100"/>
              <a:t>Да би се елиминисао утицај субјективног избора дисконтне стопе, која значајно утиче на оцјену прихватљивости неког инвестиционог подухвата формиран је критеријум интерне стопе приноса.</a:t>
            </a:r>
            <a:endParaRPr lang="sr-Cyrl-CS" altLang="en-US" sz="2100"/>
          </a:p>
          <a:p>
            <a:pPr eaLnBrk="1" hangingPunct="1">
              <a:lnSpc>
                <a:spcPct val="90000"/>
              </a:lnSpc>
            </a:pPr>
            <a:r>
              <a:rPr lang="sr-Latn-CS" altLang="en-US" sz="2100"/>
              <a:t>Интерна стопа приноса представља ону дисконтну стопу при којој је критеријум нето садашње вриједности једнак нули.</a:t>
            </a:r>
          </a:p>
          <a:p>
            <a:pPr eaLnBrk="1" hangingPunct="1">
              <a:lnSpc>
                <a:spcPct val="90000"/>
              </a:lnSpc>
            </a:pPr>
            <a:r>
              <a:rPr lang="sr-Latn-CS" altLang="en-US" sz="2100"/>
              <a:t>Интерна стопа приноса представља максималну вриједност каматне стопе коју може да плаћа пројекат за позајмљене ресурсе а да се при томе не доноси ни добитке ни губитке. </a:t>
            </a:r>
            <a:endParaRPr lang="sr-Cyrl-CS" altLang="en-US" sz="2100"/>
          </a:p>
          <a:p>
            <a:pPr eaLnBrk="1" hangingPunct="1">
              <a:lnSpc>
                <a:spcPct val="90000"/>
              </a:lnSpc>
            </a:pPr>
            <a:endParaRPr lang="en-US" altLang="en-US" sz="2100"/>
          </a:p>
        </p:txBody>
      </p:sp>
      <p:sp>
        <p:nvSpPr>
          <p:cNvPr id="134147" name="Date Placeholder 3">
            <a:extLst>
              <a:ext uri="{FF2B5EF4-FFF2-40B4-BE49-F238E27FC236}">
                <a16:creationId xmlns:a16="http://schemas.microsoft.com/office/drawing/2014/main" id="{F468ACDB-0362-5743-A583-15BA33E28E6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86C85E2-22AA-B24C-9CE1-0C802FE7353A}" type="datetime1">
              <a:rPr lang="en-US" altLang="en-US" smtClean="0"/>
              <a:pPr/>
              <a:t>4/27/26</a:t>
            </a:fld>
            <a:endParaRPr lang="en-US" altLang="en-US"/>
          </a:p>
        </p:txBody>
      </p:sp>
      <p:sp>
        <p:nvSpPr>
          <p:cNvPr id="134148" name="Slide Number Placeholder 5">
            <a:extLst>
              <a:ext uri="{FF2B5EF4-FFF2-40B4-BE49-F238E27FC236}">
                <a16:creationId xmlns:a16="http://schemas.microsoft.com/office/drawing/2014/main" id="{7C547906-60AB-7944-9113-63BC97C4C3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2ED119-4377-DB4C-80D1-90FEDED2CD20}" type="slidenum">
              <a:rPr lang="en-US" altLang="en-US"/>
              <a:pPr/>
              <a:t>123</a:t>
            </a:fld>
            <a:endParaRPr lang="en-US" altLang="en-US"/>
          </a:p>
        </p:txBody>
      </p:sp>
      <p:sp>
        <p:nvSpPr>
          <p:cNvPr id="190468" name="Rectangle 2">
            <a:extLst>
              <a:ext uri="{FF2B5EF4-FFF2-40B4-BE49-F238E27FC236}">
                <a16:creationId xmlns:a16="http://schemas.microsoft.com/office/drawing/2014/main" id="{A8D960F1-2A23-2A42-AA0E-464607C16AE6}"/>
              </a:ext>
            </a:extLst>
          </p:cNvPr>
          <p:cNvSpPr>
            <a:spLocks noGrp="1" noChangeArrowheads="1"/>
          </p:cNvSpPr>
          <p:nvPr>
            <p:ph type="title"/>
          </p:nvPr>
        </p:nvSpPr>
        <p:spPr/>
        <p:txBody>
          <a:bodyPr/>
          <a:lstStyle/>
          <a:p>
            <a:pPr eaLnBrk="1" fontAlgn="auto" hangingPunct="1">
              <a:spcAft>
                <a:spcPts val="0"/>
              </a:spcAft>
              <a:defRPr/>
            </a:pPr>
            <a:r>
              <a:rPr lang="sr-Cyrl-CS" altLang="en-US"/>
              <a:t>Интерна стопа приноса</a:t>
            </a:r>
            <a:endParaRPr lang="en-US" altLang="en-US"/>
          </a:p>
        </p:txBody>
      </p:sp>
      <p:sp>
        <p:nvSpPr>
          <p:cNvPr id="134150" name="Rectangle 5">
            <a:extLst>
              <a:ext uri="{FF2B5EF4-FFF2-40B4-BE49-F238E27FC236}">
                <a16:creationId xmlns:a16="http://schemas.microsoft.com/office/drawing/2014/main" id="{7166ED78-FAA1-A74B-ABA0-1510DFA011E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sr-Latn-BA" altLang="en-US"/>
          </a:p>
        </p:txBody>
      </p:sp>
      <p:graphicFrame>
        <p:nvGraphicFramePr>
          <p:cNvPr id="134151" name="Object 4">
            <a:extLst>
              <a:ext uri="{FF2B5EF4-FFF2-40B4-BE49-F238E27FC236}">
                <a16:creationId xmlns:a16="http://schemas.microsoft.com/office/drawing/2014/main" id="{AF1A138C-F8A8-BA4F-A1EF-09D61EB6B10F}"/>
              </a:ext>
            </a:extLst>
          </p:cNvPr>
          <p:cNvGraphicFramePr>
            <a:graphicFrameLocks noChangeAspect="1"/>
          </p:cNvGraphicFramePr>
          <p:nvPr/>
        </p:nvGraphicFramePr>
        <p:xfrm>
          <a:off x="2178050" y="5241925"/>
          <a:ext cx="4573588" cy="909638"/>
        </p:xfrm>
        <a:graphic>
          <a:graphicData uri="http://schemas.openxmlformats.org/presentationml/2006/ole">
            <mc:AlternateContent xmlns:mc="http://schemas.openxmlformats.org/markup-compatibility/2006">
              <mc:Choice xmlns:v="urn:schemas-microsoft-com:vml" Requires="v">
                <p:oleObj spid="_x0000_s134152" name="Equation" r:id="rId3" imgW="58801000" imgH="9944100" progId="Equation.3">
                  <p:embed/>
                </p:oleObj>
              </mc:Choice>
              <mc:Fallback>
                <p:oleObj name="Equation" r:id="rId3" imgW="58801000" imgH="9944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050" y="5241925"/>
                        <a:ext cx="457358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a:extLst>
              <a:ext uri="{FF2B5EF4-FFF2-40B4-BE49-F238E27FC236}">
                <a16:creationId xmlns:a16="http://schemas.microsoft.com/office/drawing/2014/main" id="{0822F80B-A401-0648-A96E-5E820A7D0EAA}"/>
              </a:ext>
            </a:extLst>
          </p:cNvPr>
          <p:cNvSpPr>
            <a:spLocks noGrp="1"/>
          </p:cNvSpPr>
          <p:nvPr>
            <p:ph idx="1"/>
          </p:nvPr>
        </p:nvSpPr>
        <p:spPr/>
        <p:txBody>
          <a:bodyPr/>
          <a:lstStyle/>
          <a:p>
            <a:pPr eaLnBrk="1" hangingPunct="1">
              <a:lnSpc>
                <a:spcPct val="90000"/>
              </a:lnSpc>
            </a:pPr>
            <a:r>
              <a:rPr lang="sr-Latn-CS" altLang="en-US" sz="2400"/>
              <a:t>Оцјена финансијске оправданости инвестиционог пројекта врши се тако што се интерна стопа пројекта пореди са цијеном капитала (минимално прихватљива стопа). </a:t>
            </a:r>
            <a:endParaRPr lang="sr-Cyrl-CS" altLang="en-US" sz="2400"/>
          </a:p>
          <a:p>
            <a:pPr eaLnBrk="1" hangingPunct="1">
              <a:lnSpc>
                <a:spcPct val="90000"/>
              </a:lnSpc>
            </a:pPr>
            <a:r>
              <a:rPr lang="sr-Latn-CS" altLang="en-US" sz="2400"/>
              <a:t>Најчешће се као минимално прихватљива стопа узима каматна стопа на тржишту капитала иако то баш и није најкоректније. </a:t>
            </a:r>
            <a:endParaRPr lang="sr-Cyrl-CS" altLang="en-US" sz="2400"/>
          </a:p>
          <a:p>
            <a:pPr eaLnBrk="1" hangingPunct="1">
              <a:lnSpc>
                <a:spcPct val="90000"/>
              </a:lnSpc>
            </a:pPr>
            <a:r>
              <a:rPr lang="sr-Latn-CS" altLang="en-US" sz="2400"/>
              <a:t>Када се врши избор између више инвестиционих  пројеката сматра се да је ефикаснији онај пројекат који има већу интерну стопу рентабилности. </a:t>
            </a:r>
            <a:endParaRPr lang="sr-Cyrl-CS" altLang="en-US" sz="2400"/>
          </a:p>
        </p:txBody>
      </p:sp>
      <p:sp>
        <p:nvSpPr>
          <p:cNvPr id="135171" name="Date Placeholder 3">
            <a:extLst>
              <a:ext uri="{FF2B5EF4-FFF2-40B4-BE49-F238E27FC236}">
                <a16:creationId xmlns:a16="http://schemas.microsoft.com/office/drawing/2014/main" id="{27A83474-1883-2D49-82EA-965D16A9D8D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8093674-6831-7C4C-B45F-F90ED1EDF87B}" type="datetime1">
              <a:rPr lang="en-US" altLang="en-US" smtClean="0"/>
              <a:pPr/>
              <a:t>4/27/26</a:t>
            </a:fld>
            <a:endParaRPr lang="en-US" altLang="en-US"/>
          </a:p>
        </p:txBody>
      </p:sp>
      <p:sp>
        <p:nvSpPr>
          <p:cNvPr id="135172" name="Slide Number Placeholder 5">
            <a:extLst>
              <a:ext uri="{FF2B5EF4-FFF2-40B4-BE49-F238E27FC236}">
                <a16:creationId xmlns:a16="http://schemas.microsoft.com/office/drawing/2014/main" id="{D3759F8C-E988-8342-9213-91309D38FE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F4FB506-2906-844C-A3F6-2021B452C308}" type="slidenum">
              <a:rPr lang="en-US" altLang="en-US"/>
              <a:pPr/>
              <a:t>124</a:t>
            </a:fld>
            <a:endParaRPr lang="en-US" altLang="en-US"/>
          </a:p>
        </p:txBody>
      </p:sp>
      <p:sp>
        <p:nvSpPr>
          <p:cNvPr id="191492" name="Rectangle 2">
            <a:extLst>
              <a:ext uri="{FF2B5EF4-FFF2-40B4-BE49-F238E27FC236}">
                <a16:creationId xmlns:a16="http://schemas.microsoft.com/office/drawing/2014/main" id="{3B101439-2E91-B944-8502-182086F0B07C}"/>
              </a:ext>
            </a:extLst>
          </p:cNvPr>
          <p:cNvSpPr>
            <a:spLocks noGrp="1" noChangeArrowheads="1"/>
          </p:cNvSpPr>
          <p:nvPr>
            <p:ph type="title"/>
          </p:nvPr>
        </p:nvSpPr>
        <p:spPr/>
        <p:txBody>
          <a:bodyPr/>
          <a:lstStyle/>
          <a:p>
            <a:pPr eaLnBrk="1" fontAlgn="auto" hangingPunct="1">
              <a:spcAft>
                <a:spcPts val="0"/>
              </a:spcAft>
              <a:defRPr/>
            </a:pPr>
            <a:r>
              <a:rPr lang="sr-Cyrl-CS" altLang="en-US"/>
              <a:t>Интерна стопа приноса</a:t>
            </a:r>
            <a:endParaRPr lang="en-US"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a:extLst>
              <a:ext uri="{FF2B5EF4-FFF2-40B4-BE49-F238E27FC236}">
                <a16:creationId xmlns:a16="http://schemas.microsoft.com/office/drawing/2014/main" id="{D2A6D05B-0092-0246-AD1E-27316023C2D8}"/>
              </a:ext>
            </a:extLst>
          </p:cNvPr>
          <p:cNvSpPr>
            <a:spLocks noGrp="1"/>
          </p:cNvSpPr>
          <p:nvPr>
            <p:ph idx="1"/>
          </p:nvPr>
        </p:nvSpPr>
        <p:spPr/>
        <p:txBody>
          <a:bodyPr/>
          <a:lstStyle/>
          <a:p>
            <a:pPr eaLnBrk="1" hangingPunct="1">
              <a:lnSpc>
                <a:spcPct val="90000"/>
              </a:lnSpc>
            </a:pPr>
            <a:r>
              <a:rPr lang="sr-Latn-CS" altLang="en-US" sz="2400"/>
              <a:t>Слично као и у случају НПВ критеријума, и код овог метода пројекти се не могу рангирати према ИРР вриједности. Наиме, интерна стопа приноса говори само да је један пројект бољи од другог у смислу да доприноси већем расту дохотка на уложена средства. </a:t>
            </a:r>
          </a:p>
          <a:p>
            <a:pPr eaLnBrk="1" hangingPunct="1">
              <a:lnSpc>
                <a:spcPct val="90000"/>
              </a:lnSpc>
            </a:pPr>
            <a:r>
              <a:rPr lang="sr-Latn-CS" altLang="en-US" sz="2400"/>
              <a:t>У случају узајамно условљених пројеката, директно поредење интерних стопа приноса може довести до некоректног инвестиционог избора. Та опасност се може избећи употребом Н</a:t>
            </a:r>
            <a:r>
              <a:rPr lang="sr-Cyrl-CS" altLang="en-US" sz="2400"/>
              <a:t>С</a:t>
            </a:r>
            <a:r>
              <a:rPr lang="sr-Latn-CS" altLang="en-US" sz="2400"/>
              <a:t>В критеријума.</a:t>
            </a:r>
            <a:endParaRPr lang="en-US" altLang="en-US" sz="2400"/>
          </a:p>
          <a:p>
            <a:pPr eaLnBrk="1" hangingPunct="1">
              <a:lnSpc>
                <a:spcPct val="90000"/>
              </a:lnSpc>
            </a:pPr>
            <a:endParaRPr lang="en-US" altLang="en-US" sz="2100"/>
          </a:p>
        </p:txBody>
      </p:sp>
      <p:sp>
        <p:nvSpPr>
          <p:cNvPr id="136195" name="Date Placeholder 3">
            <a:extLst>
              <a:ext uri="{FF2B5EF4-FFF2-40B4-BE49-F238E27FC236}">
                <a16:creationId xmlns:a16="http://schemas.microsoft.com/office/drawing/2014/main" id="{ABAEA9B7-C0ED-9043-A21F-8EE3664009D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370D262-A4DD-084D-98B2-B275F6D61165}" type="datetime1">
              <a:rPr lang="en-US" altLang="en-US" smtClean="0"/>
              <a:pPr/>
              <a:t>4/27/26</a:t>
            </a:fld>
            <a:endParaRPr lang="en-US" altLang="en-US"/>
          </a:p>
        </p:txBody>
      </p:sp>
      <p:sp>
        <p:nvSpPr>
          <p:cNvPr id="136196" name="Slide Number Placeholder 5">
            <a:extLst>
              <a:ext uri="{FF2B5EF4-FFF2-40B4-BE49-F238E27FC236}">
                <a16:creationId xmlns:a16="http://schemas.microsoft.com/office/drawing/2014/main" id="{1BC0279F-6B41-0C4A-9FFE-BE8B075A2F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34DC3B8-739B-EF45-A9E2-868A5A62FE72}" type="slidenum">
              <a:rPr lang="en-US" altLang="en-US"/>
              <a:pPr/>
              <a:t>125</a:t>
            </a:fld>
            <a:endParaRPr lang="en-US" altLang="en-US"/>
          </a:p>
        </p:txBody>
      </p:sp>
      <p:sp>
        <p:nvSpPr>
          <p:cNvPr id="192516" name="Rectangle 2">
            <a:extLst>
              <a:ext uri="{FF2B5EF4-FFF2-40B4-BE49-F238E27FC236}">
                <a16:creationId xmlns:a16="http://schemas.microsoft.com/office/drawing/2014/main" id="{A7E8F5D8-E22F-F944-A922-2330DF6E9999}"/>
              </a:ext>
            </a:extLst>
          </p:cNvPr>
          <p:cNvSpPr>
            <a:spLocks noGrp="1" noChangeArrowheads="1"/>
          </p:cNvSpPr>
          <p:nvPr>
            <p:ph type="title"/>
          </p:nvPr>
        </p:nvSpPr>
        <p:spPr/>
        <p:txBody>
          <a:bodyPr/>
          <a:lstStyle/>
          <a:p>
            <a:pPr eaLnBrk="1" fontAlgn="auto" hangingPunct="1">
              <a:spcAft>
                <a:spcPts val="0"/>
              </a:spcAft>
              <a:defRPr/>
            </a:pPr>
            <a:r>
              <a:rPr lang="sr-Cyrl-CS" altLang="en-US"/>
              <a:t>Интерна стопа приноса</a:t>
            </a:r>
            <a:endParaRPr lang="en-US" alt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a:extLst>
              <a:ext uri="{FF2B5EF4-FFF2-40B4-BE49-F238E27FC236}">
                <a16:creationId xmlns:a16="http://schemas.microsoft.com/office/drawing/2014/main" id="{CF318EAD-5DFD-8E43-965E-71A2D22C47E2}"/>
              </a:ext>
            </a:extLst>
          </p:cNvPr>
          <p:cNvSpPr>
            <a:spLocks noGrp="1"/>
          </p:cNvSpPr>
          <p:nvPr>
            <p:ph idx="1"/>
          </p:nvPr>
        </p:nvSpPr>
        <p:spPr/>
        <p:txBody>
          <a:bodyPr/>
          <a:lstStyle/>
          <a:p>
            <a:pPr marL="571500" indent="-571500" eaLnBrk="1" hangingPunct="1">
              <a:lnSpc>
                <a:spcPct val="90000"/>
              </a:lnSpc>
            </a:pPr>
            <a:r>
              <a:rPr lang="sr-Latn-CS" altLang="en-US" sz="2100"/>
              <a:t>Најприје се изаберу двије дисконтне стопе  и , за које се претпоставља де ће интерна стопа бити између њих.</a:t>
            </a:r>
            <a:endParaRPr lang="en-US" altLang="en-US" sz="2100"/>
          </a:p>
          <a:p>
            <a:pPr marL="571500" indent="-571500" eaLnBrk="1" hangingPunct="1">
              <a:lnSpc>
                <a:spcPct val="90000"/>
              </a:lnSpc>
            </a:pPr>
            <a:r>
              <a:rPr lang="sr-Latn-CS" altLang="en-US" sz="2100"/>
              <a:t>Затим се израчунавају нето садашње вриједности пројекта за сваку стопу. </a:t>
            </a:r>
            <a:endParaRPr lang="en-US" altLang="en-US" sz="2100"/>
          </a:p>
          <a:p>
            <a:pPr marL="571500" indent="-571500" eaLnBrk="1" hangingPunct="1">
              <a:lnSpc>
                <a:spcPct val="90000"/>
              </a:lnSpc>
            </a:pPr>
            <a:r>
              <a:rPr lang="sr-Latn-CS" altLang="en-US" sz="2100"/>
              <a:t>Уколико добијемо да је за неку од двије дисконтне стопе нето садашња вриједност једнака 0, добили смо интерну стопу приноса. Ако то није случај испитујемо да ли се интерна стопа налази у интервалу између утврђених дисконтних стопа. Да би се интерна стопа налазила између утврђених дисконтних стопа неопходно је да се за једну дисконтну стопу добија позитивна, а за другу негативна нето садашња вриједност пројекта.</a:t>
            </a:r>
            <a:endParaRPr lang="en-US" altLang="en-US" sz="2100"/>
          </a:p>
        </p:txBody>
      </p:sp>
      <p:sp>
        <p:nvSpPr>
          <p:cNvPr id="137219" name="Date Placeholder 3">
            <a:extLst>
              <a:ext uri="{FF2B5EF4-FFF2-40B4-BE49-F238E27FC236}">
                <a16:creationId xmlns:a16="http://schemas.microsoft.com/office/drawing/2014/main" id="{72C2E195-2445-4E43-B4ED-116DDB1A1B6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73ED6FA-B879-134E-A1D8-1E9944C3B5AA}" type="datetime1">
              <a:rPr lang="en-US" altLang="en-US" smtClean="0"/>
              <a:pPr/>
              <a:t>4/27/26</a:t>
            </a:fld>
            <a:endParaRPr lang="en-US" altLang="en-US"/>
          </a:p>
        </p:txBody>
      </p:sp>
      <p:sp>
        <p:nvSpPr>
          <p:cNvPr id="137220" name="Slide Number Placeholder 5">
            <a:extLst>
              <a:ext uri="{FF2B5EF4-FFF2-40B4-BE49-F238E27FC236}">
                <a16:creationId xmlns:a16="http://schemas.microsoft.com/office/drawing/2014/main" id="{16C4D722-4C68-DB46-9BC6-ACAC2F7016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6138BEF-8AE9-8A4A-B1F6-AB15BCDC1C54}" type="slidenum">
              <a:rPr lang="en-US" altLang="en-US"/>
              <a:pPr/>
              <a:t>126</a:t>
            </a:fld>
            <a:endParaRPr lang="en-US" altLang="en-US"/>
          </a:p>
        </p:txBody>
      </p:sp>
      <p:sp>
        <p:nvSpPr>
          <p:cNvPr id="193540" name="Rectangle 2">
            <a:extLst>
              <a:ext uri="{FF2B5EF4-FFF2-40B4-BE49-F238E27FC236}">
                <a16:creationId xmlns:a16="http://schemas.microsoft.com/office/drawing/2014/main" id="{0E5A3AC2-AA33-CC46-A0D9-7AD9F1C834F3}"/>
              </a:ext>
            </a:extLst>
          </p:cNvPr>
          <p:cNvSpPr>
            <a:spLocks noGrp="1" noChangeArrowheads="1"/>
          </p:cNvSpPr>
          <p:nvPr>
            <p:ph type="title"/>
          </p:nvPr>
        </p:nvSpPr>
        <p:spPr/>
        <p:txBody>
          <a:bodyPr/>
          <a:lstStyle/>
          <a:p>
            <a:pPr eaLnBrk="1" fontAlgn="auto" hangingPunct="1">
              <a:spcAft>
                <a:spcPts val="0"/>
              </a:spcAft>
              <a:defRPr/>
            </a:pPr>
            <a:r>
              <a:rPr lang="sr-Cyrl-CS" altLang="en-US"/>
              <a:t>Поступак израчунавања ИСП</a:t>
            </a:r>
            <a:endParaRPr lang="en-US" alt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a:extLst>
              <a:ext uri="{FF2B5EF4-FFF2-40B4-BE49-F238E27FC236}">
                <a16:creationId xmlns:a16="http://schemas.microsoft.com/office/drawing/2014/main" id="{20290C39-21C7-5F46-B105-73EB22C51974}"/>
              </a:ext>
            </a:extLst>
          </p:cNvPr>
          <p:cNvSpPr>
            <a:spLocks noGrp="1"/>
          </p:cNvSpPr>
          <p:nvPr>
            <p:ph idx="1"/>
          </p:nvPr>
        </p:nvSpPr>
        <p:spPr/>
        <p:txBody>
          <a:bodyPr/>
          <a:lstStyle/>
          <a:p>
            <a:pPr eaLnBrk="1" hangingPunct="1"/>
            <a:r>
              <a:rPr lang="sr-Latn-CS" altLang="en-US"/>
              <a:t>Ако је НСВ1 позитивна нето садашња вриједност а НСВ2 негативна, а Д разлика имеђу њих интерна стопа приноса ће бити једнака: </a:t>
            </a:r>
            <a:endParaRPr lang="en-US" altLang="en-US"/>
          </a:p>
          <a:p>
            <a:pPr eaLnBrk="1" hangingPunct="1"/>
            <a:endParaRPr lang="en-US" altLang="en-US"/>
          </a:p>
        </p:txBody>
      </p:sp>
      <p:sp>
        <p:nvSpPr>
          <p:cNvPr id="138243" name="Date Placeholder 3">
            <a:extLst>
              <a:ext uri="{FF2B5EF4-FFF2-40B4-BE49-F238E27FC236}">
                <a16:creationId xmlns:a16="http://schemas.microsoft.com/office/drawing/2014/main" id="{B76451BF-101E-FE43-8BE1-CC7A42920D1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50EDCF7-9437-1A43-9358-8A570829CB33}" type="datetime1">
              <a:rPr lang="en-US" altLang="en-US" smtClean="0"/>
              <a:pPr/>
              <a:t>4/27/26</a:t>
            </a:fld>
            <a:endParaRPr lang="en-US" altLang="en-US"/>
          </a:p>
        </p:txBody>
      </p:sp>
      <p:sp>
        <p:nvSpPr>
          <p:cNvPr id="138244" name="Slide Number Placeholder 5">
            <a:extLst>
              <a:ext uri="{FF2B5EF4-FFF2-40B4-BE49-F238E27FC236}">
                <a16:creationId xmlns:a16="http://schemas.microsoft.com/office/drawing/2014/main" id="{2336BADE-6B13-E840-9504-022C7C227B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0F5629D-05BD-5F4E-A400-32953146835A}" type="slidenum">
              <a:rPr lang="en-US" altLang="en-US"/>
              <a:pPr/>
              <a:t>127</a:t>
            </a:fld>
            <a:endParaRPr lang="en-US" altLang="en-US"/>
          </a:p>
        </p:txBody>
      </p:sp>
      <p:sp>
        <p:nvSpPr>
          <p:cNvPr id="194564" name="Rectangle 2">
            <a:extLst>
              <a:ext uri="{FF2B5EF4-FFF2-40B4-BE49-F238E27FC236}">
                <a16:creationId xmlns:a16="http://schemas.microsoft.com/office/drawing/2014/main" id="{CAF0A563-ECE6-4748-BCA1-6F5C67B4A310}"/>
              </a:ext>
            </a:extLst>
          </p:cNvPr>
          <p:cNvSpPr>
            <a:spLocks noGrp="1" noChangeArrowheads="1"/>
          </p:cNvSpPr>
          <p:nvPr>
            <p:ph type="title"/>
          </p:nvPr>
        </p:nvSpPr>
        <p:spPr/>
        <p:txBody>
          <a:bodyPr/>
          <a:lstStyle/>
          <a:p>
            <a:pPr eaLnBrk="1" fontAlgn="auto" hangingPunct="1">
              <a:spcAft>
                <a:spcPts val="0"/>
              </a:spcAft>
              <a:defRPr/>
            </a:pPr>
            <a:r>
              <a:rPr lang="sr-Cyrl-CS" altLang="en-US"/>
              <a:t>Поступак израчунавања ИСП</a:t>
            </a:r>
            <a:endParaRPr lang="en-US" altLang="en-US"/>
          </a:p>
        </p:txBody>
      </p:sp>
      <p:sp>
        <p:nvSpPr>
          <p:cNvPr id="138246" name="Rectangle 5">
            <a:extLst>
              <a:ext uri="{FF2B5EF4-FFF2-40B4-BE49-F238E27FC236}">
                <a16:creationId xmlns:a16="http://schemas.microsoft.com/office/drawing/2014/main" id="{BF373F1C-79B6-7F49-BC7E-3D1DCC0834F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sr-Latn-BA" altLang="en-US"/>
          </a:p>
        </p:txBody>
      </p:sp>
      <p:graphicFrame>
        <p:nvGraphicFramePr>
          <p:cNvPr id="138247" name="Object 4">
            <a:extLst>
              <a:ext uri="{FF2B5EF4-FFF2-40B4-BE49-F238E27FC236}">
                <a16:creationId xmlns:a16="http://schemas.microsoft.com/office/drawing/2014/main" id="{56E08B8C-D289-A144-A1D5-C649DC8B73AA}"/>
              </a:ext>
            </a:extLst>
          </p:cNvPr>
          <p:cNvGraphicFramePr>
            <a:graphicFrameLocks noChangeAspect="1"/>
          </p:cNvGraphicFramePr>
          <p:nvPr/>
        </p:nvGraphicFramePr>
        <p:xfrm>
          <a:off x="2771775" y="4365625"/>
          <a:ext cx="3313113" cy="1008063"/>
        </p:xfrm>
        <a:graphic>
          <a:graphicData uri="http://schemas.openxmlformats.org/presentationml/2006/ole">
            <mc:AlternateContent xmlns:mc="http://schemas.openxmlformats.org/markup-compatibility/2006">
              <mc:Choice xmlns:v="urn:schemas-microsoft-com:vml" Requires="v">
                <p:oleObj spid="_x0000_s138248" name="Equation" r:id="rId3" imgW="25450800" imgH="9359900" progId="Equation.3">
                  <p:embed/>
                </p:oleObj>
              </mc:Choice>
              <mc:Fallback>
                <p:oleObj name="Equation" r:id="rId3" imgW="25450800" imgH="93599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365625"/>
                        <a:ext cx="33131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a:extLst>
              <a:ext uri="{FF2B5EF4-FFF2-40B4-BE49-F238E27FC236}">
                <a16:creationId xmlns:a16="http://schemas.microsoft.com/office/drawing/2014/main" id="{44C15ED5-9DFA-F34C-A437-F5BEBB24BC75}"/>
              </a:ext>
            </a:extLst>
          </p:cNvPr>
          <p:cNvSpPr>
            <a:spLocks noGrp="1"/>
          </p:cNvSpPr>
          <p:nvPr>
            <p:ph idx="1"/>
          </p:nvPr>
        </p:nvSpPr>
        <p:spPr/>
        <p:txBody>
          <a:bodyPr/>
          <a:lstStyle/>
          <a:p>
            <a:pPr eaLnBrk="1" hangingPunct="1">
              <a:lnSpc>
                <a:spcPct val="80000"/>
              </a:lnSpc>
            </a:pPr>
            <a:r>
              <a:rPr lang="sr-Latn-CS" altLang="en-US" sz="2100"/>
              <a:t>Приликом прорачуна интерне стопе треба имати у виду да ће  пројекат имати онолико интерних стопа приноса колико има промена у предзнаку новчаног тока. Ако нпр. имамо један негативан новчани ток у некој н-ој години реализације пројекта имаћемо и двије дискотне стопе које Н</a:t>
            </a:r>
            <a:r>
              <a:rPr lang="sr-Cyrl-CS" altLang="en-US" sz="2100"/>
              <a:t>С</a:t>
            </a:r>
            <a:r>
              <a:rPr lang="sr-Latn-CS" altLang="en-US" sz="2100"/>
              <a:t>В изједначавају са нулом, односно две интерне стопе приноса.</a:t>
            </a:r>
          </a:p>
          <a:p>
            <a:pPr eaLnBrk="1" hangingPunct="1">
              <a:lnSpc>
                <a:spcPct val="80000"/>
              </a:lnSpc>
            </a:pPr>
            <a:r>
              <a:rPr lang="sr-Latn-CS" altLang="en-US" sz="2100"/>
              <a:t>У овом случају проблем две стопе приноса се може рјешити свођењем негативног новчаног тока у н-тој години на позитивнан новчани ток у (н-1)-ој години, како би смо остварили то да у посматраном периоду имамо само једну промјену предзнака. </a:t>
            </a:r>
          </a:p>
          <a:p>
            <a:pPr eaLnBrk="1" hangingPunct="1">
              <a:lnSpc>
                <a:spcPct val="80000"/>
              </a:lnSpc>
            </a:pPr>
            <a:r>
              <a:rPr lang="sr-Latn-CS" altLang="en-US" sz="2100"/>
              <a:t>У случајевима појаве вишеструке интерне стопе приноса, савјет је да се овај метод избјегне и само израчуна нето садашња вриједност.</a:t>
            </a:r>
            <a:endParaRPr lang="en-US" altLang="en-US" sz="2100"/>
          </a:p>
        </p:txBody>
      </p:sp>
      <p:sp>
        <p:nvSpPr>
          <p:cNvPr id="139267" name="Date Placeholder 3">
            <a:extLst>
              <a:ext uri="{FF2B5EF4-FFF2-40B4-BE49-F238E27FC236}">
                <a16:creationId xmlns:a16="http://schemas.microsoft.com/office/drawing/2014/main" id="{DE36EDDA-9401-A544-B29B-3B5F691A973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0C081E2-5F7A-514F-BF91-B84E8AEF4693}" type="datetime1">
              <a:rPr lang="en-US" altLang="en-US" smtClean="0"/>
              <a:pPr/>
              <a:t>4/27/26</a:t>
            </a:fld>
            <a:endParaRPr lang="en-US" altLang="en-US"/>
          </a:p>
        </p:txBody>
      </p:sp>
      <p:sp>
        <p:nvSpPr>
          <p:cNvPr id="139268" name="Slide Number Placeholder 5">
            <a:extLst>
              <a:ext uri="{FF2B5EF4-FFF2-40B4-BE49-F238E27FC236}">
                <a16:creationId xmlns:a16="http://schemas.microsoft.com/office/drawing/2014/main" id="{A27BCD48-62F4-DF49-AF98-4ED91DEDC2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A143E60-FD07-AF40-9DBF-DCE7B46F4676}" type="slidenum">
              <a:rPr lang="en-US" altLang="en-US"/>
              <a:pPr/>
              <a:t>128</a:t>
            </a:fld>
            <a:endParaRPr lang="en-US" altLang="en-US"/>
          </a:p>
        </p:txBody>
      </p:sp>
      <p:sp>
        <p:nvSpPr>
          <p:cNvPr id="195588" name="Rectangle 2">
            <a:extLst>
              <a:ext uri="{FF2B5EF4-FFF2-40B4-BE49-F238E27FC236}">
                <a16:creationId xmlns:a16="http://schemas.microsoft.com/office/drawing/2014/main" id="{E967C637-32AD-724D-A12D-226B8DF5AFAE}"/>
              </a:ext>
            </a:extLst>
          </p:cNvPr>
          <p:cNvSpPr>
            <a:spLocks noGrp="1" noChangeArrowheads="1"/>
          </p:cNvSpPr>
          <p:nvPr>
            <p:ph type="title"/>
          </p:nvPr>
        </p:nvSpPr>
        <p:spPr/>
        <p:txBody>
          <a:bodyPr/>
          <a:lstStyle/>
          <a:p>
            <a:pPr eaLnBrk="1" fontAlgn="auto" hangingPunct="1">
              <a:spcAft>
                <a:spcPts val="0"/>
              </a:spcAft>
              <a:defRPr/>
            </a:pPr>
            <a:r>
              <a:rPr lang="sr-Cyrl-CS" altLang="en-US"/>
              <a:t>Поступак израчунавања ИСП</a:t>
            </a:r>
            <a:endParaRPr lang="en-US" alt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a:extLst>
              <a:ext uri="{FF2B5EF4-FFF2-40B4-BE49-F238E27FC236}">
                <a16:creationId xmlns:a16="http://schemas.microsoft.com/office/drawing/2014/main" id="{73FBE663-E0AD-2240-9B66-0A5EE661EE28}"/>
              </a:ext>
            </a:extLst>
          </p:cNvPr>
          <p:cNvSpPr>
            <a:spLocks noGrp="1"/>
          </p:cNvSpPr>
          <p:nvPr>
            <p:ph idx="1"/>
          </p:nvPr>
        </p:nvSpPr>
        <p:spPr/>
        <p:txBody>
          <a:bodyPr/>
          <a:lstStyle/>
          <a:p>
            <a:pPr eaLnBrk="1" hangingPunct="1">
              <a:lnSpc>
                <a:spcPct val="90000"/>
              </a:lnSpc>
            </a:pPr>
            <a:r>
              <a:rPr lang="ru-RU" altLang="en-US" sz="2400"/>
              <a:t>Предности метода интерне стопе приноса су: што она није зависна од висине дисконтне стопе, што се лако разумије и блиска је привредниковом мјерилу "стопе повраћаја"; што рангира пројекте на основу најефикасније употребе капитала. </a:t>
            </a:r>
          </a:p>
          <a:p>
            <a:pPr eaLnBrk="1" hangingPunct="1">
              <a:lnSpc>
                <a:spcPct val="90000"/>
              </a:lnSpc>
            </a:pPr>
            <a:r>
              <a:rPr lang="ru-RU" altLang="en-US" sz="2400"/>
              <a:t>Њене слабе стране су у томе, што не узима довољно у обзир фактор времена, што је тешко примјењива за оцјену финансијске исплативости  инвестиционих пројеката са дугим активизацијоним периодом, те што не укључује у разматрање величине или обим инвестиције</a:t>
            </a:r>
            <a:r>
              <a:rPr lang="en-US" altLang="en-US" sz="2400"/>
              <a:t> </a:t>
            </a:r>
          </a:p>
        </p:txBody>
      </p:sp>
      <p:sp>
        <p:nvSpPr>
          <p:cNvPr id="140291" name="Date Placeholder 3">
            <a:extLst>
              <a:ext uri="{FF2B5EF4-FFF2-40B4-BE49-F238E27FC236}">
                <a16:creationId xmlns:a16="http://schemas.microsoft.com/office/drawing/2014/main" id="{93A270DE-F86C-F84F-8705-050A881FB0B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5128678-9BC1-5248-B033-2118387B302E}" type="datetime1">
              <a:rPr lang="en-US" altLang="en-US" smtClean="0"/>
              <a:pPr/>
              <a:t>4/27/26</a:t>
            </a:fld>
            <a:endParaRPr lang="en-US" altLang="en-US"/>
          </a:p>
        </p:txBody>
      </p:sp>
      <p:sp>
        <p:nvSpPr>
          <p:cNvPr id="140292" name="Slide Number Placeholder 5">
            <a:extLst>
              <a:ext uri="{FF2B5EF4-FFF2-40B4-BE49-F238E27FC236}">
                <a16:creationId xmlns:a16="http://schemas.microsoft.com/office/drawing/2014/main" id="{680B8B4E-2BF5-0A47-941B-D3E6A0C3ED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0CA6A53-5F77-D94E-A1AD-12C564B35BFB}" type="slidenum">
              <a:rPr lang="en-US" altLang="en-US"/>
              <a:pPr/>
              <a:t>129</a:t>
            </a:fld>
            <a:endParaRPr lang="en-US" altLang="en-US"/>
          </a:p>
        </p:txBody>
      </p:sp>
      <p:sp>
        <p:nvSpPr>
          <p:cNvPr id="196612" name="Rectangle 2">
            <a:extLst>
              <a:ext uri="{FF2B5EF4-FFF2-40B4-BE49-F238E27FC236}">
                <a16:creationId xmlns:a16="http://schemas.microsoft.com/office/drawing/2014/main" id="{14A2BE0F-056C-3E40-B7A5-B61856DAADD8}"/>
              </a:ext>
            </a:extLst>
          </p:cNvPr>
          <p:cNvSpPr>
            <a:spLocks noGrp="1" noChangeArrowheads="1"/>
          </p:cNvSpPr>
          <p:nvPr>
            <p:ph type="title"/>
          </p:nvPr>
        </p:nvSpPr>
        <p:spPr/>
        <p:txBody>
          <a:bodyPr/>
          <a:lstStyle/>
          <a:p>
            <a:pPr eaLnBrk="1" fontAlgn="auto" hangingPunct="1">
              <a:spcAft>
                <a:spcPts val="0"/>
              </a:spcAft>
              <a:defRPr/>
            </a:pPr>
            <a:r>
              <a:rPr lang="sr-Cyrl-CS" altLang="en-US" sz="2800"/>
              <a:t>Предности и недостаци критеријума интерне стопе приноса</a:t>
            </a:r>
            <a:endParaRPr lang="en-US" alt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8F5E874-9704-624B-A04B-7E5A17BECC58}"/>
              </a:ext>
            </a:extLst>
          </p:cNvPr>
          <p:cNvSpPr>
            <a:spLocks noGrp="1"/>
          </p:cNvSpPr>
          <p:nvPr>
            <p:ph type="title"/>
          </p:nvPr>
        </p:nvSpPr>
        <p:spPr>
          <a:xfrm>
            <a:off x="609600" y="306388"/>
            <a:ext cx="8001000" cy="1216025"/>
          </a:xfrm>
        </p:spPr>
        <p:txBody>
          <a:bodyPr/>
          <a:lstStyle/>
          <a:p>
            <a:pPr eaLnBrk="1" fontAlgn="auto" hangingPunct="1">
              <a:spcAft>
                <a:spcPts val="0"/>
              </a:spcAft>
              <a:defRPr/>
            </a:pPr>
            <a:r>
              <a:rPr lang="sr-Cyrl-BA" altLang="en-US" sz="2400"/>
              <a:t>К</a:t>
            </a:r>
            <a:r>
              <a:rPr lang="sr-Latn-CS" altLang="en-US" sz="2400"/>
              <a:t>ључн</a:t>
            </a:r>
            <a:r>
              <a:rPr lang="sr-Cyrl-BA" altLang="en-US" sz="2400"/>
              <a:t>и</a:t>
            </a:r>
            <a:r>
              <a:rPr lang="sr-Latn-CS" altLang="en-US" sz="2400"/>
              <a:t> проблеми управљања пројектом</a:t>
            </a:r>
            <a:endParaRPr lang="en-US" altLang="en-US" sz="2400"/>
          </a:p>
        </p:txBody>
      </p:sp>
      <p:sp>
        <p:nvSpPr>
          <p:cNvPr id="21507" name="Content Placeholder 2">
            <a:extLst>
              <a:ext uri="{FF2B5EF4-FFF2-40B4-BE49-F238E27FC236}">
                <a16:creationId xmlns:a16="http://schemas.microsoft.com/office/drawing/2014/main" id="{63DB3DE2-6B85-324C-A48B-90D610CC8286}"/>
              </a:ext>
            </a:extLst>
          </p:cNvPr>
          <p:cNvSpPr>
            <a:spLocks noGrp="1"/>
          </p:cNvSpPr>
          <p:nvPr>
            <p:ph idx="1"/>
          </p:nvPr>
        </p:nvSpPr>
        <p:spPr/>
        <p:txBody>
          <a:bodyPr/>
          <a:lstStyle/>
          <a:p>
            <a:pPr eaLnBrk="1" hangingPunct="1">
              <a:buFont typeface="Verdana" panose="020B0604030504040204" pitchFamily="34" charset="0"/>
              <a:buAutoNum type="arabicPeriod"/>
            </a:pPr>
            <a:r>
              <a:rPr lang="sr-Cyrl-BA" altLang="en-US" sz="1800"/>
              <a:t>Људи</a:t>
            </a:r>
          </a:p>
          <a:p>
            <a:pPr eaLnBrk="1" hangingPunct="1">
              <a:buFont typeface="Verdana" panose="020B0604030504040204" pitchFamily="34" charset="0"/>
              <a:buAutoNum type="arabicPeriod"/>
            </a:pPr>
            <a:r>
              <a:rPr lang="sr-Cyrl-BA" altLang="en-US" sz="1800"/>
              <a:t>Процјене</a:t>
            </a:r>
          </a:p>
          <a:p>
            <a:pPr eaLnBrk="1" hangingPunct="1">
              <a:buFont typeface="Verdana" panose="020B0604030504040204" pitchFamily="34" charset="0"/>
              <a:buAutoNum type="arabicPeriod"/>
            </a:pPr>
            <a:r>
              <a:rPr lang="sr-Latn-CS" altLang="en-US" sz="1800"/>
              <a:t>Буџет пројекта </a:t>
            </a:r>
            <a:endParaRPr lang="sr-Cyrl-BA" altLang="en-US" sz="1800"/>
          </a:p>
          <a:p>
            <a:pPr eaLnBrk="1" hangingPunct="1">
              <a:buFont typeface="Verdana" panose="020B0604030504040204" pitchFamily="34" charset="0"/>
              <a:buAutoNum type="arabicPeriod"/>
            </a:pPr>
            <a:r>
              <a:rPr lang="sr-Latn-CS" altLang="en-US" sz="1800"/>
              <a:t>Ауторитет </a:t>
            </a:r>
            <a:endParaRPr lang="sr-Cyrl-BA" altLang="en-US" sz="1800"/>
          </a:p>
          <a:p>
            <a:pPr eaLnBrk="1" hangingPunct="1">
              <a:buFont typeface="Verdana" panose="020B0604030504040204" pitchFamily="34" charset="0"/>
              <a:buAutoNum type="arabicPeriod"/>
            </a:pPr>
            <a:r>
              <a:rPr lang="sr-Latn-CS" altLang="en-US" sz="1800"/>
              <a:t>Контрола</a:t>
            </a:r>
            <a:endParaRPr lang="sr-Cyrl-BA" altLang="en-US" sz="1800"/>
          </a:p>
          <a:p>
            <a:pPr eaLnBrk="1" hangingPunct="1">
              <a:buFont typeface="Verdana" panose="020B0604030504040204" pitchFamily="34" charset="0"/>
              <a:buAutoNum type="arabicPeriod"/>
            </a:pPr>
            <a:r>
              <a:rPr lang="sr-Latn-CS" altLang="en-US" sz="1800"/>
              <a:t>Комуникација. </a:t>
            </a:r>
            <a:endParaRPr lang="en-US" altLang="en-US" sz="1800"/>
          </a:p>
        </p:txBody>
      </p:sp>
      <p:sp>
        <p:nvSpPr>
          <p:cNvPr id="21508" name="Date Placeholder 3">
            <a:extLst>
              <a:ext uri="{FF2B5EF4-FFF2-40B4-BE49-F238E27FC236}">
                <a16:creationId xmlns:a16="http://schemas.microsoft.com/office/drawing/2014/main" id="{A577C60A-E4CE-8947-BC04-4C1E05396FB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A6CC919-F100-6742-8630-CBE28AB55D2B}" type="datetime1">
              <a:rPr lang="en-US" altLang="en-US" sz="1200" smtClean="0"/>
              <a:pPr/>
              <a:t>4/27/26</a:t>
            </a:fld>
            <a:endParaRPr lang="en-US" altLang="en-US" sz="1200"/>
          </a:p>
        </p:txBody>
      </p:sp>
      <p:sp>
        <p:nvSpPr>
          <p:cNvPr id="21509" name="Slide Number Placeholder 4">
            <a:extLst>
              <a:ext uri="{FF2B5EF4-FFF2-40B4-BE49-F238E27FC236}">
                <a16:creationId xmlns:a16="http://schemas.microsoft.com/office/drawing/2014/main" id="{0BDA3675-54C1-7B40-BB88-2293A28FB1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E0D2F91-E676-D14D-8D5B-3B26F2391BC0}" type="slidenum">
              <a:rPr lang="en-US" altLang="en-US" sz="1200"/>
              <a:pPr/>
              <a:t>13</a:t>
            </a:fld>
            <a:endParaRPr lang="en-US" altLang="en-US" sz="120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2">
            <a:extLst>
              <a:ext uri="{FF2B5EF4-FFF2-40B4-BE49-F238E27FC236}">
                <a16:creationId xmlns:a16="http://schemas.microsoft.com/office/drawing/2014/main" id="{356001E6-BA23-F641-9195-CDEADACD5648}"/>
              </a:ext>
            </a:extLst>
          </p:cNvPr>
          <p:cNvSpPr>
            <a:spLocks noGrp="1" noChangeArrowheads="1"/>
          </p:cNvSpPr>
          <p:nvPr>
            <p:ph type="title"/>
          </p:nvPr>
        </p:nvSpPr>
        <p:spPr/>
        <p:txBody>
          <a:bodyPr/>
          <a:lstStyle/>
          <a:p>
            <a:pPr eaLnBrk="1" fontAlgn="auto" hangingPunct="1">
              <a:spcAft>
                <a:spcPts val="0"/>
              </a:spcAft>
              <a:defRPr/>
            </a:pPr>
            <a:r>
              <a:rPr lang="sr-Cyrl-CS" altLang="en-US"/>
              <a:t>Индекс профитабилности</a:t>
            </a:r>
            <a:endParaRPr lang="en-US" altLang="en-US"/>
          </a:p>
        </p:txBody>
      </p:sp>
      <p:sp>
        <p:nvSpPr>
          <p:cNvPr id="141315" name="Rectangle 3">
            <a:extLst>
              <a:ext uri="{FF2B5EF4-FFF2-40B4-BE49-F238E27FC236}">
                <a16:creationId xmlns:a16="http://schemas.microsoft.com/office/drawing/2014/main" id="{43B8F3F2-B9E1-B04E-A297-3ADE9D01C308}"/>
              </a:ext>
            </a:extLst>
          </p:cNvPr>
          <p:cNvSpPr>
            <a:spLocks noGrp="1"/>
          </p:cNvSpPr>
          <p:nvPr>
            <p:ph type="body" sz="half" idx="1"/>
          </p:nvPr>
        </p:nvSpPr>
        <p:spPr/>
        <p:txBody>
          <a:bodyPr/>
          <a:lstStyle/>
          <a:p>
            <a:pPr eaLnBrk="1" hangingPunct="1"/>
            <a:r>
              <a:rPr lang="sr-Cyrl-CS" altLang="en-US" sz="2600"/>
              <a:t>Индекс профитабилности представља однос између садашње вриједности прилива готовине и садашње вриједности одлива готовине.</a:t>
            </a:r>
          </a:p>
          <a:p>
            <a:pPr eaLnBrk="1" hangingPunct="1">
              <a:buFont typeface="Wingdings" pitchFamily="2" charset="2"/>
              <a:buNone/>
            </a:pPr>
            <a:endParaRPr lang="en-US" altLang="en-US" sz="2600"/>
          </a:p>
        </p:txBody>
      </p:sp>
      <p:graphicFrame>
        <p:nvGraphicFramePr>
          <p:cNvPr id="141316" name="Object 4">
            <a:extLst>
              <a:ext uri="{FF2B5EF4-FFF2-40B4-BE49-F238E27FC236}">
                <a16:creationId xmlns:a16="http://schemas.microsoft.com/office/drawing/2014/main" id="{A3266026-B1FD-5947-9736-5F81E8DE38E7}"/>
              </a:ext>
            </a:extLst>
          </p:cNvPr>
          <p:cNvGraphicFramePr>
            <a:graphicFrameLocks noGrp="1" noChangeAspect="1"/>
          </p:cNvGraphicFramePr>
          <p:nvPr>
            <p:ph sz="half" idx="2"/>
          </p:nvPr>
        </p:nvGraphicFramePr>
        <p:xfrm>
          <a:off x="5246688" y="2924175"/>
          <a:ext cx="1679575" cy="1441450"/>
        </p:xfrm>
        <a:graphic>
          <a:graphicData uri="http://schemas.openxmlformats.org/presentationml/2006/ole">
            <mc:AlternateContent xmlns:mc="http://schemas.openxmlformats.org/markup-compatibility/2006">
              <mc:Choice xmlns:v="urn:schemas-microsoft-com:vml" Requires="v">
                <p:oleObj spid="_x0000_s141319" name="Equation" r:id="rId3" imgW="22529800" imgH="19304000" progId="Equation.3">
                  <p:embed/>
                </p:oleObj>
              </mc:Choice>
              <mc:Fallback>
                <p:oleObj name="Equation" r:id="rId3" imgW="22529800" imgH="193040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6688" y="2924175"/>
                        <a:ext cx="16795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1317" name="Date Placeholder 4">
            <a:extLst>
              <a:ext uri="{FF2B5EF4-FFF2-40B4-BE49-F238E27FC236}">
                <a16:creationId xmlns:a16="http://schemas.microsoft.com/office/drawing/2014/main" id="{BD6E89E4-F55B-694F-AF11-1DF9E1A4EC1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8BADEA4-AD92-6B49-8CD8-4904031EAB4E}" type="datetime1">
              <a:rPr lang="en-US" altLang="en-US" smtClean="0"/>
              <a:pPr/>
              <a:t>4/27/26</a:t>
            </a:fld>
            <a:endParaRPr lang="en-US" altLang="en-US"/>
          </a:p>
        </p:txBody>
      </p:sp>
      <p:sp>
        <p:nvSpPr>
          <p:cNvPr id="141318" name="Slide Number Placeholder 6">
            <a:extLst>
              <a:ext uri="{FF2B5EF4-FFF2-40B4-BE49-F238E27FC236}">
                <a16:creationId xmlns:a16="http://schemas.microsoft.com/office/drawing/2014/main" id="{8130C9B4-99D6-9E45-80B0-3EE7770674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1229FEF-FFC8-F140-BE22-71D7033785C5}" type="slidenum">
              <a:rPr lang="en-US" altLang="en-US"/>
              <a:pPr/>
              <a:t>130</a:t>
            </a:fld>
            <a:endParaRPr lang="en-US" alt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2">
            <a:extLst>
              <a:ext uri="{FF2B5EF4-FFF2-40B4-BE49-F238E27FC236}">
                <a16:creationId xmlns:a16="http://schemas.microsoft.com/office/drawing/2014/main" id="{87DF6B77-9CB5-0945-96EB-51799D8A1322}"/>
              </a:ext>
            </a:extLst>
          </p:cNvPr>
          <p:cNvSpPr>
            <a:spLocks noGrp="1"/>
          </p:cNvSpPr>
          <p:nvPr>
            <p:ph idx="1"/>
          </p:nvPr>
        </p:nvSpPr>
        <p:spPr/>
        <p:txBody>
          <a:bodyPr/>
          <a:lstStyle/>
          <a:p>
            <a:pPr marL="0" indent="457200" algn="just" eaLnBrk="1" hangingPunct="1">
              <a:spcBef>
                <a:spcPct val="0"/>
              </a:spcBef>
              <a:buClrTx/>
              <a:buFont typeface="Wingdings" pitchFamily="2" charset="2"/>
              <a:buNone/>
            </a:pPr>
            <a:r>
              <a:rPr lang="sr-Latn-CS" altLang="en-US" sz="1800">
                <a:ea typeface="Times New Roman" panose="02020603050405020304" pitchFamily="18" charset="0"/>
                <a:cs typeface="Tahoma" panose="020B0604030504040204" pitchFamily="34" charset="0"/>
              </a:rPr>
              <a:t>За разлику од интерне стопе приноса која је погоднија за оцјену економске ефективности једне инвестиције, релативна стопа рентабилности погоднија је када се врши оцјена, односно избор између више инвестиција.  </a:t>
            </a:r>
            <a:endParaRPr lang="en-US" altLang="en-US" sz="1800">
              <a:ea typeface="Times New Roman" panose="02020603050405020304" pitchFamily="18" charset="0"/>
              <a:cs typeface="Tahoma" panose="020B0604030504040204" pitchFamily="34" charset="0"/>
            </a:endParaRPr>
          </a:p>
          <a:p>
            <a:pPr marL="0" indent="457200" algn="just" eaLnBrk="1" hangingPunct="1">
              <a:spcBef>
                <a:spcPct val="0"/>
              </a:spcBef>
              <a:buClrTx/>
              <a:buFont typeface="Wingdings" pitchFamily="2" charset="2"/>
              <a:buNone/>
            </a:pPr>
            <a:r>
              <a:rPr lang="sr-Latn-CS" altLang="en-US" sz="1800">
                <a:ea typeface="Times New Roman" panose="02020603050405020304" pitchFamily="18" charset="0"/>
                <a:cs typeface="Tahoma" panose="020B0604030504040204" pitchFamily="34" charset="0"/>
              </a:rPr>
              <a:t>Релативна стопа рентабилности представља ону дисконтну стопу за коју је разлика у инвестиционим средствима једнака кумулативу дисконтованих разлика добити.</a:t>
            </a:r>
            <a:endParaRPr lang="en-US" altLang="en-US" sz="1800">
              <a:ea typeface="Times New Roman" panose="02020603050405020304" pitchFamily="18" charset="0"/>
              <a:cs typeface="Tahoma" panose="020B0604030504040204" pitchFamily="34" charset="0"/>
            </a:endParaRPr>
          </a:p>
        </p:txBody>
      </p:sp>
      <p:sp>
        <p:nvSpPr>
          <p:cNvPr id="142339" name="Date Placeholder 3">
            <a:extLst>
              <a:ext uri="{FF2B5EF4-FFF2-40B4-BE49-F238E27FC236}">
                <a16:creationId xmlns:a16="http://schemas.microsoft.com/office/drawing/2014/main" id="{B41512EF-0E51-3547-B518-987C820555F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7DCF050-B2A4-6E4E-8250-CCF6F04A3B59}" type="datetime1">
              <a:rPr lang="en-US" altLang="en-US" smtClean="0"/>
              <a:pPr/>
              <a:t>4/27/26</a:t>
            </a:fld>
            <a:endParaRPr lang="en-US" altLang="en-US"/>
          </a:p>
        </p:txBody>
      </p:sp>
      <p:sp>
        <p:nvSpPr>
          <p:cNvPr id="142340" name="Slide Number Placeholder 4">
            <a:extLst>
              <a:ext uri="{FF2B5EF4-FFF2-40B4-BE49-F238E27FC236}">
                <a16:creationId xmlns:a16="http://schemas.microsoft.com/office/drawing/2014/main" id="{58E6E21B-AFB0-024F-B0DF-1EF373854B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3A1AF40-6C9E-4F4C-980A-CCBCC8C01EB8}" type="slidenum">
              <a:rPr lang="en-US" altLang="en-US"/>
              <a:pPr/>
              <a:t>131</a:t>
            </a:fld>
            <a:endParaRPr lang="en-US" altLang="en-US"/>
          </a:p>
        </p:txBody>
      </p:sp>
      <p:sp>
        <p:nvSpPr>
          <p:cNvPr id="198658" name="Title 1">
            <a:extLst>
              <a:ext uri="{FF2B5EF4-FFF2-40B4-BE49-F238E27FC236}">
                <a16:creationId xmlns:a16="http://schemas.microsoft.com/office/drawing/2014/main" id="{32956006-A2FA-0C40-BAEF-F47B50966264}"/>
              </a:ext>
            </a:extLst>
          </p:cNvPr>
          <p:cNvSpPr>
            <a:spLocks noGrp="1"/>
          </p:cNvSpPr>
          <p:nvPr>
            <p:ph type="title"/>
          </p:nvPr>
        </p:nvSpPr>
        <p:spPr/>
        <p:txBody>
          <a:bodyPr>
            <a:normAutofit fontScale="90000"/>
          </a:bodyPr>
          <a:lstStyle/>
          <a:p>
            <a:pPr eaLnBrk="1" fontAlgn="auto" hangingPunct="1">
              <a:spcAft>
                <a:spcPts val="0"/>
              </a:spcAft>
              <a:defRPr/>
            </a:pPr>
            <a:r>
              <a:rPr lang="bs-Cyrl-BA" altLang="en-US"/>
              <a:t>Релативна стопа рентабилности</a:t>
            </a:r>
            <a:endParaRPr lang="en-US" altLang="en-US"/>
          </a:p>
        </p:txBody>
      </p:sp>
      <p:sp>
        <p:nvSpPr>
          <p:cNvPr id="142342" name="Rectangle 5">
            <a:extLst>
              <a:ext uri="{FF2B5EF4-FFF2-40B4-BE49-F238E27FC236}">
                <a16:creationId xmlns:a16="http://schemas.microsoft.com/office/drawing/2014/main" id="{42F604A9-629E-CB44-8E3D-7CD81128ED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sr-Latn-RS" altLang="en-US"/>
          </a:p>
        </p:txBody>
      </p:sp>
      <p:graphicFrame>
        <p:nvGraphicFramePr>
          <p:cNvPr id="142343" name="Object 4">
            <a:extLst>
              <a:ext uri="{FF2B5EF4-FFF2-40B4-BE49-F238E27FC236}">
                <a16:creationId xmlns:a16="http://schemas.microsoft.com/office/drawing/2014/main" id="{823BB491-C483-CA44-8B9B-58FF9FBFE0F8}"/>
              </a:ext>
            </a:extLst>
          </p:cNvPr>
          <p:cNvGraphicFramePr>
            <a:graphicFrameLocks noChangeAspect="1"/>
          </p:cNvGraphicFramePr>
          <p:nvPr/>
        </p:nvGraphicFramePr>
        <p:xfrm>
          <a:off x="2143125" y="3929063"/>
          <a:ext cx="5194300" cy="714375"/>
        </p:xfrm>
        <a:graphic>
          <a:graphicData uri="http://schemas.openxmlformats.org/presentationml/2006/ole">
            <mc:AlternateContent xmlns:mc="http://schemas.openxmlformats.org/markup-compatibility/2006">
              <mc:Choice xmlns:v="urn:schemas-microsoft-com:vml" Requires="v">
                <p:oleObj spid="_x0000_s142344" name="Equation" r:id="rId3" imgW="76657200" imgH="10528300" progId="Equation.3">
                  <p:embed/>
                </p:oleObj>
              </mc:Choice>
              <mc:Fallback>
                <p:oleObj name="Equation" r:id="rId3" imgW="76657200" imgH="10528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3929063"/>
                        <a:ext cx="51943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DC98ACE-44CE-BE42-8B15-D4CB2E6C2BBB}"/>
              </a:ext>
            </a:extLst>
          </p:cNvPr>
          <p:cNvGraphicFramePr>
            <a:graphicFrameLocks noGrp="1"/>
          </p:cNvGraphicFramePr>
          <p:nvPr>
            <p:ph idx="1"/>
          </p:nvPr>
        </p:nvGraphicFramePr>
        <p:xfrm>
          <a:off x="539750" y="1700213"/>
          <a:ext cx="7632700" cy="3960812"/>
        </p:xfrm>
        <a:graphic>
          <a:graphicData uri="http://schemas.openxmlformats.org/drawingml/2006/table">
            <a:tbl>
              <a:tblPr firstRow="1" firstCol="1" bandRow="1">
                <a:tableStyleId>{5C22544A-7EE6-4342-B048-85BDC9FD1C3A}</a:tableStyleId>
              </a:tblPr>
              <a:tblGrid>
                <a:gridCol w="866687">
                  <a:extLst>
                    <a:ext uri="{9D8B030D-6E8A-4147-A177-3AD203B41FA5}">
                      <a16:colId xmlns:a16="http://schemas.microsoft.com/office/drawing/2014/main" val="20000"/>
                    </a:ext>
                  </a:extLst>
                </a:gridCol>
                <a:gridCol w="1365518">
                  <a:extLst>
                    <a:ext uri="{9D8B030D-6E8A-4147-A177-3AD203B41FA5}">
                      <a16:colId xmlns:a16="http://schemas.microsoft.com/office/drawing/2014/main" val="20001"/>
                    </a:ext>
                  </a:extLst>
                </a:gridCol>
                <a:gridCol w="1401148">
                  <a:extLst>
                    <a:ext uri="{9D8B030D-6E8A-4147-A177-3AD203B41FA5}">
                      <a16:colId xmlns:a16="http://schemas.microsoft.com/office/drawing/2014/main" val="20002"/>
                    </a:ext>
                  </a:extLst>
                </a:gridCol>
                <a:gridCol w="1236226">
                  <a:extLst>
                    <a:ext uri="{9D8B030D-6E8A-4147-A177-3AD203B41FA5}">
                      <a16:colId xmlns:a16="http://schemas.microsoft.com/office/drawing/2014/main" val="20003"/>
                    </a:ext>
                  </a:extLst>
                </a:gridCol>
                <a:gridCol w="1131656">
                  <a:extLst>
                    <a:ext uri="{9D8B030D-6E8A-4147-A177-3AD203B41FA5}">
                      <a16:colId xmlns:a16="http://schemas.microsoft.com/office/drawing/2014/main" val="20004"/>
                    </a:ext>
                  </a:extLst>
                </a:gridCol>
                <a:gridCol w="752370">
                  <a:extLst>
                    <a:ext uri="{9D8B030D-6E8A-4147-A177-3AD203B41FA5}">
                      <a16:colId xmlns:a16="http://schemas.microsoft.com/office/drawing/2014/main" val="20005"/>
                    </a:ext>
                  </a:extLst>
                </a:gridCol>
                <a:gridCol w="879095">
                  <a:extLst>
                    <a:ext uri="{9D8B030D-6E8A-4147-A177-3AD203B41FA5}">
                      <a16:colId xmlns:a16="http://schemas.microsoft.com/office/drawing/2014/main" val="20006"/>
                    </a:ext>
                  </a:extLst>
                </a:gridCol>
              </a:tblGrid>
              <a:tr h="1095006">
                <a:tc>
                  <a:txBody>
                    <a:bodyPr/>
                    <a:lstStyle/>
                    <a:p>
                      <a:pPr marL="155575" algn="ctr">
                        <a:spcAft>
                          <a:spcPts val="0"/>
                        </a:spcAft>
                      </a:pPr>
                      <a:r>
                        <a:rPr lang="sr-Latn-CS" sz="1600">
                          <a:effectLst/>
                        </a:rPr>
                        <a:t>Projekat</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Inicijalna investicija (I)</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Sadašnja vrijednost novčanih priliva (PV)</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 Neto sadašnja vrijednost (NPV)</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Indeks profitabilnosti (PI)</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 Rang po (PI)</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Rang po NPV</a:t>
                      </a:r>
                      <a:endParaRPr lang="sr-Latn-BA" sz="1600">
                        <a:effectLst/>
                        <a:latin typeface="Times New Roman"/>
                        <a:ea typeface="Times New Roman"/>
                        <a:cs typeface="Tahoma"/>
                      </a:endParaRPr>
                    </a:p>
                  </a:txBody>
                  <a:tcPr marL="68579" marR="68579" marT="0" marB="0"/>
                </a:tc>
                <a:extLst>
                  <a:ext uri="{0D108BD9-81ED-4DB2-BD59-A6C34878D82A}">
                    <a16:rowId xmlns:a16="http://schemas.microsoft.com/office/drawing/2014/main" val="10000"/>
                  </a:ext>
                </a:extLst>
              </a:tr>
              <a:tr h="250027">
                <a:tc>
                  <a:txBody>
                    <a:bodyPr/>
                    <a:lstStyle/>
                    <a:p>
                      <a:pPr marL="155575" algn="ctr">
                        <a:spcAft>
                          <a:spcPts val="0"/>
                        </a:spcAft>
                      </a:pPr>
                      <a:r>
                        <a:rPr lang="sr-Latn-CS" sz="1600">
                          <a:effectLst/>
                        </a:rPr>
                        <a:t>0</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1</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2</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3= 2-1</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4=2/1</a:t>
                      </a:r>
                      <a:endParaRPr lang="sr-Latn-BA" sz="1600">
                        <a:effectLst/>
                        <a:latin typeface="Times New Roman"/>
                        <a:ea typeface="Times New Roman"/>
                        <a:cs typeface="Tahoma"/>
                      </a:endParaRPr>
                    </a:p>
                  </a:txBody>
                  <a:tcPr marL="68579" marR="68579" marT="0" marB="0"/>
                </a:tc>
                <a:tc>
                  <a:txBody>
                    <a:bodyPr/>
                    <a:lstStyle/>
                    <a:p>
                      <a:endParaRPr lang="sr-Latn-BA" sz="1600">
                        <a:effectLst/>
                        <a:latin typeface="Times New Roman"/>
                        <a:cs typeface="Tahoma"/>
                      </a:endParaRPr>
                    </a:p>
                  </a:txBody>
                  <a:tcPr marL="68579" marR="68579" marT="0" marB="0"/>
                </a:tc>
                <a:tc>
                  <a:txBody>
                    <a:bodyPr/>
                    <a:lstStyle/>
                    <a:p>
                      <a:endParaRPr lang="sr-Latn-BA" sz="1600">
                        <a:effectLst/>
                        <a:latin typeface="Times New Roman"/>
                        <a:cs typeface="Tahoma"/>
                      </a:endParaRPr>
                    </a:p>
                  </a:txBody>
                  <a:tcPr marL="68579" marR="68579" marT="0" marB="0"/>
                </a:tc>
                <a:extLst>
                  <a:ext uri="{0D108BD9-81ED-4DB2-BD59-A6C34878D82A}">
                    <a16:rowId xmlns:a16="http://schemas.microsoft.com/office/drawing/2014/main" val="10001"/>
                  </a:ext>
                </a:extLst>
              </a:tr>
              <a:tr h="438003">
                <a:tc>
                  <a:txBody>
                    <a:bodyPr/>
                    <a:lstStyle/>
                    <a:p>
                      <a:pPr marL="155575">
                        <a:spcAft>
                          <a:spcPts val="0"/>
                        </a:spcAft>
                      </a:pPr>
                      <a:r>
                        <a:rPr lang="sr-Latn-CS" sz="1600">
                          <a:effectLst/>
                        </a:rPr>
                        <a:t>A</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1,000,000</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1,200,000</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200,000</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1.20</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3</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5</a:t>
                      </a:r>
                      <a:endParaRPr lang="sr-Latn-BA" sz="1600">
                        <a:effectLst/>
                        <a:latin typeface="Times New Roman"/>
                        <a:ea typeface="Times New Roman"/>
                        <a:cs typeface="Tahoma"/>
                      </a:endParaRPr>
                    </a:p>
                  </a:txBody>
                  <a:tcPr marL="68579" marR="68579" marT="0" marB="0"/>
                </a:tc>
                <a:extLst>
                  <a:ext uri="{0D108BD9-81ED-4DB2-BD59-A6C34878D82A}">
                    <a16:rowId xmlns:a16="http://schemas.microsoft.com/office/drawing/2014/main" val="10002"/>
                  </a:ext>
                </a:extLst>
              </a:tr>
              <a:tr h="438003">
                <a:tc>
                  <a:txBody>
                    <a:bodyPr/>
                    <a:lstStyle/>
                    <a:p>
                      <a:pPr marL="155575">
                        <a:spcAft>
                          <a:spcPts val="0"/>
                        </a:spcAft>
                      </a:pPr>
                      <a:r>
                        <a:rPr lang="sr-Latn-CS" sz="1600">
                          <a:effectLst/>
                        </a:rPr>
                        <a:t>B</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2,000,000</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2,300,000</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300,000</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1.15</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4</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4</a:t>
                      </a:r>
                      <a:endParaRPr lang="sr-Latn-BA" sz="1600">
                        <a:effectLst/>
                        <a:latin typeface="Times New Roman"/>
                        <a:ea typeface="Times New Roman"/>
                        <a:cs typeface="Tahoma"/>
                      </a:endParaRPr>
                    </a:p>
                  </a:txBody>
                  <a:tcPr marL="68579" marR="68579" marT="0" marB="0"/>
                </a:tc>
                <a:extLst>
                  <a:ext uri="{0D108BD9-81ED-4DB2-BD59-A6C34878D82A}">
                    <a16:rowId xmlns:a16="http://schemas.microsoft.com/office/drawing/2014/main" val="10003"/>
                  </a:ext>
                </a:extLst>
              </a:tr>
              <a:tr h="438003">
                <a:tc>
                  <a:txBody>
                    <a:bodyPr/>
                    <a:lstStyle/>
                    <a:p>
                      <a:pPr marL="155575">
                        <a:spcAft>
                          <a:spcPts val="0"/>
                        </a:spcAft>
                      </a:pPr>
                      <a:r>
                        <a:rPr lang="sr-Latn-CS" sz="1600">
                          <a:effectLst/>
                        </a:rPr>
                        <a:t>C</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3,000,000</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3,850,000</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850,000</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1.28</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1</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2</a:t>
                      </a:r>
                      <a:endParaRPr lang="sr-Latn-BA" sz="1600">
                        <a:effectLst/>
                        <a:latin typeface="Times New Roman"/>
                        <a:ea typeface="Times New Roman"/>
                        <a:cs typeface="Tahoma"/>
                      </a:endParaRPr>
                    </a:p>
                  </a:txBody>
                  <a:tcPr marL="68579" marR="68579" marT="0" marB="0"/>
                </a:tc>
                <a:extLst>
                  <a:ext uri="{0D108BD9-81ED-4DB2-BD59-A6C34878D82A}">
                    <a16:rowId xmlns:a16="http://schemas.microsoft.com/office/drawing/2014/main" val="10004"/>
                  </a:ext>
                </a:extLst>
              </a:tr>
              <a:tr h="438003">
                <a:tc>
                  <a:txBody>
                    <a:bodyPr/>
                    <a:lstStyle/>
                    <a:p>
                      <a:pPr marL="155575">
                        <a:spcAft>
                          <a:spcPts val="0"/>
                        </a:spcAft>
                      </a:pPr>
                      <a:r>
                        <a:rPr lang="sr-Latn-CS" sz="1600">
                          <a:effectLst/>
                        </a:rPr>
                        <a:t>D</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4,000,000</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4,900,000</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900,000</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1.23</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2</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1</a:t>
                      </a:r>
                      <a:endParaRPr lang="sr-Latn-BA" sz="1600">
                        <a:effectLst/>
                        <a:latin typeface="Times New Roman"/>
                        <a:ea typeface="Times New Roman"/>
                        <a:cs typeface="Tahoma"/>
                      </a:endParaRPr>
                    </a:p>
                  </a:txBody>
                  <a:tcPr marL="68579" marR="68579" marT="0" marB="0"/>
                </a:tc>
                <a:extLst>
                  <a:ext uri="{0D108BD9-81ED-4DB2-BD59-A6C34878D82A}">
                    <a16:rowId xmlns:a16="http://schemas.microsoft.com/office/drawing/2014/main" val="10005"/>
                  </a:ext>
                </a:extLst>
              </a:tr>
              <a:tr h="863768">
                <a:tc>
                  <a:txBody>
                    <a:bodyPr/>
                    <a:lstStyle/>
                    <a:p>
                      <a:pPr marL="155575">
                        <a:spcAft>
                          <a:spcPts val="0"/>
                        </a:spcAft>
                      </a:pPr>
                      <a:r>
                        <a:rPr lang="sr-Latn-CS" sz="1600">
                          <a:effectLst/>
                        </a:rPr>
                        <a:t>E</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5,000,000</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5,400,000</a:t>
                      </a:r>
                      <a:endParaRPr lang="sr-Latn-BA" sz="1600">
                        <a:effectLst/>
                        <a:latin typeface="Times New Roman"/>
                        <a:ea typeface="Times New Roman"/>
                        <a:cs typeface="Tahoma"/>
                      </a:endParaRPr>
                    </a:p>
                  </a:txBody>
                  <a:tcPr marL="68579" marR="68579" marT="0" marB="0"/>
                </a:tc>
                <a:tc>
                  <a:txBody>
                    <a:bodyPr/>
                    <a:lstStyle/>
                    <a:p>
                      <a:pPr marL="155575" algn="r">
                        <a:spcAft>
                          <a:spcPts val="0"/>
                        </a:spcAft>
                      </a:pPr>
                      <a:r>
                        <a:rPr lang="sr-Latn-CS" sz="1600">
                          <a:effectLst/>
                        </a:rPr>
                        <a:t>400,000</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1.08</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5</a:t>
                      </a:r>
                      <a:endParaRPr lang="sr-Latn-BA" sz="1600">
                        <a:effectLst/>
                        <a:latin typeface="Times New Roman"/>
                        <a:ea typeface="Times New Roman"/>
                        <a:cs typeface="Tahoma"/>
                      </a:endParaRPr>
                    </a:p>
                  </a:txBody>
                  <a:tcPr marL="68579" marR="68579" marT="0" marB="0"/>
                </a:tc>
                <a:tc>
                  <a:txBody>
                    <a:bodyPr/>
                    <a:lstStyle/>
                    <a:p>
                      <a:pPr marL="155575" algn="ctr">
                        <a:spcAft>
                          <a:spcPts val="0"/>
                        </a:spcAft>
                      </a:pPr>
                      <a:r>
                        <a:rPr lang="sr-Latn-CS" sz="1600">
                          <a:effectLst/>
                        </a:rPr>
                        <a:t>3</a:t>
                      </a:r>
                      <a:endParaRPr lang="sr-Latn-BA" sz="1600">
                        <a:effectLst/>
                        <a:latin typeface="Times New Roman"/>
                        <a:ea typeface="Times New Roman"/>
                        <a:cs typeface="Tahoma"/>
                      </a:endParaRPr>
                    </a:p>
                  </a:txBody>
                  <a:tcPr marL="68579" marR="68579" marT="0" marB="0"/>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A83DDF7F-0126-E742-A5DA-75EDC4621D2B}"/>
              </a:ext>
            </a:extLst>
          </p:cNvPr>
          <p:cNvSpPr>
            <a:spLocks noGrp="1"/>
          </p:cNvSpPr>
          <p:nvPr>
            <p:ph type="title"/>
          </p:nvPr>
        </p:nvSpPr>
        <p:spPr/>
        <p:txBody>
          <a:bodyPr>
            <a:normAutofit fontScale="90000"/>
          </a:bodyPr>
          <a:lstStyle/>
          <a:p>
            <a:pPr>
              <a:defRPr/>
            </a:pPr>
            <a:r>
              <a:rPr lang="sr-Cyrl-BA" sz="3700">
                <a:solidFill>
                  <a:srgbClr val="464646"/>
                </a:solidFill>
              </a:rPr>
              <a:t>Рангирање и селекција инвестиционих пројеката</a:t>
            </a:r>
            <a:endParaRPr lang="sr-Latn-BA"/>
          </a:p>
        </p:txBody>
      </p:sp>
      <p:sp>
        <p:nvSpPr>
          <p:cNvPr id="143429" name="Date Placeholder 3">
            <a:extLst>
              <a:ext uri="{FF2B5EF4-FFF2-40B4-BE49-F238E27FC236}">
                <a16:creationId xmlns:a16="http://schemas.microsoft.com/office/drawing/2014/main" id="{C3C0095F-76F9-484B-894D-4CFCF2C598A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E01246F-5B10-EA4C-8D2E-2DC097C896ED}" type="datetime1">
              <a:rPr lang="en-US" altLang="en-US" smtClean="0"/>
              <a:pPr/>
              <a:t>4/27/26</a:t>
            </a:fld>
            <a:endParaRPr lang="en-US" altLang="en-US"/>
          </a:p>
        </p:txBody>
      </p:sp>
      <p:sp>
        <p:nvSpPr>
          <p:cNvPr id="143430" name="Slide Number Placeholder 4">
            <a:extLst>
              <a:ext uri="{FF2B5EF4-FFF2-40B4-BE49-F238E27FC236}">
                <a16:creationId xmlns:a16="http://schemas.microsoft.com/office/drawing/2014/main" id="{2D064BD0-7BE6-D240-BC2D-00B9E7212A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F96B99-98B2-7840-84E6-3B37B6FA4780}" type="slidenum">
              <a:rPr lang="en-US" altLang="en-US"/>
              <a:pPr/>
              <a:t>132</a:t>
            </a:fld>
            <a:endParaRPr lang="en-US"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21C4A-4627-FB49-B126-A01721181E3D}"/>
              </a:ext>
            </a:extLst>
          </p:cNvPr>
          <p:cNvSpPr>
            <a:spLocks noGrp="1"/>
          </p:cNvSpPr>
          <p:nvPr>
            <p:ph type="title"/>
          </p:nvPr>
        </p:nvSpPr>
        <p:spPr/>
        <p:txBody>
          <a:bodyPr>
            <a:normAutofit fontScale="90000"/>
          </a:bodyPr>
          <a:lstStyle/>
          <a:p>
            <a:pPr>
              <a:defRPr/>
            </a:pPr>
            <a:r>
              <a:rPr lang="sr-Cyrl-BA"/>
              <a:t>Рангирање и селекција инвестиционих пројеката</a:t>
            </a:r>
            <a:endParaRPr lang="sr-Latn-BA"/>
          </a:p>
        </p:txBody>
      </p:sp>
      <p:sp>
        <p:nvSpPr>
          <p:cNvPr id="144387" name="Date Placeholder 3">
            <a:extLst>
              <a:ext uri="{FF2B5EF4-FFF2-40B4-BE49-F238E27FC236}">
                <a16:creationId xmlns:a16="http://schemas.microsoft.com/office/drawing/2014/main" id="{100BE244-CB69-024A-8B60-A39EA951B79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0E0BD76-7C7C-FA4E-A893-543FFCAD68EB}" type="datetime1">
              <a:rPr lang="en-US" altLang="en-US" smtClean="0"/>
              <a:pPr/>
              <a:t>4/27/26</a:t>
            </a:fld>
            <a:endParaRPr lang="en-US" altLang="en-US"/>
          </a:p>
        </p:txBody>
      </p:sp>
      <p:sp>
        <p:nvSpPr>
          <p:cNvPr id="144388" name="Slide Number Placeholder 4">
            <a:extLst>
              <a:ext uri="{FF2B5EF4-FFF2-40B4-BE49-F238E27FC236}">
                <a16:creationId xmlns:a16="http://schemas.microsoft.com/office/drawing/2014/main" id="{997EF25C-9729-4148-83C2-37FB370B55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267AD4C-9154-9D41-87E5-989F4BDE184A}" type="slidenum">
              <a:rPr lang="en-US" altLang="en-US"/>
              <a:pPr/>
              <a:t>133</a:t>
            </a:fld>
            <a:endParaRPr lang="en-US" altLang="en-US"/>
          </a:p>
        </p:txBody>
      </p:sp>
      <p:pic>
        <p:nvPicPr>
          <p:cNvPr id="144389" name="Picture 2">
            <a:extLst>
              <a:ext uri="{FF2B5EF4-FFF2-40B4-BE49-F238E27FC236}">
                <a16:creationId xmlns:a16="http://schemas.microsoft.com/office/drawing/2014/main" id="{2DABDC9D-780F-644A-95D0-3D0326FEA331}"/>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611188" y="1484313"/>
            <a:ext cx="7632700" cy="48244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1">
            <a:extLst>
              <a:ext uri="{FF2B5EF4-FFF2-40B4-BE49-F238E27FC236}">
                <a16:creationId xmlns:a16="http://schemas.microsoft.com/office/drawing/2014/main" id="{0557CCEC-2EC0-1F44-AB2F-EF38BF9FDD41}"/>
              </a:ext>
            </a:extLst>
          </p:cNvPr>
          <p:cNvSpPr>
            <a:spLocks noGrp="1"/>
          </p:cNvSpPr>
          <p:nvPr>
            <p:ph idx="1"/>
          </p:nvPr>
        </p:nvSpPr>
        <p:spPr/>
        <p:txBody>
          <a:bodyPr/>
          <a:lstStyle/>
          <a:p>
            <a:r>
              <a:rPr lang="sr-Cyrl-BA" altLang="en-US" sz="2000"/>
              <a:t>Досадашња финансијска анализа заснивала се на предпоставци да нам је будућност позната и да смо у могућности предвидјети све величине релевантне за оцјену.</a:t>
            </a:r>
          </a:p>
          <a:p>
            <a:r>
              <a:rPr lang="sr-Cyrl-BA" altLang="en-US" sz="2000"/>
              <a:t>У раној фази ниво неизвјесности је врло висок, али је велика могућност да се утиче на трошкове и трајање пројекта све до завршне фазе када је неизвјесност мала али могућност утицања на инвестицију и трошкове такође мала.</a:t>
            </a:r>
          </a:p>
          <a:p>
            <a:r>
              <a:rPr lang="sr-Cyrl-BA" altLang="en-US" sz="2000"/>
              <a:t>Глобални проценат успјеха пројеката креће се од 10-25%.</a:t>
            </a:r>
          </a:p>
          <a:p>
            <a:r>
              <a:rPr lang="sr-Cyrl-BA" altLang="en-US" sz="2000"/>
              <a:t>Која је разлика између сценарија и предвиђања.</a:t>
            </a:r>
          </a:p>
          <a:p>
            <a:endParaRPr lang="sr-Latn-BA" altLang="en-US"/>
          </a:p>
        </p:txBody>
      </p:sp>
      <p:sp>
        <p:nvSpPr>
          <p:cNvPr id="3" name="Title 2">
            <a:extLst>
              <a:ext uri="{FF2B5EF4-FFF2-40B4-BE49-F238E27FC236}">
                <a16:creationId xmlns:a16="http://schemas.microsoft.com/office/drawing/2014/main" id="{29DCDB8C-9DD0-694D-A27A-725A3D6974F3}"/>
              </a:ext>
            </a:extLst>
          </p:cNvPr>
          <p:cNvSpPr>
            <a:spLocks noGrp="1"/>
          </p:cNvSpPr>
          <p:nvPr>
            <p:ph type="title"/>
          </p:nvPr>
        </p:nvSpPr>
        <p:spPr/>
        <p:txBody>
          <a:bodyPr>
            <a:normAutofit fontScale="90000"/>
          </a:bodyPr>
          <a:lstStyle/>
          <a:p>
            <a:pPr>
              <a:defRPr/>
            </a:pPr>
            <a:r>
              <a:rPr lang="sr-Cyrl-BA"/>
              <a:t>Оцјене пројеката у условима неизвјесности</a:t>
            </a:r>
            <a:endParaRPr lang="sr-Latn-BA"/>
          </a:p>
        </p:txBody>
      </p:sp>
      <p:sp>
        <p:nvSpPr>
          <p:cNvPr id="145412" name="Date Placeholder 3">
            <a:extLst>
              <a:ext uri="{FF2B5EF4-FFF2-40B4-BE49-F238E27FC236}">
                <a16:creationId xmlns:a16="http://schemas.microsoft.com/office/drawing/2014/main" id="{C6401CBF-9B83-B64C-A6DB-F70F6176032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8C5B9F5-A8B2-554D-8C66-0A04006677D2}" type="datetime1">
              <a:rPr lang="en-US" altLang="en-US" smtClean="0"/>
              <a:pPr/>
              <a:t>4/27/26</a:t>
            </a:fld>
            <a:endParaRPr lang="en-US" altLang="en-US"/>
          </a:p>
        </p:txBody>
      </p:sp>
      <p:sp>
        <p:nvSpPr>
          <p:cNvPr id="145413" name="Slide Number Placeholder 4">
            <a:extLst>
              <a:ext uri="{FF2B5EF4-FFF2-40B4-BE49-F238E27FC236}">
                <a16:creationId xmlns:a16="http://schemas.microsoft.com/office/drawing/2014/main" id="{83D0921B-9102-3346-924F-C76F2C0071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3E9F475-8C66-BC49-9D8E-73C7F0708266}" type="slidenum">
              <a:rPr lang="en-US" altLang="en-US"/>
              <a:pPr/>
              <a:t>134</a:t>
            </a:fld>
            <a:endParaRPr lang="en-US" alt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6477-D0BC-374F-8745-26F489B03C9E}"/>
              </a:ext>
            </a:extLst>
          </p:cNvPr>
          <p:cNvSpPr>
            <a:spLocks noGrp="1"/>
          </p:cNvSpPr>
          <p:nvPr>
            <p:ph type="title"/>
          </p:nvPr>
        </p:nvSpPr>
        <p:spPr>
          <a:xfrm>
            <a:off x="457200" y="620713"/>
            <a:ext cx="8229600" cy="647700"/>
          </a:xfrm>
        </p:spPr>
        <p:txBody>
          <a:bodyPr/>
          <a:lstStyle/>
          <a:p>
            <a:pPr>
              <a:defRPr/>
            </a:pPr>
            <a:r>
              <a:rPr lang="sr-Cyrl-BA" sz="2800" dirty="0"/>
              <a:t>Анализа сензибилитета пројекта</a:t>
            </a:r>
            <a:endParaRPr lang="en-US" sz="2800" dirty="0"/>
          </a:p>
        </p:txBody>
      </p:sp>
      <p:sp>
        <p:nvSpPr>
          <p:cNvPr id="111619" name="Content Placeholder 2">
            <a:extLst>
              <a:ext uri="{FF2B5EF4-FFF2-40B4-BE49-F238E27FC236}">
                <a16:creationId xmlns:a16="http://schemas.microsoft.com/office/drawing/2014/main" id="{2FBA8944-DA76-CE4C-A94A-355081905B9D}"/>
              </a:ext>
            </a:extLst>
          </p:cNvPr>
          <p:cNvSpPr>
            <a:spLocks noGrp="1"/>
          </p:cNvSpPr>
          <p:nvPr>
            <p:ph idx="1"/>
          </p:nvPr>
        </p:nvSpPr>
        <p:spPr>
          <a:xfrm>
            <a:off x="457200" y="1341438"/>
            <a:ext cx="8229600" cy="4784725"/>
          </a:xfrm>
        </p:spPr>
        <p:txBody>
          <a:bodyPr/>
          <a:lstStyle/>
          <a:p>
            <a:pPr algn="just">
              <a:buFont typeface="Wingdings 3" pitchFamily="18" charset="2"/>
              <a:buChar char=""/>
              <a:defRPr/>
            </a:pPr>
            <a:r>
              <a:rPr lang="sr-Latn-CS" sz="2000" dirty="0"/>
              <a:t>Анализа осјетљивости има циљ да идентификује елементе (варијабле) на чију промјену су ефекти инвестиционог пројекта ос</a:t>
            </a:r>
            <a:r>
              <a:rPr lang="sr-Cyrl-CS" sz="2000" dirty="0"/>
              <a:t>ј</a:t>
            </a:r>
            <a:r>
              <a:rPr lang="sr-Latn-CS" sz="2000" dirty="0"/>
              <a:t>етљиви, односно ефекти постају неповољнији. </a:t>
            </a:r>
            <a:endParaRPr lang="sr-Cyrl-BA" sz="2000" dirty="0"/>
          </a:p>
          <a:p>
            <a:pPr marL="0" indent="0" algn="just">
              <a:buFont typeface="Arial" pitchFamily="34" charset="0"/>
              <a:buNone/>
              <a:defRPr/>
            </a:pPr>
            <a:endParaRPr lang="sr-Cyrl-BA" sz="2000" dirty="0"/>
          </a:p>
          <a:p>
            <a:pPr algn="just">
              <a:buFont typeface="Wingdings 3" pitchFamily="18" charset="2"/>
              <a:buChar char=""/>
              <a:defRPr/>
            </a:pPr>
            <a:r>
              <a:rPr lang="sr-Latn-CS" sz="2000" dirty="0"/>
              <a:t>Ова анализа помаже аналитичару да схвати утицај различитих параметара (тј. почетних трошкова, периода изградње, производних трошкова и трошкова одржавања, искоришћености капацитета) на одрживост пројекта.</a:t>
            </a:r>
            <a:endParaRPr lang="en-US" sz="2000" dirty="0"/>
          </a:p>
          <a:p>
            <a:pPr>
              <a:buFont typeface="Wingdings 3" pitchFamily="18" charset="2"/>
              <a:buChar char=""/>
              <a:defRPr/>
            </a:pPr>
            <a:endParaRPr lang="en-US" altLang="en-US" dirty="0"/>
          </a:p>
        </p:txBody>
      </p:sp>
      <p:sp>
        <p:nvSpPr>
          <p:cNvPr id="146436" name="Date Placeholder 3">
            <a:extLst>
              <a:ext uri="{FF2B5EF4-FFF2-40B4-BE49-F238E27FC236}">
                <a16:creationId xmlns:a16="http://schemas.microsoft.com/office/drawing/2014/main" id="{02BA277A-975C-AB46-AB03-F73D407E60F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4C8CD0B-A9DF-124B-9952-42DAD4897F42}" type="datetime1">
              <a:rPr lang="en-US" altLang="en-US" sz="1200" smtClean="0">
                <a:solidFill>
                  <a:srgbClr val="595959"/>
                </a:solidFill>
                <a:latin typeface="Century Gothic" panose="020B0502020202020204" pitchFamily="34" charset="0"/>
              </a:rPr>
              <a:pPr/>
              <a:t>4/27/26</a:t>
            </a:fld>
            <a:endParaRPr lang="en-US" altLang="en-US" sz="1200">
              <a:solidFill>
                <a:srgbClr val="595959"/>
              </a:solidFill>
              <a:latin typeface="Century Gothic" panose="020B0502020202020204" pitchFamily="34" charset="0"/>
            </a:endParaRPr>
          </a:p>
        </p:txBody>
      </p:sp>
      <p:sp>
        <p:nvSpPr>
          <p:cNvPr id="146437" name="Slide Number Placeholder 4">
            <a:extLst>
              <a:ext uri="{FF2B5EF4-FFF2-40B4-BE49-F238E27FC236}">
                <a16:creationId xmlns:a16="http://schemas.microsoft.com/office/drawing/2014/main" id="{3D853285-47AE-5846-AB5B-ADBBD33F7E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48209F8-61FC-7C4B-991F-D5C899C4AD12}" type="slidenum">
              <a:rPr lang="en-US" altLang="en-US" sz="1200">
                <a:solidFill>
                  <a:srgbClr val="595959"/>
                </a:solidFill>
                <a:latin typeface="Century Gothic" panose="020B0502020202020204" pitchFamily="34" charset="0"/>
              </a:rPr>
              <a:pPr/>
              <a:t>135</a:t>
            </a:fld>
            <a:endParaRPr lang="en-US" altLang="en-US" sz="1200">
              <a:solidFill>
                <a:srgbClr val="595959"/>
              </a:solidFill>
              <a:latin typeface="Century Gothic" panose="020B0502020202020204" pitchFamily="34"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FD8C6-89A7-5542-B3AC-425A04924AEA}"/>
              </a:ext>
            </a:extLst>
          </p:cNvPr>
          <p:cNvSpPr>
            <a:spLocks noGrp="1"/>
          </p:cNvSpPr>
          <p:nvPr>
            <p:ph type="title"/>
          </p:nvPr>
        </p:nvSpPr>
        <p:spPr>
          <a:xfrm>
            <a:off x="457200" y="692150"/>
            <a:ext cx="8229600" cy="908050"/>
          </a:xfrm>
        </p:spPr>
        <p:txBody>
          <a:bodyPr/>
          <a:lstStyle/>
          <a:p>
            <a:pPr>
              <a:defRPr/>
            </a:pPr>
            <a:r>
              <a:rPr lang="sr-Cyrl-BA" sz="2800" dirty="0"/>
              <a:t>Анализа сензибилитета пројекта</a:t>
            </a:r>
            <a:endParaRPr lang="en-US" sz="2800" dirty="0"/>
          </a:p>
        </p:txBody>
      </p:sp>
      <p:sp>
        <p:nvSpPr>
          <p:cNvPr id="147459" name="Date Placeholder 3">
            <a:extLst>
              <a:ext uri="{FF2B5EF4-FFF2-40B4-BE49-F238E27FC236}">
                <a16:creationId xmlns:a16="http://schemas.microsoft.com/office/drawing/2014/main" id="{D58FE800-26EE-DE47-99CD-FD1A19C7CF2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181D26F-0C6A-C640-8B14-0EC1EBD6F3AA}" type="datetime1">
              <a:rPr lang="en-US" altLang="en-US" sz="1200" smtClean="0">
                <a:solidFill>
                  <a:srgbClr val="595959"/>
                </a:solidFill>
                <a:latin typeface="Century Gothic" panose="020B0502020202020204" pitchFamily="34" charset="0"/>
              </a:rPr>
              <a:pPr/>
              <a:t>4/27/26</a:t>
            </a:fld>
            <a:endParaRPr lang="en-US" altLang="en-US" sz="1200">
              <a:solidFill>
                <a:srgbClr val="595959"/>
              </a:solidFill>
              <a:latin typeface="Century Gothic" panose="020B0502020202020204" pitchFamily="34" charset="0"/>
            </a:endParaRPr>
          </a:p>
        </p:txBody>
      </p:sp>
      <p:sp>
        <p:nvSpPr>
          <p:cNvPr id="147460" name="Slide Number Placeholder 4">
            <a:extLst>
              <a:ext uri="{FF2B5EF4-FFF2-40B4-BE49-F238E27FC236}">
                <a16:creationId xmlns:a16="http://schemas.microsoft.com/office/drawing/2014/main" id="{55757211-C8EC-2248-AAE7-4227C6E0B8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F9EEA53-EF00-144D-9EFA-A691883F988C}" type="slidenum">
              <a:rPr lang="en-US" altLang="en-US" sz="1200">
                <a:solidFill>
                  <a:srgbClr val="595959"/>
                </a:solidFill>
                <a:latin typeface="Century Gothic" panose="020B0502020202020204" pitchFamily="34" charset="0"/>
              </a:rPr>
              <a:pPr/>
              <a:t>136</a:t>
            </a:fld>
            <a:endParaRPr lang="en-US" altLang="en-US" sz="1200">
              <a:solidFill>
                <a:srgbClr val="595959"/>
              </a:solidFill>
              <a:latin typeface="Century Gothic" panose="020B0502020202020204" pitchFamily="34" charset="0"/>
            </a:endParaRPr>
          </a:p>
        </p:txBody>
      </p:sp>
      <p:sp>
        <p:nvSpPr>
          <p:cNvPr id="12" name="Content Placeholder 11">
            <a:extLst>
              <a:ext uri="{FF2B5EF4-FFF2-40B4-BE49-F238E27FC236}">
                <a16:creationId xmlns:a16="http://schemas.microsoft.com/office/drawing/2014/main" id="{E3B17E63-41E1-BA4E-874F-75442B71B142}"/>
              </a:ext>
            </a:extLst>
          </p:cNvPr>
          <p:cNvSpPr>
            <a:spLocks noGrp="1"/>
          </p:cNvSpPr>
          <p:nvPr>
            <p:ph idx="1"/>
          </p:nvPr>
        </p:nvSpPr>
        <p:spPr>
          <a:xfrm>
            <a:off x="457200" y="1600200"/>
            <a:ext cx="8291513" cy="4924425"/>
          </a:xfrm>
        </p:spPr>
        <p:txBody>
          <a:bodyPr/>
          <a:lstStyle/>
          <a:p>
            <a:pPr>
              <a:buFont typeface="Wingdings 3" pitchFamily="18" charset="2"/>
              <a:buChar char=""/>
              <a:defRPr/>
            </a:pPr>
            <a:r>
              <a:rPr lang="sr-Cyrl-CS" sz="1400" dirty="0"/>
              <a:t>Табела : Анализа осјетљивости нето садашње вриједности инвестиционог пројекта изазвана промјенама базних величина</a:t>
            </a:r>
          </a:p>
          <a:p>
            <a:pPr marL="0" indent="0">
              <a:buFont typeface="Arial" pitchFamily="34" charset="0"/>
              <a:buNone/>
              <a:defRPr/>
            </a:pPr>
            <a:endParaRPr lang="en-US" dirty="0"/>
          </a:p>
        </p:txBody>
      </p:sp>
      <p:graphicFrame>
        <p:nvGraphicFramePr>
          <p:cNvPr id="14" name="Table 13">
            <a:extLst>
              <a:ext uri="{FF2B5EF4-FFF2-40B4-BE49-F238E27FC236}">
                <a16:creationId xmlns:a16="http://schemas.microsoft.com/office/drawing/2014/main" id="{A2104FF7-4BD5-7249-835B-FD14EF5BBFF8}"/>
              </a:ext>
            </a:extLst>
          </p:cNvPr>
          <p:cNvGraphicFramePr>
            <a:graphicFrameLocks noGrp="1"/>
          </p:cNvGraphicFramePr>
          <p:nvPr/>
        </p:nvGraphicFramePr>
        <p:xfrm>
          <a:off x="1547813" y="2532063"/>
          <a:ext cx="5903912" cy="3824287"/>
        </p:xfrm>
        <a:graphic>
          <a:graphicData uri="http://schemas.openxmlformats.org/drawingml/2006/table">
            <a:tbl>
              <a:tblPr firstRow="1" firstCol="1" bandRow="1"/>
              <a:tblGrid>
                <a:gridCol w="960369">
                  <a:extLst>
                    <a:ext uri="{9D8B030D-6E8A-4147-A177-3AD203B41FA5}">
                      <a16:colId xmlns:a16="http://schemas.microsoft.com/office/drawing/2014/main" val="20000"/>
                    </a:ext>
                  </a:extLst>
                </a:gridCol>
                <a:gridCol w="1235886">
                  <a:extLst>
                    <a:ext uri="{9D8B030D-6E8A-4147-A177-3AD203B41FA5}">
                      <a16:colId xmlns:a16="http://schemas.microsoft.com/office/drawing/2014/main" val="20001"/>
                    </a:ext>
                  </a:extLst>
                </a:gridCol>
                <a:gridCol w="1235886">
                  <a:extLst>
                    <a:ext uri="{9D8B030D-6E8A-4147-A177-3AD203B41FA5}">
                      <a16:colId xmlns:a16="http://schemas.microsoft.com/office/drawing/2014/main" val="20002"/>
                    </a:ext>
                  </a:extLst>
                </a:gridCol>
                <a:gridCol w="1235886">
                  <a:extLst>
                    <a:ext uri="{9D8B030D-6E8A-4147-A177-3AD203B41FA5}">
                      <a16:colId xmlns:a16="http://schemas.microsoft.com/office/drawing/2014/main" val="20003"/>
                    </a:ext>
                  </a:extLst>
                </a:gridCol>
                <a:gridCol w="1235886">
                  <a:extLst>
                    <a:ext uri="{9D8B030D-6E8A-4147-A177-3AD203B41FA5}">
                      <a16:colId xmlns:a16="http://schemas.microsoft.com/office/drawing/2014/main" val="20004"/>
                    </a:ext>
                  </a:extLst>
                </a:gridCol>
              </a:tblGrid>
              <a:tr h="764857">
                <a:tc>
                  <a:txBody>
                    <a:bodyPr/>
                    <a:lstStyle/>
                    <a:p>
                      <a:pPr marL="155575" marR="0" algn="ct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 промјене</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155575" marR="0" algn="ct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продајне цијене</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155575" marR="0" algn="ct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варијабилних трошкова</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155575" marR="0" algn="ct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фиксних производних трошкова</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155575" marR="0" algn="ct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Инцијалне инвестиције</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458914">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-20%</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-3,830,180</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10,397,143</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6,020,340</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7,101,353</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8914">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-15%</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-1,497,297</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9,173,196</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5,979,035</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6,701,353</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5943">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-10%</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835,586</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7,949,248</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5,819,808</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6,301,353</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5943">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-5%</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3,168,470</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6,725,301</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5,660,581</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5,901,353</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5943">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0%</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5,501,353</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5,501,353</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5,501,353</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5,501,353</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val="10005"/>
                  </a:ext>
                </a:extLst>
              </a:tr>
              <a:tr h="305943">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5%</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7,834,237</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4,277,406</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5,342,126</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5,101,353</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5943">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10%</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10,167,120</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3,053,458</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5,182,899</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4,701,353</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5943">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15%</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12,500,003</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1,829,511</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5,025,347</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4,301,353</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5943">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20%</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14,832,887</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605,563</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a:effectLst/>
                          <a:latin typeface="Times New Roman" panose="02020603050405020304" pitchFamily="18" charset="0"/>
                          <a:ea typeface="Times New Roman" panose="02020603050405020304" pitchFamily="18" charset="0"/>
                          <a:cs typeface="Arial" panose="020B0604020202020204" pitchFamily="34" charset="0"/>
                        </a:rPr>
                        <a:t>4,864,444</a:t>
                      </a:r>
                      <a:endParaRPr lang="en-US" sz="140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5575" marR="0" algn="r">
                        <a:spcBef>
                          <a:spcPts val="0"/>
                        </a:spcBef>
                        <a:spcAft>
                          <a:spcPts val="0"/>
                        </a:spcAft>
                      </a:pPr>
                      <a:r>
                        <a:rPr lang="sr-Cyrl-CS" sz="1400" dirty="0">
                          <a:effectLst/>
                          <a:latin typeface="Times New Roman" panose="02020603050405020304" pitchFamily="18" charset="0"/>
                          <a:ea typeface="Times New Roman" panose="02020603050405020304" pitchFamily="18" charset="0"/>
                          <a:cs typeface="Arial" panose="020B0604020202020204" pitchFamily="34" charset="0"/>
                        </a:rPr>
                        <a:t>3,901,353</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a:extLst>
              <a:ext uri="{FF2B5EF4-FFF2-40B4-BE49-F238E27FC236}">
                <a16:creationId xmlns:a16="http://schemas.microsoft.com/office/drawing/2014/main" id="{9C2E02B8-0D69-484C-9213-02E22EAD035D}"/>
              </a:ext>
            </a:extLst>
          </p:cNvPr>
          <p:cNvSpPr>
            <a:spLocks noGrp="1"/>
          </p:cNvSpPr>
          <p:nvPr>
            <p:ph idx="1"/>
          </p:nvPr>
        </p:nvSpPr>
        <p:spPr/>
        <p:txBody>
          <a:bodyPr/>
          <a:lstStyle/>
          <a:p>
            <a:pPr eaLnBrk="1" hangingPunct="1">
              <a:lnSpc>
                <a:spcPct val="80000"/>
              </a:lnSpc>
            </a:pPr>
            <a:r>
              <a:rPr lang="sr-Cyrl-CS" altLang="en-US" sz="1700"/>
              <a:t>ИМА СЉЕДЕЋЕ ЕЛЕМЕНТЕ: </a:t>
            </a:r>
            <a:r>
              <a:rPr lang="sr-Latn-CS" altLang="en-US" sz="1700"/>
              <a:t>УП, ТР </a:t>
            </a:r>
            <a:r>
              <a:rPr lang="sr-Cyrl-CS" altLang="en-US" sz="1700"/>
              <a:t>и цијена</a:t>
            </a:r>
            <a:r>
              <a:rPr lang="sr-Latn-CS" altLang="en-US" sz="1700"/>
              <a:t>;</a:t>
            </a:r>
            <a:endParaRPr lang="en-US" altLang="en-US" sz="1700"/>
          </a:p>
          <a:p>
            <a:pPr lvl="1" eaLnBrk="1" hangingPunct="1">
              <a:lnSpc>
                <a:spcPct val="80000"/>
              </a:lnSpc>
            </a:pPr>
            <a:r>
              <a:rPr lang="sr-Cyrl-CS" altLang="en-US" sz="1500"/>
              <a:t>УКУПАН ПРИХОД </a:t>
            </a:r>
            <a:r>
              <a:rPr lang="sr-Latn-CS" altLang="en-US" sz="1500"/>
              <a:t>→ TR (</a:t>
            </a:r>
            <a:r>
              <a:rPr lang="sr-Cyrl-CS" altLang="en-US" sz="1500"/>
              <a:t>јединична цијена </a:t>
            </a:r>
            <a:r>
              <a:rPr lang="sr-Latn-CS" altLang="en-US" sz="1500"/>
              <a:t>(</a:t>
            </a:r>
            <a:r>
              <a:rPr lang="sr-Latn-CS" altLang="en-US" sz="1500" b="1"/>
              <a:t>P</a:t>
            </a:r>
            <a:r>
              <a:rPr lang="sr-Latn-CS" altLang="en-US" sz="1500"/>
              <a:t>) x </a:t>
            </a:r>
            <a:r>
              <a:rPr lang="sr-Cyrl-CS" altLang="en-US" sz="1500"/>
              <a:t>продата количинa </a:t>
            </a:r>
            <a:r>
              <a:rPr lang="sr-Latn-CS" altLang="en-US" sz="1500"/>
              <a:t>(</a:t>
            </a:r>
            <a:r>
              <a:rPr lang="sr-Latn-CS" altLang="en-US" sz="1500" b="1"/>
              <a:t>Q</a:t>
            </a:r>
            <a:r>
              <a:rPr lang="sr-Latn-CS" altLang="en-US" sz="1500"/>
              <a:t>))</a:t>
            </a:r>
            <a:endParaRPr lang="en-US" altLang="en-US" sz="1500"/>
          </a:p>
          <a:p>
            <a:pPr lvl="1" eaLnBrk="1" hangingPunct="1">
              <a:lnSpc>
                <a:spcPct val="80000"/>
              </a:lnSpc>
            </a:pPr>
            <a:r>
              <a:rPr lang="sr-Cyrl-CS" altLang="en-US" sz="1500"/>
              <a:t>УКУПНИ ТРОШКОВИ </a:t>
            </a:r>
            <a:r>
              <a:rPr lang="sr-Latn-CS" altLang="en-US" sz="1500"/>
              <a:t>→ TC </a:t>
            </a:r>
            <a:r>
              <a:rPr lang="sr-Cyrl-CS" altLang="en-US" sz="1500"/>
              <a:t>(фиксни </a:t>
            </a:r>
            <a:r>
              <a:rPr lang="sr-Latn-CS" altLang="en-US" sz="1500"/>
              <a:t>(</a:t>
            </a:r>
            <a:r>
              <a:rPr lang="sr-Latn-CS" altLang="en-US" sz="1500" b="1"/>
              <a:t>F</a:t>
            </a:r>
            <a:r>
              <a:rPr lang="sr-Latn-CS" altLang="en-US" sz="1500"/>
              <a:t>) </a:t>
            </a:r>
            <a:r>
              <a:rPr lang="sr-Cyrl-CS" altLang="en-US" sz="1500"/>
              <a:t>и варијабилни трошкови </a:t>
            </a:r>
            <a:r>
              <a:rPr lang="sr-Latn-CS" altLang="en-US" sz="1500"/>
              <a:t>(</a:t>
            </a:r>
            <a:r>
              <a:rPr lang="sr-Latn-CS" altLang="en-US" sz="1500" b="1"/>
              <a:t>V</a:t>
            </a:r>
            <a:r>
              <a:rPr lang="sr-Latn-CS" altLang="en-US" sz="1500"/>
              <a:t>))</a:t>
            </a:r>
            <a:endParaRPr lang="en-US" altLang="en-US" sz="1500"/>
          </a:p>
          <a:p>
            <a:pPr lvl="1" eaLnBrk="1" hangingPunct="1">
              <a:lnSpc>
                <a:spcPct val="80000"/>
              </a:lnSpc>
            </a:pPr>
            <a:r>
              <a:rPr lang="sr-Cyrl-CS" altLang="en-US" sz="1500"/>
              <a:t>БРУТО ПРОФИТ </a:t>
            </a:r>
            <a:r>
              <a:rPr lang="sr-Latn-CS" altLang="en-US" sz="1500"/>
              <a:t>→ Pr</a:t>
            </a:r>
            <a:endParaRPr lang="en-US" altLang="en-US" sz="1500"/>
          </a:p>
          <a:p>
            <a:pPr algn="ctr" eaLnBrk="1" hangingPunct="1">
              <a:lnSpc>
                <a:spcPct val="80000"/>
              </a:lnSpc>
              <a:buFont typeface="Wingdings" pitchFamily="2" charset="2"/>
              <a:buNone/>
            </a:pPr>
            <a:r>
              <a:rPr lang="sr-Latn-CS" altLang="en-US" sz="1700" b="1"/>
              <a:t>Pr = TR – TC</a:t>
            </a:r>
            <a:br>
              <a:rPr lang="en-US" altLang="en-US" sz="1700"/>
            </a:br>
            <a:endParaRPr lang="en-US" altLang="en-US" sz="1700"/>
          </a:p>
          <a:p>
            <a:pPr eaLnBrk="1" hangingPunct="1">
              <a:lnSpc>
                <a:spcPct val="80000"/>
              </a:lnSpc>
            </a:pPr>
            <a:r>
              <a:rPr lang="sr-Cyrl-CS" altLang="en-US" sz="1700"/>
              <a:t>УКУПАН ПРИХОД </a:t>
            </a:r>
            <a:r>
              <a:rPr lang="sr-Latn-CS" altLang="en-US" sz="1700" b="1"/>
              <a:t>TR = P x Q</a:t>
            </a:r>
            <a:r>
              <a:rPr lang="sr-Latn-CS" altLang="en-US" sz="1700"/>
              <a:t>, </a:t>
            </a:r>
            <a:r>
              <a:rPr lang="sr-Cyrl-CS" altLang="en-US" sz="1700"/>
              <a:t>А ТРОШAК </a:t>
            </a:r>
            <a:r>
              <a:rPr lang="sr-Latn-CS" altLang="en-US" sz="1700" b="1"/>
              <a:t>TC = F + V x Q</a:t>
            </a:r>
            <a:r>
              <a:rPr lang="sr-Latn-CS" altLang="en-US" sz="1700"/>
              <a:t>;</a:t>
            </a:r>
            <a:endParaRPr lang="en-US" altLang="en-US" sz="1700"/>
          </a:p>
          <a:p>
            <a:pPr eaLnBrk="1" hangingPunct="1">
              <a:lnSpc>
                <a:spcPct val="80000"/>
              </a:lnSpc>
            </a:pPr>
            <a:r>
              <a:rPr lang="sr-Cyrl-CS" altLang="en-US" sz="1700"/>
              <a:t>БРУТО ПРОФИТ СЕ ДOБИЈЕ КАO: </a:t>
            </a:r>
            <a:endParaRPr lang="en-US" altLang="en-US" sz="1700"/>
          </a:p>
          <a:p>
            <a:pPr algn="ctr" eaLnBrk="1" hangingPunct="1">
              <a:lnSpc>
                <a:spcPct val="80000"/>
              </a:lnSpc>
              <a:buFont typeface="Wingdings" pitchFamily="2" charset="2"/>
              <a:buNone/>
            </a:pPr>
            <a:r>
              <a:rPr lang="sr-Latn-CS" altLang="en-US" sz="1700" b="1"/>
              <a:t>Pr = P x Q – F – (V x Q) = Q (P x V) – F</a:t>
            </a:r>
            <a:endParaRPr lang="en-US" altLang="en-US" sz="1700"/>
          </a:p>
          <a:p>
            <a:pPr eaLnBrk="1" hangingPunct="1">
              <a:lnSpc>
                <a:spcPct val="80000"/>
              </a:lnSpc>
            </a:pPr>
            <a:r>
              <a:rPr lang="sr-Cyrl-CS" altLang="en-US" sz="1700"/>
              <a:t>У ПРЕЛОМНОЈ ТАЧКИ, БРУТО ПРОФИТ ЈЕ </a:t>
            </a:r>
            <a:r>
              <a:rPr lang="sr-Cyrl-CS" altLang="en-US" sz="1700" b="1"/>
              <a:t>0</a:t>
            </a:r>
            <a:r>
              <a:rPr lang="sr-Cyrl-CS" altLang="en-US" sz="1700"/>
              <a:t>, OДНOСНOНO</a:t>
            </a:r>
            <a:r>
              <a:rPr lang="sr-Latn-CS" altLang="en-US" sz="1700"/>
              <a:t>:</a:t>
            </a:r>
            <a:r>
              <a:rPr lang="en-US" altLang="en-US" sz="1700"/>
              <a:t> </a:t>
            </a:r>
          </a:p>
          <a:p>
            <a:pPr algn="ctr" eaLnBrk="1" hangingPunct="1">
              <a:lnSpc>
                <a:spcPct val="80000"/>
              </a:lnSpc>
              <a:buFont typeface="Wingdings" pitchFamily="2" charset="2"/>
              <a:buNone/>
            </a:pPr>
            <a:r>
              <a:rPr lang="sr-Latn-CS" altLang="en-US" sz="1700" b="1"/>
              <a:t>Pr = 0</a:t>
            </a:r>
          </a:p>
          <a:p>
            <a:pPr algn="ctr" eaLnBrk="1" hangingPunct="1">
              <a:lnSpc>
                <a:spcPct val="80000"/>
              </a:lnSpc>
              <a:buFont typeface="Wingdings" pitchFamily="2" charset="2"/>
              <a:buNone/>
            </a:pPr>
            <a:r>
              <a:rPr lang="sr-Latn-CS" altLang="en-US" sz="1700" b="1"/>
              <a:t>Q (P – V) – F = 0</a:t>
            </a:r>
          </a:p>
          <a:p>
            <a:pPr algn="ctr" eaLnBrk="1" hangingPunct="1">
              <a:lnSpc>
                <a:spcPct val="80000"/>
              </a:lnSpc>
              <a:buFont typeface="Wingdings" pitchFamily="2" charset="2"/>
              <a:buNone/>
            </a:pPr>
            <a:r>
              <a:rPr lang="sr-Latn-CS" altLang="en-US" sz="1700" b="1"/>
              <a:t>Q* = F / (P – V)</a:t>
            </a:r>
          </a:p>
          <a:p>
            <a:pPr eaLnBrk="1" hangingPunct="1">
              <a:lnSpc>
                <a:spcPct val="80000"/>
              </a:lnSpc>
              <a:buFont typeface="Wingdings" pitchFamily="2" charset="2"/>
              <a:buNone/>
            </a:pPr>
            <a:r>
              <a:rPr lang="sr-Latn-CS" altLang="en-US" sz="1700" b="1"/>
              <a:t>Q*</a:t>
            </a:r>
            <a:r>
              <a:rPr lang="sr-Latn-CS" altLang="en-US" sz="1700"/>
              <a:t> → </a:t>
            </a:r>
            <a:r>
              <a:rPr lang="sr-Cyrl-CS" altLang="en-US" sz="1700" i="1"/>
              <a:t>обим производње у прелoмнoј тачки</a:t>
            </a:r>
            <a:endParaRPr lang="sr-Latn-CS" altLang="en-US" sz="1700" b="1"/>
          </a:p>
          <a:p>
            <a:pPr eaLnBrk="1" hangingPunct="1">
              <a:lnSpc>
                <a:spcPct val="80000"/>
              </a:lnSpc>
              <a:buFont typeface="Wingdings" pitchFamily="2" charset="2"/>
              <a:buNone/>
            </a:pPr>
            <a:r>
              <a:rPr lang="sr-Latn-CS" altLang="en-US" sz="1700" b="1"/>
              <a:t>P – V</a:t>
            </a:r>
            <a:r>
              <a:rPr lang="sr-Latn-CS" altLang="en-US" sz="1700" i="1"/>
              <a:t> → </a:t>
            </a:r>
            <a:r>
              <a:rPr lang="sr-Cyrl-CS" altLang="en-US" sz="1700" i="1"/>
              <a:t>допринос по јединици производње или контрибуциона маржа</a:t>
            </a:r>
          </a:p>
        </p:txBody>
      </p:sp>
      <p:sp>
        <p:nvSpPr>
          <p:cNvPr id="148483" name="Date Placeholder 3">
            <a:extLst>
              <a:ext uri="{FF2B5EF4-FFF2-40B4-BE49-F238E27FC236}">
                <a16:creationId xmlns:a16="http://schemas.microsoft.com/office/drawing/2014/main" id="{D7391418-3F23-6041-A6E8-78BEB074E17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4167E15-7C08-D640-A85C-74B2F16853A4}" type="datetime1">
              <a:rPr lang="en-US" altLang="en-US" smtClean="0"/>
              <a:pPr/>
              <a:t>4/27/26</a:t>
            </a:fld>
            <a:endParaRPr lang="en-US" altLang="en-US"/>
          </a:p>
        </p:txBody>
      </p:sp>
      <p:sp>
        <p:nvSpPr>
          <p:cNvPr id="148484" name="Slide Number Placeholder 5">
            <a:extLst>
              <a:ext uri="{FF2B5EF4-FFF2-40B4-BE49-F238E27FC236}">
                <a16:creationId xmlns:a16="http://schemas.microsoft.com/office/drawing/2014/main" id="{E8F24507-83D2-FD4C-921E-63B9F78FEF4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A409962-37F0-A04B-A6A1-31BA8D05024C}" type="slidenum">
              <a:rPr lang="en-US" altLang="en-US"/>
              <a:pPr/>
              <a:t>137</a:t>
            </a:fld>
            <a:endParaRPr lang="en-US" altLang="en-US"/>
          </a:p>
        </p:txBody>
      </p:sp>
      <p:sp>
        <p:nvSpPr>
          <p:cNvPr id="129028" name="Rectangle 2">
            <a:extLst>
              <a:ext uri="{FF2B5EF4-FFF2-40B4-BE49-F238E27FC236}">
                <a16:creationId xmlns:a16="http://schemas.microsoft.com/office/drawing/2014/main" id="{E20E500D-A411-4447-BD89-B33C0E7465A3}"/>
              </a:ext>
            </a:extLst>
          </p:cNvPr>
          <p:cNvSpPr>
            <a:spLocks noGrp="1" noChangeArrowheads="1"/>
          </p:cNvSpPr>
          <p:nvPr>
            <p:ph type="title"/>
          </p:nvPr>
        </p:nvSpPr>
        <p:spPr/>
        <p:txBody>
          <a:bodyPr/>
          <a:lstStyle/>
          <a:p>
            <a:pPr eaLnBrk="1" fontAlgn="auto" hangingPunct="1">
              <a:spcAft>
                <a:spcPts val="0"/>
              </a:spcAft>
              <a:defRPr/>
            </a:pPr>
            <a:r>
              <a:rPr lang="sr-Cyrl-CS" altLang="en-US"/>
              <a:t>Модел преломне тачке</a:t>
            </a:r>
            <a:endParaRPr lang="en-US" alt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4">
            <a:extLst>
              <a:ext uri="{FF2B5EF4-FFF2-40B4-BE49-F238E27FC236}">
                <a16:creationId xmlns:a16="http://schemas.microsoft.com/office/drawing/2014/main" id="{78580CE6-6523-7C4A-87E0-D32AD645B3A6}"/>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971675" y="1481138"/>
            <a:ext cx="5200650" cy="4525962"/>
          </a:xfrm>
          <a:noFill/>
        </p:spPr>
      </p:pic>
      <p:sp>
        <p:nvSpPr>
          <p:cNvPr id="149507" name="Date Placeholder 3">
            <a:extLst>
              <a:ext uri="{FF2B5EF4-FFF2-40B4-BE49-F238E27FC236}">
                <a16:creationId xmlns:a16="http://schemas.microsoft.com/office/drawing/2014/main" id="{CFD45A34-E156-FF4C-9C79-6ADA469D2F6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45DA785-9036-FF4F-8571-5603DD113894}" type="datetime1">
              <a:rPr lang="en-US" altLang="en-US" smtClean="0"/>
              <a:pPr/>
              <a:t>4/27/26</a:t>
            </a:fld>
            <a:endParaRPr lang="en-US" altLang="en-US"/>
          </a:p>
        </p:txBody>
      </p:sp>
      <p:sp>
        <p:nvSpPr>
          <p:cNvPr id="149508" name="Slide Number Placeholder 5">
            <a:extLst>
              <a:ext uri="{FF2B5EF4-FFF2-40B4-BE49-F238E27FC236}">
                <a16:creationId xmlns:a16="http://schemas.microsoft.com/office/drawing/2014/main" id="{167B5636-89B9-7341-B9AD-0BE290C642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AEDDD88-C8E0-3F42-A041-ABD0BB29EDE8}" type="slidenum">
              <a:rPr lang="en-US" altLang="en-US"/>
              <a:pPr/>
              <a:t>138</a:t>
            </a:fld>
            <a:endParaRPr lang="en-US" altLang="en-US"/>
          </a:p>
        </p:txBody>
      </p:sp>
      <p:sp>
        <p:nvSpPr>
          <p:cNvPr id="130052" name="Rectangle 2">
            <a:extLst>
              <a:ext uri="{FF2B5EF4-FFF2-40B4-BE49-F238E27FC236}">
                <a16:creationId xmlns:a16="http://schemas.microsoft.com/office/drawing/2014/main" id="{BA17F7EC-933C-B64E-80B8-797C65603222}"/>
              </a:ext>
            </a:extLst>
          </p:cNvPr>
          <p:cNvSpPr>
            <a:spLocks noGrp="1" noChangeArrowheads="1"/>
          </p:cNvSpPr>
          <p:nvPr>
            <p:ph type="title"/>
          </p:nvPr>
        </p:nvSpPr>
        <p:spPr/>
        <p:txBody>
          <a:bodyPr/>
          <a:lstStyle/>
          <a:p>
            <a:pPr eaLnBrk="1" fontAlgn="auto" hangingPunct="1">
              <a:spcAft>
                <a:spcPts val="0"/>
              </a:spcAft>
              <a:defRPr/>
            </a:pPr>
            <a:r>
              <a:rPr lang="sr-Cyrl-CS" altLang="en-US" sz="3400" i="1"/>
              <a:t>Преломна тачка за текући оперативни левериџ</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a:extLst>
              <a:ext uri="{FF2B5EF4-FFF2-40B4-BE49-F238E27FC236}">
                <a16:creationId xmlns:a16="http://schemas.microsoft.com/office/drawing/2014/main" id="{4871E5D0-CF9E-5D49-BD22-D3F7FB5CD766}"/>
              </a:ext>
            </a:extLst>
          </p:cNvPr>
          <p:cNvSpPr>
            <a:spLocks noGrp="1"/>
          </p:cNvSpPr>
          <p:nvPr>
            <p:ph idx="1"/>
          </p:nvPr>
        </p:nvSpPr>
        <p:spPr/>
        <p:txBody>
          <a:bodyPr/>
          <a:lstStyle/>
          <a:p>
            <a:pPr eaLnBrk="1" hangingPunct="1">
              <a:lnSpc>
                <a:spcPct val="80000"/>
              </a:lnSpc>
            </a:pPr>
            <a:r>
              <a:rPr lang="sr-Latn-CS" altLang="en-US" sz="2100"/>
              <a:t>''ЕВАЛУАЦИЈА'' ПРОЈЕКАТА ПОМОЋУ ПРЕЛОМНЕ ТАЧКЕ / УКОЛИКО ЈЕ ПРЕЛОМНА ТАЧКА ИСПОД НИВОА МОГУЋЕ ПРОДАЈЕ </a:t>
            </a:r>
            <a:r>
              <a:rPr lang="sr-Latn-CS" altLang="en-US" sz="2100" b="1"/>
              <a:t>ПРОЈЕКАТ ЈЕ ПРИХВАТЉИВ</a:t>
            </a:r>
            <a:r>
              <a:rPr lang="sr-Latn-CS" altLang="en-US" sz="2100"/>
              <a:t>... И ОБРНУТО, АКО ЈЕ ИЗНАД НИВОА ПРОДАЈЕ → </a:t>
            </a:r>
            <a:r>
              <a:rPr lang="sr-Latn-CS" altLang="en-US" sz="2100" b="1"/>
              <a:t>ПРОЈЕКАТ СЕ ОДБАЦУЈЕ</a:t>
            </a:r>
            <a:r>
              <a:rPr lang="sr-Latn-CS" altLang="en-US" sz="2100"/>
              <a:t>...</a:t>
            </a:r>
            <a:endParaRPr lang="en-US" altLang="en-US" sz="2100"/>
          </a:p>
          <a:p>
            <a:pPr eaLnBrk="1" hangingPunct="1">
              <a:lnSpc>
                <a:spcPct val="80000"/>
              </a:lnSpc>
            </a:pPr>
            <a:r>
              <a:rPr lang="sr-Latn-CS" altLang="en-US" sz="2100"/>
              <a:t>НАЈВЕЋИ ДИО ТРОШКОВА ИМА </a:t>
            </a:r>
            <a:r>
              <a:rPr lang="sr-Latn-CS" altLang="en-US" sz="2100" b="1"/>
              <a:t>СЕМИВАРИЈАБИЛАН КАРАКТЕР</a:t>
            </a:r>
            <a:r>
              <a:rPr lang="sr-Latn-CS" altLang="en-US" sz="2100"/>
              <a:t> / ТРОШКОВИ РАСТУ СА ОБИМОМ ПРОИЗВОДЊЕ, АЛИ </a:t>
            </a:r>
            <a:r>
              <a:rPr lang="sr-Latn-CS" altLang="en-US" sz="2100" b="1"/>
              <a:t>НЕ НА ПРОПОРЦИОНАЛНОЈ ОСНОВИ</a:t>
            </a:r>
            <a:r>
              <a:rPr lang="sr-Latn-CS" altLang="en-US" sz="2100"/>
              <a:t> / НЕ ПОСТОЈИ УВИЈЕК НИ ЛИНЕАРНА ЗАВИСНОСТ ИЗМЕЂУ ТРОШКОВА И ПРИХОДА / УКОЛИКО СЕ ПРИБЛИЖАВА ПУНОЈ ИСКОРИШТЕНОСТИ КАПАЦИТЕТА → МОГУЋЕ ЈЕ СМАЊЕЊЕ ТР ЗБОГ ЕФЕКАТА ОБИМА / УКОЛИКО СЕ ПОЈАВЕ УСКА ГРЛА → МОГУЋ ЈЕ РАСТ ТРОШКОВА...</a:t>
            </a:r>
            <a:endParaRPr lang="en-US" altLang="en-US" sz="2100"/>
          </a:p>
          <a:p>
            <a:pPr eaLnBrk="1" hangingPunct="1">
              <a:lnSpc>
                <a:spcPct val="80000"/>
              </a:lnSpc>
            </a:pPr>
            <a:endParaRPr lang="en-US" altLang="en-US" sz="2100"/>
          </a:p>
        </p:txBody>
      </p:sp>
      <p:sp>
        <p:nvSpPr>
          <p:cNvPr id="150531" name="Date Placeholder 3">
            <a:extLst>
              <a:ext uri="{FF2B5EF4-FFF2-40B4-BE49-F238E27FC236}">
                <a16:creationId xmlns:a16="http://schemas.microsoft.com/office/drawing/2014/main" id="{30B7DBAD-4497-1A48-B078-370302924D1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B9EFF55-5A89-D148-BF76-C7E2339D426B}" type="datetime1">
              <a:rPr lang="en-US" altLang="en-US" smtClean="0"/>
              <a:pPr/>
              <a:t>4/27/26</a:t>
            </a:fld>
            <a:endParaRPr lang="en-US" altLang="en-US"/>
          </a:p>
        </p:txBody>
      </p:sp>
      <p:sp>
        <p:nvSpPr>
          <p:cNvPr id="150532" name="Slide Number Placeholder 5">
            <a:extLst>
              <a:ext uri="{FF2B5EF4-FFF2-40B4-BE49-F238E27FC236}">
                <a16:creationId xmlns:a16="http://schemas.microsoft.com/office/drawing/2014/main" id="{5112CF5E-24A8-1E4D-AEE0-3866DC0A7A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2D4634F-E151-6345-B412-3EE867E1C869}" type="slidenum">
              <a:rPr lang="en-US" altLang="en-US"/>
              <a:pPr/>
              <a:t>139</a:t>
            </a:fld>
            <a:endParaRPr lang="en-US" altLang="en-US"/>
          </a:p>
        </p:txBody>
      </p:sp>
      <p:sp>
        <p:nvSpPr>
          <p:cNvPr id="131076" name="Rectangle 2">
            <a:extLst>
              <a:ext uri="{FF2B5EF4-FFF2-40B4-BE49-F238E27FC236}">
                <a16:creationId xmlns:a16="http://schemas.microsoft.com/office/drawing/2014/main" id="{F9C2D634-F28E-634B-882C-F93B2AC06189}"/>
              </a:ext>
            </a:extLst>
          </p:cNvPr>
          <p:cNvSpPr>
            <a:spLocks noGrp="1" noChangeArrowheads="1"/>
          </p:cNvSpPr>
          <p:nvPr>
            <p:ph type="title"/>
          </p:nvPr>
        </p:nvSpPr>
        <p:spPr/>
        <p:txBody>
          <a:bodyPr/>
          <a:lstStyle/>
          <a:p>
            <a:pPr eaLnBrk="1" fontAlgn="auto" hangingPunct="1">
              <a:spcAft>
                <a:spcPts val="0"/>
              </a:spcAft>
              <a:defRPr/>
            </a:pPr>
            <a:r>
              <a:rPr lang="sr-Cyrl-CS" altLang="en-US"/>
              <a:t>Преломна тачка</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23BF87AC-5536-7549-96C3-E3495B885ACB}"/>
              </a:ext>
            </a:extLst>
          </p:cNvPr>
          <p:cNvSpPr>
            <a:spLocks noGrp="1"/>
          </p:cNvSpPr>
          <p:nvPr>
            <p:ph idx="1"/>
          </p:nvPr>
        </p:nvSpPr>
        <p:spPr/>
        <p:txBody>
          <a:bodyPr/>
          <a:lstStyle/>
          <a:p>
            <a:pPr eaLnBrk="1" hangingPunct="1">
              <a:lnSpc>
                <a:spcPct val="90000"/>
              </a:lnSpc>
            </a:pPr>
            <a:r>
              <a:rPr lang="sr-Cyrl-CS" altLang="en-US" sz="2000"/>
              <a:t>Прилагођавање промјенама и увођење промјена су једини начин да предузеће  опстане и оствари просперитет.</a:t>
            </a:r>
          </a:p>
          <a:p>
            <a:pPr eaLnBrk="1" hangingPunct="1">
              <a:lnSpc>
                <a:spcPct val="90000"/>
              </a:lnSpc>
            </a:pPr>
            <a:r>
              <a:rPr lang="sr-Cyrl-CS" altLang="en-US" sz="2000"/>
              <a:t>Класично предузеће је монопродуктно.</a:t>
            </a:r>
          </a:p>
          <a:p>
            <a:pPr eaLnBrk="1" hangingPunct="1">
              <a:lnSpc>
                <a:spcPct val="90000"/>
              </a:lnSpc>
            </a:pPr>
            <a:r>
              <a:rPr lang="sr-Cyrl-CS" altLang="en-US" sz="2000"/>
              <a:t>Главни принципи управљања у класичном предузећу су: подјела рада, специјализација, дисциплина и ко</a:t>
            </a:r>
            <a:r>
              <a:rPr lang="sr-Cyrl-RS" altLang="en-US" sz="2000"/>
              <a:t>н</a:t>
            </a:r>
            <a:r>
              <a:rPr lang="sr-Cyrl-CS" altLang="en-US" sz="2000"/>
              <a:t>трола заснована на хијерархији.</a:t>
            </a:r>
          </a:p>
          <a:p>
            <a:pPr eaLnBrk="1" hangingPunct="1">
              <a:lnSpc>
                <a:spcPct val="90000"/>
              </a:lnSpc>
            </a:pPr>
            <a:r>
              <a:rPr lang="sr-Cyrl-CS" altLang="en-US" sz="2000"/>
              <a:t>Преовлађујући организациони модел је функционални.</a:t>
            </a:r>
            <a:endParaRPr lang="en-US" altLang="en-US" sz="2000"/>
          </a:p>
        </p:txBody>
      </p:sp>
      <p:sp>
        <p:nvSpPr>
          <p:cNvPr id="22531" name="Date Placeholder 3">
            <a:extLst>
              <a:ext uri="{FF2B5EF4-FFF2-40B4-BE49-F238E27FC236}">
                <a16:creationId xmlns:a16="http://schemas.microsoft.com/office/drawing/2014/main" id="{0FF21E3E-CF51-1C4C-B77B-3B3BE5D2D3E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B967E9F-9ADD-E44B-A617-E980F6B36946}" type="datetime1">
              <a:rPr lang="en-US" altLang="en-US" smtClean="0"/>
              <a:pPr/>
              <a:t>4/27/26</a:t>
            </a:fld>
            <a:endParaRPr lang="en-US" altLang="en-US"/>
          </a:p>
        </p:txBody>
      </p:sp>
      <p:sp>
        <p:nvSpPr>
          <p:cNvPr id="22532" name="Slide Number Placeholder 5">
            <a:extLst>
              <a:ext uri="{FF2B5EF4-FFF2-40B4-BE49-F238E27FC236}">
                <a16:creationId xmlns:a16="http://schemas.microsoft.com/office/drawing/2014/main" id="{B8BF833B-0D74-2346-99C4-83FBB4423E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D38AE63-0023-6441-8CCC-1A81F4A4D588}" type="slidenum">
              <a:rPr lang="en-US" altLang="en-US"/>
              <a:pPr/>
              <a:t>14</a:t>
            </a:fld>
            <a:endParaRPr lang="en-US" altLang="en-US"/>
          </a:p>
        </p:txBody>
      </p:sp>
      <p:sp>
        <p:nvSpPr>
          <p:cNvPr id="60420" name="Rectangle 2">
            <a:extLst>
              <a:ext uri="{FF2B5EF4-FFF2-40B4-BE49-F238E27FC236}">
                <a16:creationId xmlns:a16="http://schemas.microsoft.com/office/drawing/2014/main" id="{60A27328-5A32-734E-9ED6-095599FF79BA}"/>
              </a:ext>
            </a:extLst>
          </p:cNvPr>
          <p:cNvSpPr>
            <a:spLocks noGrp="1" noChangeArrowheads="1"/>
          </p:cNvSpPr>
          <p:nvPr>
            <p:ph type="title"/>
          </p:nvPr>
        </p:nvSpPr>
        <p:spPr/>
        <p:txBody>
          <a:bodyPr/>
          <a:lstStyle/>
          <a:p>
            <a:pPr eaLnBrk="1" fontAlgn="auto" hangingPunct="1">
              <a:spcAft>
                <a:spcPts val="0"/>
              </a:spcAft>
              <a:defRPr/>
            </a:pPr>
            <a:r>
              <a:rPr lang="sr-Cyrl-CS" altLang="en-US" sz="3400">
                <a:solidFill>
                  <a:srgbClr val="0070C0"/>
                </a:solidFill>
              </a:rPr>
              <a:t>Пројектно оријентисана организација</a:t>
            </a:r>
            <a:endParaRPr lang="en-US" altLang="en-US" sz="3400">
              <a:solidFill>
                <a:srgbClr val="0070C0"/>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a:extLst>
              <a:ext uri="{FF2B5EF4-FFF2-40B4-BE49-F238E27FC236}">
                <a16:creationId xmlns:a16="http://schemas.microsoft.com/office/drawing/2014/main" id="{D6578F7B-3092-6942-86CF-6691CB7E0BFE}"/>
              </a:ext>
            </a:extLst>
          </p:cNvPr>
          <p:cNvSpPr>
            <a:spLocks noGrp="1"/>
          </p:cNvSpPr>
          <p:nvPr>
            <p:ph idx="1"/>
          </p:nvPr>
        </p:nvSpPr>
        <p:spPr/>
        <p:txBody>
          <a:bodyPr/>
          <a:lstStyle/>
          <a:p>
            <a:pPr marL="571500" indent="-571500" eaLnBrk="1" hangingPunct="1"/>
            <a:r>
              <a:rPr lang="sr-Latn-CS" altLang="en-US" sz="2000" b="1"/>
              <a:t>ВРИЈЕДНОСНО ИЗРАЖЕНА ПРЕЛОМНА ТАЧКА</a:t>
            </a:r>
            <a:r>
              <a:rPr lang="sr-Latn-CS" altLang="en-US" sz="2000"/>
              <a:t> </a:t>
            </a:r>
            <a:endParaRPr lang="sr-Cyrl-CS" altLang="en-US" sz="2000"/>
          </a:p>
          <a:p>
            <a:pPr marL="571500" indent="-571500" eaLnBrk="1" hangingPunct="1"/>
            <a:r>
              <a:rPr lang="sr-Latn-CS" altLang="en-US" sz="2000" b="1"/>
              <a:t>ПРЕЛОМНА ТАЧКА У ПРОЦЕНТУ ТЕХНИЧКОГ КАПАЦИТЕТА</a:t>
            </a:r>
            <a:endParaRPr lang="sr-Cyrl-CS" altLang="en-US" sz="2000" b="1"/>
          </a:p>
          <a:p>
            <a:pPr marL="571500" indent="-571500" eaLnBrk="1" hangingPunct="1"/>
            <a:r>
              <a:rPr lang="sr-Latn-CS" altLang="en-US" sz="2000" b="1"/>
              <a:t>ПРЕЛОМ У ВАРИЈАБИЛНИМ ТРОШКОВИМА</a:t>
            </a:r>
            <a:r>
              <a:rPr lang="sr-Latn-CS" altLang="en-US" sz="2000"/>
              <a:t> </a:t>
            </a:r>
            <a:endParaRPr lang="sr-Cyrl-CS" altLang="en-US" sz="2000"/>
          </a:p>
          <a:p>
            <a:pPr marL="571500" indent="-571500" eaLnBrk="1" hangingPunct="1"/>
            <a:r>
              <a:rPr lang="sr-Latn-CS" altLang="en-US" sz="2000" b="1"/>
              <a:t>ПРЕЛОМ У ФИКСНИМ ТРОШКОВИМА</a:t>
            </a:r>
            <a:r>
              <a:rPr lang="sr-Latn-CS" altLang="en-US"/>
              <a:t> </a:t>
            </a:r>
            <a:endParaRPr lang="en-US" altLang="en-US"/>
          </a:p>
        </p:txBody>
      </p:sp>
      <p:sp>
        <p:nvSpPr>
          <p:cNvPr id="151555" name="Date Placeholder 3">
            <a:extLst>
              <a:ext uri="{FF2B5EF4-FFF2-40B4-BE49-F238E27FC236}">
                <a16:creationId xmlns:a16="http://schemas.microsoft.com/office/drawing/2014/main" id="{0AD2457A-FEB7-094A-9C32-054B2A8D966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9467609-5F84-5B46-9710-302E46980D48}" type="datetime1">
              <a:rPr lang="en-US" altLang="en-US" smtClean="0"/>
              <a:pPr/>
              <a:t>4/27/26</a:t>
            </a:fld>
            <a:endParaRPr lang="en-US" altLang="en-US"/>
          </a:p>
        </p:txBody>
      </p:sp>
      <p:sp>
        <p:nvSpPr>
          <p:cNvPr id="151556" name="Slide Number Placeholder 5">
            <a:extLst>
              <a:ext uri="{FF2B5EF4-FFF2-40B4-BE49-F238E27FC236}">
                <a16:creationId xmlns:a16="http://schemas.microsoft.com/office/drawing/2014/main" id="{19B1D1FB-ED63-E44A-A543-9F2D01B94E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238217C-4ED2-804E-ABA7-B1628D519746}" type="slidenum">
              <a:rPr lang="en-US" altLang="en-US"/>
              <a:pPr/>
              <a:t>140</a:t>
            </a:fld>
            <a:endParaRPr lang="en-US" altLang="en-US"/>
          </a:p>
        </p:txBody>
      </p:sp>
      <p:sp>
        <p:nvSpPr>
          <p:cNvPr id="132100" name="Rectangle 2">
            <a:extLst>
              <a:ext uri="{FF2B5EF4-FFF2-40B4-BE49-F238E27FC236}">
                <a16:creationId xmlns:a16="http://schemas.microsoft.com/office/drawing/2014/main" id="{77C2F057-55EB-AC4C-9A75-39DAE285466C}"/>
              </a:ext>
            </a:extLst>
          </p:cNvPr>
          <p:cNvSpPr>
            <a:spLocks noGrp="1" noChangeArrowheads="1"/>
          </p:cNvSpPr>
          <p:nvPr>
            <p:ph type="title"/>
          </p:nvPr>
        </p:nvSpPr>
        <p:spPr/>
        <p:txBody>
          <a:bodyPr/>
          <a:lstStyle/>
          <a:p>
            <a:pPr eaLnBrk="1" fontAlgn="auto" hangingPunct="1">
              <a:spcAft>
                <a:spcPts val="0"/>
              </a:spcAft>
              <a:defRPr/>
            </a:pPr>
            <a:r>
              <a:rPr lang="sr-Latn-CS" altLang="en-US" sz="2400"/>
              <a:t>ГЛАВНЕ МОДИФИКАЦИЈЕ МОДЕЛА ПРЕЛОМНЕ ТАЧКЕ</a:t>
            </a:r>
            <a:r>
              <a:rPr lang="en-US" altLang="en-US"/>
              <a:t>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a:extLst>
              <a:ext uri="{FF2B5EF4-FFF2-40B4-BE49-F238E27FC236}">
                <a16:creationId xmlns:a16="http://schemas.microsoft.com/office/drawing/2014/main" id="{23E1167C-722B-584C-8872-95C10ECD4CF7}"/>
              </a:ext>
            </a:extLst>
          </p:cNvPr>
          <p:cNvSpPr>
            <a:spLocks noGrp="1"/>
          </p:cNvSpPr>
          <p:nvPr>
            <p:ph idx="1"/>
          </p:nvPr>
        </p:nvSpPr>
        <p:spPr/>
        <p:txBody>
          <a:bodyPr/>
          <a:lstStyle/>
          <a:p>
            <a:pPr algn="ctr" eaLnBrk="1" hangingPunct="1">
              <a:buFont typeface="Wingdings" pitchFamily="2" charset="2"/>
              <a:buNone/>
            </a:pPr>
            <a:r>
              <a:rPr lang="sr-Latn-CS" altLang="en-US"/>
              <a:t>Q* = F x C / (P - VC)</a:t>
            </a:r>
          </a:p>
          <a:p>
            <a:pPr algn="r" eaLnBrk="1" hangingPunct="1">
              <a:buFont typeface="Wingdings" pitchFamily="2" charset="2"/>
              <a:buNone/>
            </a:pPr>
            <a:r>
              <a:rPr lang="sr-Latn-CS" altLang="en-US"/>
              <a:t>						   x P</a:t>
            </a:r>
          </a:p>
          <a:p>
            <a:pPr algn="ctr" eaLnBrk="1" hangingPunct="1">
              <a:buFont typeface="Wingdings" pitchFamily="2" charset="2"/>
              <a:buNone/>
            </a:pPr>
            <a:r>
              <a:rPr lang="sr-Latn-CS" altLang="en-US"/>
              <a:t>(P x Q)* = P x (FC / P - VC)</a:t>
            </a:r>
          </a:p>
          <a:p>
            <a:pPr algn="ctr" eaLnBrk="1" hangingPunct="1">
              <a:buFont typeface="Wingdings" pitchFamily="2" charset="2"/>
              <a:buNone/>
            </a:pPr>
            <a:r>
              <a:rPr lang="sr-Latn-CS" altLang="en-US"/>
              <a:t>(P x Q)* = FC / (1 – VC / P)</a:t>
            </a:r>
            <a:endParaRPr lang="en-US" altLang="en-US"/>
          </a:p>
        </p:txBody>
      </p:sp>
      <p:sp>
        <p:nvSpPr>
          <p:cNvPr id="152579" name="Date Placeholder 3">
            <a:extLst>
              <a:ext uri="{FF2B5EF4-FFF2-40B4-BE49-F238E27FC236}">
                <a16:creationId xmlns:a16="http://schemas.microsoft.com/office/drawing/2014/main" id="{A921C9B7-A6A7-534A-B403-79040087D03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70B3B2B-CE94-524B-A21C-C19A068FCF75}" type="datetime1">
              <a:rPr lang="en-US" altLang="en-US" smtClean="0"/>
              <a:pPr/>
              <a:t>4/27/26</a:t>
            </a:fld>
            <a:endParaRPr lang="en-US" altLang="en-US"/>
          </a:p>
        </p:txBody>
      </p:sp>
      <p:sp>
        <p:nvSpPr>
          <p:cNvPr id="152580" name="Slide Number Placeholder 5">
            <a:extLst>
              <a:ext uri="{FF2B5EF4-FFF2-40B4-BE49-F238E27FC236}">
                <a16:creationId xmlns:a16="http://schemas.microsoft.com/office/drawing/2014/main" id="{C65BF7EE-B817-274F-A68D-720961FD34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5948025-28EE-E040-935A-05116B664836}" type="slidenum">
              <a:rPr lang="en-US" altLang="en-US"/>
              <a:pPr/>
              <a:t>141</a:t>
            </a:fld>
            <a:endParaRPr lang="en-US" altLang="en-US"/>
          </a:p>
        </p:txBody>
      </p:sp>
      <p:sp>
        <p:nvSpPr>
          <p:cNvPr id="133124" name="Rectangle 2">
            <a:extLst>
              <a:ext uri="{FF2B5EF4-FFF2-40B4-BE49-F238E27FC236}">
                <a16:creationId xmlns:a16="http://schemas.microsoft.com/office/drawing/2014/main" id="{4EA918E2-1EE0-6942-9F98-B19B4570E0B5}"/>
              </a:ext>
            </a:extLst>
          </p:cNvPr>
          <p:cNvSpPr>
            <a:spLocks noGrp="1" noChangeArrowheads="1"/>
          </p:cNvSpPr>
          <p:nvPr>
            <p:ph type="title"/>
          </p:nvPr>
        </p:nvSpPr>
        <p:spPr/>
        <p:txBody>
          <a:bodyPr/>
          <a:lstStyle/>
          <a:p>
            <a:pPr eaLnBrk="1" fontAlgn="auto" hangingPunct="1">
              <a:spcAft>
                <a:spcPts val="0"/>
              </a:spcAft>
              <a:defRPr/>
            </a:pPr>
            <a:r>
              <a:rPr lang="sr-Latn-CS" altLang="en-US" sz="2800"/>
              <a:t>ВРИЈЕДНОСНО ИЗРАЖЕНА ПРЕЛОМНА ТАЧКА</a:t>
            </a:r>
            <a:endParaRPr lang="en-US" altLang="en-US" sz="280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a:extLst>
              <a:ext uri="{FF2B5EF4-FFF2-40B4-BE49-F238E27FC236}">
                <a16:creationId xmlns:a16="http://schemas.microsoft.com/office/drawing/2014/main" id="{E698BA8F-64E3-8240-B9BC-23055D0161C8}"/>
              </a:ext>
            </a:extLst>
          </p:cNvPr>
          <p:cNvSpPr>
            <a:spLocks noGrp="1"/>
          </p:cNvSpPr>
          <p:nvPr>
            <p:ph idx="1"/>
          </p:nvPr>
        </p:nvSpPr>
        <p:spPr/>
        <p:txBody>
          <a:bodyPr/>
          <a:lstStyle/>
          <a:p>
            <a:pPr algn="ctr" eaLnBrk="1" hangingPunct="1">
              <a:buFont typeface="Wingdings" pitchFamily="2" charset="2"/>
              <a:buNone/>
            </a:pPr>
            <a:r>
              <a:rPr lang="sr-Latn-CS" altLang="en-US"/>
              <a:t>Q* = F / (P - VC)</a:t>
            </a:r>
          </a:p>
          <a:p>
            <a:pPr algn="ctr" eaLnBrk="1" hangingPunct="1">
              <a:buFont typeface="Wingdings" pitchFamily="2" charset="2"/>
              <a:buNone/>
            </a:pPr>
            <a:r>
              <a:rPr lang="sr-Latn-CS" altLang="en-US"/>
              <a:t>(Q / Qc)* = F / (P - VC) / Qc</a:t>
            </a:r>
          </a:p>
          <a:p>
            <a:pPr algn="ctr" eaLnBrk="1" hangingPunct="1">
              <a:buFont typeface="Wingdings" pitchFamily="2" charset="2"/>
              <a:buNone/>
            </a:pPr>
            <a:r>
              <a:rPr lang="sr-Latn-CS" altLang="en-US"/>
              <a:t>(Q / Qc)* = F / (P - VC) x Qc</a:t>
            </a:r>
          </a:p>
          <a:p>
            <a:pPr eaLnBrk="1" hangingPunct="1">
              <a:buFont typeface="Wingdings" pitchFamily="2" charset="2"/>
              <a:buNone/>
            </a:pPr>
            <a:r>
              <a:rPr lang="sr-Latn-CS" altLang="en-US"/>
              <a:t>Qc = </a:t>
            </a:r>
            <a:r>
              <a:rPr lang="sr-Cyrl-BA" altLang="en-US" i="1"/>
              <a:t>укупан капацитет</a:t>
            </a:r>
            <a:endParaRPr lang="en-US" altLang="en-US" i="1"/>
          </a:p>
        </p:txBody>
      </p:sp>
      <p:sp>
        <p:nvSpPr>
          <p:cNvPr id="153603" name="Date Placeholder 3">
            <a:extLst>
              <a:ext uri="{FF2B5EF4-FFF2-40B4-BE49-F238E27FC236}">
                <a16:creationId xmlns:a16="http://schemas.microsoft.com/office/drawing/2014/main" id="{946F829A-5C7D-114A-9901-8729BE3D720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95032AC-9401-A54D-949E-A6828390893E}" type="datetime1">
              <a:rPr lang="en-US" altLang="en-US" smtClean="0"/>
              <a:pPr/>
              <a:t>4/27/26</a:t>
            </a:fld>
            <a:endParaRPr lang="en-US" altLang="en-US"/>
          </a:p>
        </p:txBody>
      </p:sp>
      <p:sp>
        <p:nvSpPr>
          <p:cNvPr id="153604" name="Slide Number Placeholder 5">
            <a:extLst>
              <a:ext uri="{FF2B5EF4-FFF2-40B4-BE49-F238E27FC236}">
                <a16:creationId xmlns:a16="http://schemas.microsoft.com/office/drawing/2014/main" id="{F3652AA7-5CFA-6E4D-8384-083DE8D8A4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B4318BA-4292-2B47-A5B9-D150E8D512D3}" type="slidenum">
              <a:rPr lang="en-US" altLang="en-US"/>
              <a:pPr/>
              <a:t>142</a:t>
            </a:fld>
            <a:endParaRPr lang="en-US" altLang="en-US"/>
          </a:p>
        </p:txBody>
      </p:sp>
      <p:sp>
        <p:nvSpPr>
          <p:cNvPr id="134148" name="Rectangle 2">
            <a:extLst>
              <a:ext uri="{FF2B5EF4-FFF2-40B4-BE49-F238E27FC236}">
                <a16:creationId xmlns:a16="http://schemas.microsoft.com/office/drawing/2014/main" id="{7123F94B-2C9D-D84C-AECE-533C05CC25CD}"/>
              </a:ext>
            </a:extLst>
          </p:cNvPr>
          <p:cNvSpPr>
            <a:spLocks noGrp="1" noChangeArrowheads="1"/>
          </p:cNvSpPr>
          <p:nvPr>
            <p:ph type="title"/>
          </p:nvPr>
        </p:nvSpPr>
        <p:spPr/>
        <p:txBody>
          <a:bodyPr>
            <a:normAutofit fontScale="90000"/>
          </a:bodyPr>
          <a:lstStyle/>
          <a:p>
            <a:pPr eaLnBrk="1" fontAlgn="auto" hangingPunct="1">
              <a:spcAft>
                <a:spcPts val="0"/>
              </a:spcAft>
              <a:defRPr/>
            </a:pPr>
            <a:r>
              <a:rPr lang="sr-Latn-CS" altLang="en-US" sz="2400"/>
              <a:t>ПРЕЛОМНА ТАЧКА У ПРОЦЕНТУ ТЕХНИЧКОГ КАПАЦИТЕТА</a:t>
            </a:r>
            <a:br>
              <a:rPr lang="sr-Cyrl-CS" altLang="en-US" sz="2400"/>
            </a:br>
            <a:endParaRPr lang="en-US" altLang="en-US" sz="240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a:extLst>
              <a:ext uri="{FF2B5EF4-FFF2-40B4-BE49-F238E27FC236}">
                <a16:creationId xmlns:a16="http://schemas.microsoft.com/office/drawing/2014/main" id="{B3CDC8BA-E2AF-E84D-A70B-B926EBA86CA4}"/>
              </a:ext>
            </a:extLst>
          </p:cNvPr>
          <p:cNvSpPr>
            <a:spLocks noGrp="1"/>
          </p:cNvSpPr>
          <p:nvPr>
            <p:ph idx="1"/>
          </p:nvPr>
        </p:nvSpPr>
        <p:spPr/>
        <p:txBody>
          <a:bodyPr/>
          <a:lstStyle/>
          <a:p>
            <a:pPr marL="571500" indent="-571500" eaLnBrk="1" hangingPunct="1">
              <a:lnSpc>
                <a:spcPct val="90000"/>
              </a:lnSpc>
            </a:pPr>
            <a:r>
              <a:rPr lang="sr-Cyrl-CS" altLang="en-US" sz="2100" b="1"/>
              <a:t>ПРЕЛОМ У ВАРИЈАБИЛНИМ ТРОШКОВИМА</a:t>
            </a:r>
            <a:r>
              <a:rPr lang="sr-Cyrl-CS" altLang="en-US" sz="2100"/>
              <a:t> – код варијабилних трошкова се јављају одређени преломи / као последица </a:t>
            </a:r>
            <a:r>
              <a:rPr lang="sr-Cyrl-CS" altLang="en-US" sz="2100" b="1"/>
              <a:t>дегресије трошкова</a:t>
            </a:r>
            <a:r>
              <a:rPr lang="sr-Cyrl-CS" altLang="en-US" sz="2100"/>
              <a:t> због више разлога, као што су: </a:t>
            </a:r>
            <a:r>
              <a:rPr lang="sr-Cyrl-CS" altLang="en-US" sz="2100" i="1"/>
              <a:t>економија обима, попусти за набављене инпуте, ефекти криве живог рада, и сл</a:t>
            </a:r>
            <a:r>
              <a:rPr lang="sr-Cyrl-CS" altLang="en-US" sz="2100"/>
              <a:t>.</a:t>
            </a:r>
            <a:endParaRPr lang="sr-Cyrl-CS" altLang="en-US" sz="2100" b="1"/>
          </a:p>
          <a:p>
            <a:pPr marL="571500" indent="-571500" eaLnBrk="1" hangingPunct="1">
              <a:lnSpc>
                <a:spcPct val="90000"/>
              </a:lnSpc>
            </a:pPr>
            <a:r>
              <a:rPr lang="sr-Cyrl-CS" altLang="en-US" sz="2100" b="1"/>
              <a:t>ПРЕЛОМ У ФИКСНИМ ТРОШКОВИМА</a:t>
            </a:r>
            <a:r>
              <a:rPr lang="sr-Cyrl-CS" altLang="en-US" sz="2100"/>
              <a:t> – ниво фиксних трошкова не остаје константан уколико не дође до проширења капацитета / раст производње може бити резултат физичког проширења капацитета / уколико се јави прелом у фиксним трошковима доћи ће до одговарајућих промјена у функцијама фиксних и укупних трошкова...</a:t>
            </a:r>
          </a:p>
        </p:txBody>
      </p:sp>
      <p:sp>
        <p:nvSpPr>
          <p:cNvPr id="154627" name="Date Placeholder 3">
            <a:extLst>
              <a:ext uri="{FF2B5EF4-FFF2-40B4-BE49-F238E27FC236}">
                <a16:creationId xmlns:a16="http://schemas.microsoft.com/office/drawing/2014/main" id="{E2831951-6571-9444-A81D-215A86F008E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1F9DC1-B754-E94E-A5BE-94E65032B1AF}" type="datetime1">
              <a:rPr lang="en-US" altLang="en-US" smtClean="0"/>
              <a:pPr/>
              <a:t>4/27/26</a:t>
            </a:fld>
            <a:endParaRPr lang="en-US" altLang="en-US"/>
          </a:p>
        </p:txBody>
      </p:sp>
      <p:sp>
        <p:nvSpPr>
          <p:cNvPr id="154628" name="Slide Number Placeholder 5">
            <a:extLst>
              <a:ext uri="{FF2B5EF4-FFF2-40B4-BE49-F238E27FC236}">
                <a16:creationId xmlns:a16="http://schemas.microsoft.com/office/drawing/2014/main" id="{53C6DA67-2056-8F46-8E64-CECFD19405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7DB9167-A4C5-7243-AA4C-13A3C4EEFCC4}" type="slidenum">
              <a:rPr lang="en-US" altLang="en-US"/>
              <a:pPr/>
              <a:t>143</a:t>
            </a:fld>
            <a:endParaRPr lang="en-US" altLang="en-US"/>
          </a:p>
        </p:txBody>
      </p:sp>
      <p:sp>
        <p:nvSpPr>
          <p:cNvPr id="135172" name="Rectangle 2">
            <a:extLst>
              <a:ext uri="{FF2B5EF4-FFF2-40B4-BE49-F238E27FC236}">
                <a16:creationId xmlns:a16="http://schemas.microsoft.com/office/drawing/2014/main" id="{D67F566D-16F1-DC4D-80B1-13623821E59D}"/>
              </a:ext>
            </a:extLst>
          </p:cNvPr>
          <p:cNvSpPr>
            <a:spLocks noGrp="1" noChangeArrowheads="1"/>
          </p:cNvSpPr>
          <p:nvPr>
            <p:ph type="title"/>
          </p:nvPr>
        </p:nvSpPr>
        <p:spPr/>
        <p:txBody>
          <a:bodyPr/>
          <a:lstStyle/>
          <a:p>
            <a:pPr eaLnBrk="1" fontAlgn="auto" hangingPunct="1">
              <a:spcAft>
                <a:spcPts val="0"/>
              </a:spcAft>
              <a:defRPr/>
            </a:pPr>
            <a:r>
              <a:rPr lang="sr-Cyrl-CS" altLang="en-US"/>
              <a:t>Преломи у трошковима</a:t>
            </a:r>
            <a:endParaRPr lang="en-US" alt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4">
            <a:extLst>
              <a:ext uri="{FF2B5EF4-FFF2-40B4-BE49-F238E27FC236}">
                <a16:creationId xmlns:a16="http://schemas.microsoft.com/office/drawing/2014/main" id="{1DD1CB69-EB67-1F42-A3DF-A50ED44D15E4}"/>
              </a:ext>
            </a:extLst>
          </p:cNvPr>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457200" y="2101850"/>
            <a:ext cx="4038600" cy="3284538"/>
          </a:xfrm>
          <a:noFill/>
        </p:spPr>
      </p:pic>
      <p:pic>
        <p:nvPicPr>
          <p:cNvPr id="155651" name="Picture 7">
            <a:extLst>
              <a:ext uri="{FF2B5EF4-FFF2-40B4-BE49-F238E27FC236}">
                <a16:creationId xmlns:a16="http://schemas.microsoft.com/office/drawing/2014/main" id="{947641F2-ACA5-F24A-9061-588E51C613AF}"/>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710113" y="2155825"/>
            <a:ext cx="3914775" cy="3176588"/>
          </a:xfrm>
          <a:noFill/>
        </p:spPr>
      </p:pic>
      <p:sp>
        <p:nvSpPr>
          <p:cNvPr id="155652" name="Date Placeholder 4">
            <a:extLst>
              <a:ext uri="{FF2B5EF4-FFF2-40B4-BE49-F238E27FC236}">
                <a16:creationId xmlns:a16="http://schemas.microsoft.com/office/drawing/2014/main" id="{340BDEBA-2EBF-DC48-9A05-215B0980783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E815BF4-2632-2F47-BCA5-CC06049F49AB}" type="datetime1">
              <a:rPr lang="en-US" altLang="en-US" smtClean="0"/>
              <a:pPr/>
              <a:t>4/27/26</a:t>
            </a:fld>
            <a:endParaRPr lang="en-US" altLang="en-US"/>
          </a:p>
        </p:txBody>
      </p:sp>
      <p:sp>
        <p:nvSpPr>
          <p:cNvPr id="155653" name="Slide Number Placeholder 6">
            <a:extLst>
              <a:ext uri="{FF2B5EF4-FFF2-40B4-BE49-F238E27FC236}">
                <a16:creationId xmlns:a16="http://schemas.microsoft.com/office/drawing/2014/main" id="{F842ABFC-0A35-2440-90D4-F9C0051AC1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B657B4F-872A-CF49-93C6-41D9273BBB5D}" type="slidenum">
              <a:rPr lang="en-US" altLang="en-US"/>
              <a:pPr/>
              <a:t>144</a:t>
            </a:fld>
            <a:endParaRPr lang="en-US" altLang="en-US"/>
          </a:p>
        </p:txBody>
      </p:sp>
      <p:sp>
        <p:nvSpPr>
          <p:cNvPr id="136196" name="Rectangle 5">
            <a:extLst>
              <a:ext uri="{FF2B5EF4-FFF2-40B4-BE49-F238E27FC236}">
                <a16:creationId xmlns:a16="http://schemas.microsoft.com/office/drawing/2014/main" id="{DC1BBB74-A4A9-0F48-B0B0-89DE0B6C1304}"/>
              </a:ext>
            </a:extLst>
          </p:cNvPr>
          <p:cNvSpPr>
            <a:spLocks noGrp="1" noChangeArrowheads="1"/>
          </p:cNvSpPr>
          <p:nvPr>
            <p:ph type="title"/>
          </p:nvPr>
        </p:nvSpPr>
        <p:spPr/>
        <p:txBody>
          <a:bodyPr/>
          <a:lstStyle/>
          <a:p>
            <a:pPr eaLnBrk="1" fontAlgn="auto" hangingPunct="1">
              <a:spcAft>
                <a:spcPts val="0"/>
              </a:spcAft>
              <a:defRPr/>
            </a:pPr>
            <a:r>
              <a:rPr lang="sr-Latn-CS" altLang="en-US" sz="2800" i="1"/>
              <a:t>Модел преломне тачке са преломом варијабилних</a:t>
            </a:r>
            <a:r>
              <a:rPr lang="sr-Cyrl-CS" altLang="en-US" sz="2800" i="1"/>
              <a:t> и фиксних</a:t>
            </a:r>
            <a:r>
              <a:rPr lang="sr-Latn-CS" altLang="en-US" sz="2800" i="1"/>
              <a:t> трошкова</a:t>
            </a:r>
            <a:r>
              <a:rPr lang="en-US" altLang="en-US"/>
              <a:t>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1">
            <a:extLst>
              <a:ext uri="{FF2B5EF4-FFF2-40B4-BE49-F238E27FC236}">
                <a16:creationId xmlns:a16="http://schemas.microsoft.com/office/drawing/2014/main" id="{5B52C548-0928-4C41-8645-5D6FAFDF2F87}"/>
              </a:ext>
            </a:extLst>
          </p:cNvPr>
          <p:cNvSpPr>
            <a:spLocks noGrp="1"/>
          </p:cNvSpPr>
          <p:nvPr>
            <p:ph idx="1"/>
          </p:nvPr>
        </p:nvSpPr>
        <p:spPr/>
        <p:txBody>
          <a:bodyPr/>
          <a:lstStyle/>
          <a:p>
            <a:r>
              <a:rPr lang="sr-Cyrl-BA" altLang="en-US"/>
              <a:t>Претпоставља да су могући различити резултати за један инвестициони проблем и да је могуће одредити вјероватноћу појављиваља тих резултата.</a:t>
            </a:r>
          </a:p>
          <a:p>
            <a:r>
              <a:rPr lang="sr-Cyrl-BA" altLang="en-US"/>
              <a:t>Очекивана вриједност </a:t>
            </a:r>
          </a:p>
          <a:p>
            <a:r>
              <a:rPr lang="sr-Cyrl-BA" altLang="en-US"/>
              <a:t>Вјероватноћа исхода </a:t>
            </a:r>
            <a:endParaRPr lang="sr-Latn-BA" altLang="en-US"/>
          </a:p>
        </p:txBody>
      </p:sp>
      <p:sp>
        <p:nvSpPr>
          <p:cNvPr id="3" name="Title 2">
            <a:extLst>
              <a:ext uri="{FF2B5EF4-FFF2-40B4-BE49-F238E27FC236}">
                <a16:creationId xmlns:a16="http://schemas.microsoft.com/office/drawing/2014/main" id="{885DCC6D-6BD5-7147-AB22-14BF92785C7B}"/>
              </a:ext>
            </a:extLst>
          </p:cNvPr>
          <p:cNvSpPr>
            <a:spLocks noGrp="1"/>
          </p:cNvSpPr>
          <p:nvPr>
            <p:ph type="title"/>
          </p:nvPr>
        </p:nvSpPr>
        <p:spPr/>
        <p:txBody>
          <a:bodyPr/>
          <a:lstStyle/>
          <a:p>
            <a:pPr>
              <a:defRPr/>
            </a:pPr>
            <a:r>
              <a:rPr lang="sr-Cyrl-BA"/>
              <a:t>Анализа вјероватноће</a:t>
            </a:r>
            <a:endParaRPr lang="sr-Latn-BA"/>
          </a:p>
        </p:txBody>
      </p:sp>
      <p:sp>
        <p:nvSpPr>
          <p:cNvPr id="156676" name="Date Placeholder 3">
            <a:extLst>
              <a:ext uri="{FF2B5EF4-FFF2-40B4-BE49-F238E27FC236}">
                <a16:creationId xmlns:a16="http://schemas.microsoft.com/office/drawing/2014/main" id="{A221B233-AD87-3C4E-B5E0-8030A4874D8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5530615-4E6B-6847-AB17-722E08573F6D}" type="datetime1">
              <a:rPr lang="en-US" altLang="en-US" smtClean="0"/>
              <a:pPr/>
              <a:t>4/27/26</a:t>
            </a:fld>
            <a:endParaRPr lang="en-US" altLang="en-US"/>
          </a:p>
        </p:txBody>
      </p:sp>
      <p:sp>
        <p:nvSpPr>
          <p:cNvPr id="156677" name="Slide Number Placeholder 4">
            <a:extLst>
              <a:ext uri="{FF2B5EF4-FFF2-40B4-BE49-F238E27FC236}">
                <a16:creationId xmlns:a16="http://schemas.microsoft.com/office/drawing/2014/main" id="{CEC8D8E5-29CF-2A40-97E6-02302DF3A3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96D6B15-7530-7548-81F1-DB5FAAA34EA3}" type="slidenum">
              <a:rPr lang="en-US" altLang="en-US"/>
              <a:pPr/>
              <a:t>145</a:t>
            </a:fld>
            <a:endParaRPr lang="en-US" alt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Content Placeholder 1">
            <a:extLst>
              <a:ext uri="{FF2B5EF4-FFF2-40B4-BE49-F238E27FC236}">
                <a16:creationId xmlns:a16="http://schemas.microsoft.com/office/drawing/2014/main" id="{C042F745-9741-EB43-87F3-D9E7B0953151}"/>
              </a:ext>
            </a:extLst>
          </p:cNvPr>
          <p:cNvSpPr>
            <a:spLocks noGrp="1"/>
          </p:cNvSpPr>
          <p:nvPr>
            <p:ph idx="1"/>
          </p:nvPr>
        </p:nvSpPr>
        <p:spPr/>
        <p:txBody>
          <a:bodyPr/>
          <a:lstStyle/>
          <a:p>
            <a:r>
              <a:rPr lang="sr-Cyrl-BA" altLang="en-US"/>
              <a:t>Реална опција</a:t>
            </a:r>
          </a:p>
          <a:p>
            <a:r>
              <a:rPr lang="sr-Cyrl-BA" altLang="en-US"/>
              <a:t>Опција напуштања </a:t>
            </a:r>
          </a:p>
          <a:p>
            <a:r>
              <a:rPr lang="sr-Cyrl-BA" altLang="en-US"/>
              <a:t>Ширења</a:t>
            </a:r>
          </a:p>
          <a:p>
            <a:r>
              <a:rPr lang="sr-Cyrl-BA" altLang="en-US"/>
              <a:t>Чекања</a:t>
            </a:r>
          </a:p>
          <a:p>
            <a:r>
              <a:rPr lang="sr-Cyrl-BA" altLang="en-US"/>
              <a:t>Вриједност инвестиционог пројекта =НПВ+Вриједност опције.</a:t>
            </a:r>
            <a:endParaRPr lang="sr-Latn-BA" altLang="en-US"/>
          </a:p>
        </p:txBody>
      </p:sp>
      <p:sp>
        <p:nvSpPr>
          <p:cNvPr id="3" name="Title 2">
            <a:extLst>
              <a:ext uri="{FF2B5EF4-FFF2-40B4-BE49-F238E27FC236}">
                <a16:creationId xmlns:a16="http://schemas.microsoft.com/office/drawing/2014/main" id="{93572742-16A6-4141-8AB7-55C0EB543591}"/>
              </a:ext>
            </a:extLst>
          </p:cNvPr>
          <p:cNvSpPr>
            <a:spLocks noGrp="1"/>
          </p:cNvSpPr>
          <p:nvPr>
            <p:ph type="title"/>
          </p:nvPr>
        </p:nvSpPr>
        <p:spPr/>
        <p:txBody>
          <a:bodyPr>
            <a:normAutofit fontScale="90000"/>
          </a:bodyPr>
          <a:lstStyle/>
          <a:p>
            <a:pPr>
              <a:defRPr/>
            </a:pPr>
            <a:r>
              <a:rPr lang="sr-Cyrl-BA"/>
              <a:t>Опциони приступ вредновању пројеката</a:t>
            </a:r>
            <a:endParaRPr lang="sr-Latn-BA"/>
          </a:p>
        </p:txBody>
      </p:sp>
      <p:sp>
        <p:nvSpPr>
          <p:cNvPr id="157700" name="Date Placeholder 3">
            <a:extLst>
              <a:ext uri="{FF2B5EF4-FFF2-40B4-BE49-F238E27FC236}">
                <a16:creationId xmlns:a16="http://schemas.microsoft.com/office/drawing/2014/main" id="{EE562F67-986A-9345-BB33-8D26313A403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44A0CFD-6598-3B4B-9D3F-336A5BBA1C68}" type="datetime1">
              <a:rPr lang="en-US" altLang="en-US" smtClean="0"/>
              <a:pPr/>
              <a:t>4/27/26</a:t>
            </a:fld>
            <a:endParaRPr lang="en-US" altLang="en-US"/>
          </a:p>
        </p:txBody>
      </p:sp>
      <p:sp>
        <p:nvSpPr>
          <p:cNvPr id="157701" name="Slide Number Placeholder 4">
            <a:extLst>
              <a:ext uri="{FF2B5EF4-FFF2-40B4-BE49-F238E27FC236}">
                <a16:creationId xmlns:a16="http://schemas.microsoft.com/office/drawing/2014/main" id="{8586FD06-7881-9A4C-9F87-F374CEBCCB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F775999-3B3F-0E4A-8603-4A6FE9A143C1}" type="slidenum">
              <a:rPr lang="en-US" altLang="en-US"/>
              <a:pPr/>
              <a:t>146</a:t>
            </a:fld>
            <a:endParaRPr lang="en-US" alt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DAAB9685-2840-9349-8CE1-4B6B18588D04}"/>
              </a:ext>
            </a:extLst>
          </p:cNvPr>
          <p:cNvSpPr>
            <a:spLocks noGrp="1"/>
          </p:cNvSpPr>
          <p:nvPr>
            <p:ph type="title"/>
          </p:nvPr>
        </p:nvSpPr>
        <p:spPr bwMode="auto">
          <a:xfrm>
            <a:off x="457200" y="549275"/>
            <a:ext cx="8229600" cy="647700"/>
          </a:xfrm>
        </p:spPr>
        <p:txBody>
          <a:bodyPr wrap="square" numCol="1" anchorCtr="0" compatLnSpc="1">
            <a:prstTxWarp prst="textNoShape">
              <a:avLst/>
            </a:prstTxWarp>
          </a:bodyPr>
          <a:lstStyle/>
          <a:p>
            <a:pPr marL="342900" indent="-342900">
              <a:spcBef>
                <a:spcPts val="1200"/>
              </a:spcBef>
              <a:spcAft>
                <a:spcPts val="300"/>
              </a:spcAft>
              <a:defRPr/>
            </a:pPr>
            <a:r>
              <a:rPr lang="en-US" altLang="en-US" sz="2400">
                <a:effectLst/>
                <a:latin typeface="Times New Roman" pitchFamily="18" charset="0"/>
                <a:cs typeface="Arial" pitchFamily="34" charset="0"/>
              </a:rPr>
              <a:t>Симулациони приступ</a:t>
            </a:r>
            <a:r>
              <a:rPr lang="sr-Cyrl-CS" altLang="en-US" sz="2400">
                <a:effectLst/>
                <a:latin typeface="Times New Roman" pitchFamily="18" charset="0"/>
                <a:cs typeface="Arial" pitchFamily="34" charset="0"/>
              </a:rPr>
              <a:t> оцјени пројеката</a:t>
            </a:r>
            <a:endParaRPr lang="en-US" altLang="en-US" sz="2400">
              <a:effectLst/>
            </a:endParaRPr>
          </a:p>
        </p:txBody>
      </p:sp>
      <p:graphicFrame>
        <p:nvGraphicFramePr>
          <p:cNvPr id="6" name="Content Placeholder 5">
            <a:extLst>
              <a:ext uri="{FF2B5EF4-FFF2-40B4-BE49-F238E27FC236}">
                <a16:creationId xmlns:a16="http://schemas.microsoft.com/office/drawing/2014/main" id="{62B494E1-7B68-444C-9B48-6808023495FD}"/>
              </a:ext>
            </a:extLst>
          </p:cNvPr>
          <p:cNvGraphicFramePr>
            <a:graphicFrameLocks noGrp="1"/>
          </p:cNvGraphicFramePr>
          <p:nvPr>
            <p:ph idx="1"/>
          </p:nvPr>
        </p:nvGraphicFramePr>
        <p:xfrm>
          <a:off x="899591" y="1314096"/>
          <a:ext cx="7200800" cy="5042254"/>
        </p:xfrm>
        <a:graphic>
          <a:graphicData uri="http://schemas.openxmlformats.org/drawingml/2006/table">
            <a:tbl>
              <a:tblPr/>
              <a:tblGrid>
                <a:gridCol w="1475157">
                  <a:extLst>
                    <a:ext uri="{9D8B030D-6E8A-4147-A177-3AD203B41FA5}">
                      <a16:colId xmlns:a16="http://schemas.microsoft.com/office/drawing/2014/main" val="20000"/>
                    </a:ext>
                  </a:extLst>
                </a:gridCol>
                <a:gridCol w="1056173">
                  <a:extLst>
                    <a:ext uri="{9D8B030D-6E8A-4147-A177-3AD203B41FA5}">
                      <a16:colId xmlns:a16="http://schemas.microsoft.com/office/drawing/2014/main" val="20001"/>
                    </a:ext>
                  </a:extLst>
                </a:gridCol>
                <a:gridCol w="839361">
                  <a:extLst>
                    <a:ext uri="{9D8B030D-6E8A-4147-A177-3AD203B41FA5}">
                      <a16:colId xmlns:a16="http://schemas.microsoft.com/office/drawing/2014/main" val="20002"/>
                    </a:ext>
                  </a:extLst>
                </a:gridCol>
                <a:gridCol w="839361">
                  <a:extLst>
                    <a:ext uri="{9D8B030D-6E8A-4147-A177-3AD203B41FA5}">
                      <a16:colId xmlns:a16="http://schemas.microsoft.com/office/drawing/2014/main" val="20003"/>
                    </a:ext>
                  </a:extLst>
                </a:gridCol>
                <a:gridCol w="839361">
                  <a:extLst>
                    <a:ext uri="{9D8B030D-6E8A-4147-A177-3AD203B41FA5}">
                      <a16:colId xmlns:a16="http://schemas.microsoft.com/office/drawing/2014/main" val="20004"/>
                    </a:ext>
                  </a:extLst>
                </a:gridCol>
                <a:gridCol w="839361">
                  <a:extLst>
                    <a:ext uri="{9D8B030D-6E8A-4147-A177-3AD203B41FA5}">
                      <a16:colId xmlns:a16="http://schemas.microsoft.com/office/drawing/2014/main" val="20005"/>
                    </a:ext>
                  </a:extLst>
                </a:gridCol>
                <a:gridCol w="725030">
                  <a:extLst>
                    <a:ext uri="{9D8B030D-6E8A-4147-A177-3AD203B41FA5}">
                      <a16:colId xmlns:a16="http://schemas.microsoft.com/office/drawing/2014/main" val="20006"/>
                    </a:ext>
                  </a:extLst>
                </a:gridCol>
                <a:gridCol w="586996">
                  <a:extLst>
                    <a:ext uri="{9D8B030D-6E8A-4147-A177-3AD203B41FA5}">
                      <a16:colId xmlns:a16="http://schemas.microsoft.com/office/drawing/2014/main" val="20007"/>
                    </a:ext>
                  </a:extLst>
                </a:gridCol>
              </a:tblGrid>
              <a:tr h="1109829">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Година</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2</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3</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4</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5</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Распон неизвјесности</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Иницијална тражња</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пројектовано</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40,000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реализовано</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41107</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30.0%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Промјена тражње</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пројектовано</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40%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30%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-20%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-70%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реализовано</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40.0%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31.7%</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-20.3%</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-66.6%</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Реализована тражња</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41,107</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57,543</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75,764</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60,419</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20,195</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Производња</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50,000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50,000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50,000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50,000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Продаја</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41,107</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57,543</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51,350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50,000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Залихе</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8,893</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1,350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Цијена</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300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300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200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180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150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Јединични трошкови</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пројектовано</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150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140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130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120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110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реализовано</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156</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134</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134</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122</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101</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Фиксни трошкови</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пројектовано</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900,000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900,000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900,000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900,000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400,000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реализовано</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892,558</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960,378</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848,997</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880,200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363,044</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63303">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Трошкови продаје</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2,500,000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2,000,000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1,500,000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250,000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solidFill>
                      <a:srgbClr val="FFCC99"/>
                    </a:solidFill>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a:noFill/>
                    </a:lnB>
                    <a:solidFill>
                      <a:srgbClr val="FFCC99"/>
                    </a:solidFill>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12956">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Иницијална инвестиција</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£7,500,000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5"/>
                  </a:ext>
                </a:extLst>
              </a:tr>
              <a:tr h="312956">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Новчани ток</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-£7,500,000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£1,137,393</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£7,592,465</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£1,207,944</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£1,765,573</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-£463,044</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163303">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extLst>
                  <a:ext uri="{0D108BD9-81ED-4DB2-BD59-A6C34878D82A}">
                    <a16:rowId xmlns:a16="http://schemas.microsoft.com/office/drawing/2014/main" val="10017"/>
                  </a:ext>
                </a:extLst>
              </a:tr>
              <a:tr h="156478">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ДНТ анализа</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8"/>
                  </a:ext>
                </a:extLst>
              </a:tr>
              <a:tr h="163303">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Дисконтна стопа</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15%</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9"/>
                  </a:ext>
                </a:extLst>
              </a:tr>
              <a:tr h="312956">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Дисконтовани новчани ток</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-£7,500,000</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£989,037</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£5,740,994</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£794,243</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£1,009,472</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-£230,214</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20"/>
                  </a:ext>
                </a:extLst>
              </a:tr>
              <a:tr h="312956">
                <a:tc>
                  <a:txBody>
                    <a:bodyPr/>
                    <a:lstStyle/>
                    <a:p>
                      <a:pPr marL="0" marR="0">
                        <a:spcBef>
                          <a:spcPts val="0"/>
                        </a:spcBef>
                        <a:spcAft>
                          <a:spcPts val="0"/>
                        </a:spcAft>
                      </a:pPr>
                      <a:r>
                        <a:rPr lang="sr-Latn-CS" sz="1000" b="1">
                          <a:effectLst/>
                          <a:latin typeface="Times New Roman" panose="02020603050405020304" pitchFamily="18" charset="0"/>
                          <a:ea typeface="Times New Roman" panose="02020603050405020304" pitchFamily="18" charset="0"/>
                          <a:cs typeface="Tahoma" panose="020B0604030504040204" pitchFamily="34" charset="0"/>
                        </a:rPr>
                        <a:t>Нето садашња вредност</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sr-Latn-CS" sz="1000" b="1">
                          <a:effectLst/>
                          <a:latin typeface="Times New Roman" panose="02020603050405020304" pitchFamily="18" charset="0"/>
                          <a:ea typeface="Times New Roman" panose="02020603050405020304" pitchFamily="18" charset="0"/>
                          <a:cs typeface="Tahoma" panose="020B0604030504040204" pitchFamily="34" charset="0"/>
                        </a:rPr>
                        <a:t>£803,531</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sr-Latn-CS" sz="1000" dirty="0">
                          <a:effectLst/>
                          <a:latin typeface="Times New Roman" panose="02020603050405020304" pitchFamily="18" charset="0"/>
                          <a:ea typeface="Times New Roman" panose="02020603050405020304" pitchFamily="18" charset="0"/>
                          <a:cs typeface="Tahoma" panose="020B0604030504040204" pitchFamily="34" charset="0"/>
                        </a:rPr>
                        <a:t> </a:t>
                      </a:r>
                      <a:endParaRPr lang="en-US" sz="12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66066" marR="66066" marT="0" marB="0" anchor="b">
                    <a:lnL>
                      <a:noFill/>
                    </a:lnL>
                    <a:lnR>
                      <a:noFill/>
                    </a:lnR>
                    <a:lnT>
                      <a:noFill/>
                    </a:lnT>
                    <a:lnB>
                      <a:noFill/>
                    </a:lnB>
                  </a:tcPr>
                </a:tc>
                <a:extLst>
                  <a:ext uri="{0D108BD9-81ED-4DB2-BD59-A6C34878D82A}">
                    <a16:rowId xmlns:a16="http://schemas.microsoft.com/office/drawing/2014/main" val="10021"/>
                  </a:ext>
                </a:extLst>
              </a:tr>
            </a:tbl>
          </a:graphicData>
        </a:graphic>
      </p:graphicFrame>
      <p:sp>
        <p:nvSpPr>
          <p:cNvPr id="158724" name="Date Placeholder 3">
            <a:extLst>
              <a:ext uri="{FF2B5EF4-FFF2-40B4-BE49-F238E27FC236}">
                <a16:creationId xmlns:a16="http://schemas.microsoft.com/office/drawing/2014/main" id="{299F7009-6107-CF49-86BD-EC579C89EDD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649D730-0A77-D346-B6C9-E2DB8D34F718}" type="datetime1">
              <a:rPr lang="en-US" altLang="en-US" sz="1200" smtClean="0">
                <a:solidFill>
                  <a:srgbClr val="595959"/>
                </a:solidFill>
                <a:latin typeface="Century Gothic" panose="020B0502020202020204" pitchFamily="34" charset="0"/>
              </a:rPr>
              <a:pPr/>
              <a:t>4/27/26</a:t>
            </a:fld>
            <a:endParaRPr lang="en-US" altLang="en-US" sz="1200">
              <a:solidFill>
                <a:srgbClr val="595959"/>
              </a:solidFill>
              <a:latin typeface="Century Gothic" panose="020B0502020202020204" pitchFamily="34" charset="0"/>
            </a:endParaRPr>
          </a:p>
        </p:txBody>
      </p:sp>
      <p:sp>
        <p:nvSpPr>
          <p:cNvPr id="158725" name="Slide Number Placeholder 4">
            <a:extLst>
              <a:ext uri="{FF2B5EF4-FFF2-40B4-BE49-F238E27FC236}">
                <a16:creationId xmlns:a16="http://schemas.microsoft.com/office/drawing/2014/main" id="{3159B418-5C69-F54B-933C-D5787E79EF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CC7BE92-ECA1-DA4E-B11D-32D410A7B3D9}" type="slidenum">
              <a:rPr lang="en-US" altLang="en-US" sz="1200">
                <a:solidFill>
                  <a:srgbClr val="595959"/>
                </a:solidFill>
                <a:latin typeface="Century Gothic" panose="020B0502020202020204" pitchFamily="34" charset="0"/>
              </a:rPr>
              <a:pPr/>
              <a:t>147</a:t>
            </a:fld>
            <a:endParaRPr lang="en-US" altLang="en-US" sz="1200">
              <a:solidFill>
                <a:srgbClr val="595959"/>
              </a:solidFill>
              <a:latin typeface="Century Gothic" panose="020B0502020202020204" pitchFamily="34"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9726-1328-FD44-8E9E-2FCB1C1C6954}"/>
              </a:ext>
            </a:extLst>
          </p:cNvPr>
          <p:cNvSpPr>
            <a:spLocks noGrp="1"/>
          </p:cNvSpPr>
          <p:nvPr>
            <p:ph type="title"/>
          </p:nvPr>
        </p:nvSpPr>
        <p:spPr>
          <a:xfrm>
            <a:off x="476250" y="476250"/>
            <a:ext cx="8229600" cy="619125"/>
          </a:xfrm>
        </p:spPr>
        <p:txBody>
          <a:bodyPr/>
          <a:lstStyle/>
          <a:p>
            <a:pPr>
              <a:defRPr/>
            </a:pPr>
            <a:r>
              <a:rPr lang="sr-Cyrl-CS" sz="1600" dirty="0">
                <a:solidFill>
                  <a:srgbClr val="7F7F7F"/>
                </a:solidFill>
                <a:effectLst/>
                <a:latin typeface="Times New Roman" panose="02020603050405020304" pitchFamily="18" charset="0"/>
                <a:ea typeface="Times New Roman" panose="02020603050405020304" pitchFamily="18" charset="0"/>
                <a:cs typeface="Tahoma" panose="020B0604030504040204" pitchFamily="34" charset="0"/>
              </a:rPr>
              <a:t>Кретање параметра  нето садашње вриједности</a:t>
            </a:r>
            <a:endParaRPr lang="en-US" dirty="0"/>
          </a:p>
        </p:txBody>
      </p:sp>
      <p:graphicFrame>
        <p:nvGraphicFramePr>
          <p:cNvPr id="9" name="Content Placeholder 8">
            <a:extLst>
              <a:ext uri="{FF2B5EF4-FFF2-40B4-BE49-F238E27FC236}">
                <a16:creationId xmlns:a16="http://schemas.microsoft.com/office/drawing/2014/main" id="{26B46A7D-7918-BA4A-B32B-6A595430C233}"/>
              </a:ext>
            </a:extLst>
          </p:cNvPr>
          <p:cNvGraphicFramePr>
            <a:graphicFrameLocks noGrp="1"/>
          </p:cNvGraphicFramePr>
          <p:nvPr>
            <p:ph sz="quarter" idx="4294967295"/>
          </p:nvPr>
        </p:nvGraphicFramePr>
        <p:xfrm>
          <a:off x="107950" y="1700213"/>
          <a:ext cx="4540250" cy="4683125"/>
        </p:xfrm>
        <a:graphic>
          <a:graphicData uri="http://schemas.openxmlformats.org/drawingml/2006/table">
            <a:tbl>
              <a:tblPr/>
              <a:tblGrid>
                <a:gridCol w="1212822">
                  <a:extLst>
                    <a:ext uri="{9D8B030D-6E8A-4147-A177-3AD203B41FA5}">
                      <a16:colId xmlns:a16="http://schemas.microsoft.com/office/drawing/2014/main" val="20000"/>
                    </a:ext>
                  </a:extLst>
                </a:gridCol>
                <a:gridCol w="1171985">
                  <a:extLst>
                    <a:ext uri="{9D8B030D-6E8A-4147-A177-3AD203B41FA5}">
                      <a16:colId xmlns:a16="http://schemas.microsoft.com/office/drawing/2014/main" val="20001"/>
                    </a:ext>
                  </a:extLst>
                </a:gridCol>
                <a:gridCol w="1147370">
                  <a:extLst>
                    <a:ext uri="{9D8B030D-6E8A-4147-A177-3AD203B41FA5}">
                      <a16:colId xmlns:a16="http://schemas.microsoft.com/office/drawing/2014/main" val="20002"/>
                    </a:ext>
                  </a:extLst>
                </a:gridCol>
                <a:gridCol w="1008073">
                  <a:extLst>
                    <a:ext uri="{9D8B030D-6E8A-4147-A177-3AD203B41FA5}">
                      <a16:colId xmlns:a16="http://schemas.microsoft.com/office/drawing/2014/main" val="20003"/>
                    </a:ext>
                  </a:extLst>
                </a:gridCol>
              </a:tblGrid>
              <a:tr h="360240">
                <a:tc gridSpan="2">
                  <a:txBody>
                    <a:bodyPr/>
                    <a:lstStyle/>
                    <a:p>
                      <a:pPr marL="0" marR="0" algn="ctr">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ahoma" panose="020B0604030504040204" pitchFamily="34" charset="0"/>
                        </a:rPr>
                        <a:t>NPV interval</a:t>
                      </a:r>
                      <a:endParaRPr lang="en-US" sz="10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2F2F2"/>
                    </a:solidFill>
                  </a:tcPr>
                </a:tc>
                <a:tc hMerge="1">
                  <a:txBody>
                    <a:bodyPr/>
                    <a:lstStyle/>
                    <a:p>
                      <a:endParaRPr lang="en-US"/>
                    </a:p>
                  </a:txBody>
                  <a:tcPr/>
                </a:tc>
                <a:tc>
                  <a:txBody>
                    <a:bodyPr/>
                    <a:lstStyle/>
                    <a:p>
                      <a:pPr marL="0" marR="0" algn="ctr">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ahoma" panose="020B0604030504040204" pitchFamily="34" charset="0"/>
                        </a:rPr>
                        <a:t>Frequency</a:t>
                      </a:r>
                      <a:endParaRPr lang="en-US" sz="10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2F2F2"/>
                    </a:solidFill>
                  </a:tcPr>
                </a:tc>
                <a:tc>
                  <a:txBody>
                    <a:bodyPr/>
                    <a:lstStyle/>
                    <a:p>
                      <a:pPr marL="0" marR="0" algn="ctr">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ahoma" panose="020B0604030504040204" pitchFamily="34" charset="0"/>
                        </a:rPr>
                        <a:t>Interval midpoint</a:t>
                      </a:r>
                      <a:endParaRPr lang="en-US" sz="10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00"/>
                  </a:ext>
                </a:extLst>
              </a:tr>
              <a:tr h="216144">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-7,730,000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-7,196,000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-7,460,000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16144">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-7,196,000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-6,662,000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0.90%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-6,930,000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-6,662,000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-6,128,000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1.30%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-6,400,000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-6,128,000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-5,594,000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2.20%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-5,860,000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-5,594,000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-5,060,000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2.20%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-5,330,000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-5,060,000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-4,526,000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2.40%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-4,790,000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-4,526,000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-3,992,000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2.20%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-4,260,000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-3,992,000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-3,458,000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2.50%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-3,730,000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-3,458,000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-2,924,000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2.90%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-3,190,000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-2,924,000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-2,390,000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2.80%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-2,660,000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-2,390,000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-1,856,000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2.70%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-2,120,000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-1,856,000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-1,322,000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3.30%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-1,590,000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-1,322,000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-788,000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4.10%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-1,060,000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3"/>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-788,000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-254,000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6.90%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-520,000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4"/>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-254,000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280,000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7.30%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280,000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814,000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14.90%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550,000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814,000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1,348,000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19.50%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1,080,000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7"/>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1,348,000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1,882,000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12.90%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1,620,000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8"/>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1,882,000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2,416,000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5.90%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2,150,000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9"/>
                  </a:ext>
                </a:extLst>
              </a:tr>
              <a:tr h="216144">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2,416,000</a:t>
                      </a:r>
                    </a:p>
                  </a:txBody>
                  <a:tcPr marL="53779" marR="537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2,950,000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2.10%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2,680,000</a:t>
                      </a:r>
                    </a:p>
                  </a:txBody>
                  <a:tcPr marL="53779" marR="53779"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graphicFrame>
        <p:nvGraphicFramePr>
          <p:cNvPr id="10" name="Content Placeholder 9">
            <a:extLst>
              <a:ext uri="{FF2B5EF4-FFF2-40B4-BE49-F238E27FC236}">
                <a16:creationId xmlns:a16="http://schemas.microsoft.com/office/drawing/2014/main" id="{594E75ED-0EF0-DA45-BDB7-29B9A8035ED1}"/>
              </a:ext>
            </a:extLst>
          </p:cNvPr>
          <p:cNvGraphicFramePr>
            <a:graphicFrameLocks noGrp="1"/>
          </p:cNvGraphicFramePr>
          <p:nvPr>
            <p:ph sz="quarter" idx="4294967295"/>
          </p:nvPr>
        </p:nvGraphicFramePr>
        <p:xfrm>
          <a:off x="4672013" y="1700213"/>
          <a:ext cx="4041775" cy="4749800"/>
        </p:xfrm>
        <a:graphic>
          <a:graphicData uri="http://schemas.openxmlformats.org/drawingml/2006/table">
            <a:tbl>
              <a:tblPr/>
              <a:tblGrid>
                <a:gridCol w="1001263">
                  <a:extLst>
                    <a:ext uri="{9D8B030D-6E8A-4147-A177-3AD203B41FA5}">
                      <a16:colId xmlns:a16="http://schemas.microsoft.com/office/drawing/2014/main" val="20000"/>
                    </a:ext>
                  </a:extLst>
                </a:gridCol>
                <a:gridCol w="973355">
                  <a:extLst>
                    <a:ext uri="{9D8B030D-6E8A-4147-A177-3AD203B41FA5}">
                      <a16:colId xmlns:a16="http://schemas.microsoft.com/office/drawing/2014/main" val="20001"/>
                    </a:ext>
                  </a:extLst>
                </a:gridCol>
                <a:gridCol w="1053163">
                  <a:extLst>
                    <a:ext uri="{9D8B030D-6E8A-4147-A177-3AD203B41FA5}">
                      <a16:colId xmlns:a16="http://schemas.microsoft.com/office/drawing/2014/main" val="20002"/>
                    </a:ext>
                  </a:extLst>
                </a:gridCol>
                <a:gridCol w="1013993">
                  <a:extLst>
                    <a:ext uri="{9D8B030D-6E8A-4147-A177-3AD203B41FA5}">
                      <a16:colId xmlns:a16="http://schemas.microsoft.com/office/drawing/2014/main" val="20003"/>
                    </a:ext>
                  </a:extLst>
                </a:gridCol>
              </a:tblGrid>
              <a:tr h="221727">
                <a:tc>
                  <a:txBody>
                    <a:bodyPr/>
                    <a:lstStyle/>
                    <a:p>
                      <a:pPr marL="0" marR="0">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 </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2F2F2"/>
                    </a:solidFill>
                  </a:tcPr>
                </a:tc>
                <a:tc>
                  <a:txBody>
                    <a:bodyPr/>
                    <a:lstStyle/>
                    <a:p>
                      <a:pPr marL="0" marR="0" algn="r">
                        <a:spcBef>
                          <a:spcPts val="0"/>
                        </a:spcBef>
                        <a:spcAft>
                          <a:spcPts val="0"/>
                        </a:spcAft>
                      </a:pPr>
                      <a:r>
                        <a:rPr lang="en-US" sz="1200" b="1">
                          <a:effectLst/>
                          <a:latin typeface="+mn-lt"/>
                          <a:ea typeface="Times New Roman" panose="02020603050405020304" pitchFamily="18" charset="0"/>
                          <a:cs typeface="Tahoma" panose="020B0604030504040204" pitchFamily="34" charset="0"/>
                        </a:rPr>
                        <a:t>NPV below</a:t>
                      </a:r>
                      <a:endParaRPr lang="en-US" sz="1200">
                        <a:effectLst/>
                        <a:latin typeface="+mn-lt"/>
                        <a:ea typeface="Times New Roman" panose="02020603050405020304" pitchFamily="18" charset="0"/>
                        <a:cs typeface="Tahoma" panose="020B0604030504040204" pitchFamily="34" charset="0"/>
                      </a:endParaRP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2F2F2"/>
                    </a:solidFill>
                  </a:tcPr>
                </a:tc>
                <a:tc>
                  <a:txBody>
                    <a:bodyPr/>
                    <a:lstStyle/>
                    <a:p>
                      <a:pPr marL="0" marR="0" algn="ctr">
                        <a:spcBef>
                          <a:spcPts val="0"/>
                        </a:spcBef>
                        <a:spcAft>
                          <a:spcPts val="0"/>
                        </a:spcAft>
                      </a:pPr>
                      <a:r>
                        <a:rPr lang="en-US" sz="1200" b="1">
                          <a:effectLst/>
                          <a:latin typeface="+mn-lt"/>
                          <a:ea typeface="Times New Roman" panose="02020603050405020304" pitchFamily="18" charset="0"/>
                          <a:cs typeface="Tahoma" panose="020B0604030504040204" pitchFamily="34" charset="0"/>
                        </a:rPr>
                        <a:t>Count</a:t>
                      </a:r>
                      <a:endParaRPr lang="en-US" sz="1200">
                        <a:effectLst/>
                        <a:latin typeface="+mn-lt"/>
                        <a:ea typeface="Times New Roman" panose="02020603050405020304" pitchFamily="18" charset="0"/>
                        <a:cs typeface="Tahoma" panose="020B0604030504040204" pitchFamily="34" charset="0"/>
                      </a:endParaRP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2F2F2"/>
                    </a:solidFill>
                  </a:tcPr>
                </a:tc>
                <a:tc>
                  <a:txBody>
                    <a:bodyPr/>
                    <a:lstStyle/>
                    <a:p>
                      <a:pPr marL="0" marR="0" algn="ctr">
                        <a:spcBef>
                          <a:spcPts val="0"/>
                        </a:spcBef>
                        <a:spcAft>
                          <a:spcPts val="0"/>
                        </a:spcAft>
                      </a:pPr>
                      <a:r>
                        <a:rPr lang="en-US" sz="1200" b="1">
                          <a:effectLst/>
                          <a:latin typeface="+mn-lt"/>
                          <a:ea typeface="Times New Roman" panose="02020603050405020304" pitchFamily="18" charset="0"/>
                          <a:cs typeface="Tahoma" panose="020B0604030504040204" pitchFamily="34" charset="0"/>
                        </a:rPr>
                        <a:t>Frequency</a:t>
                      </a:r>
                      <a:endParaRPr lang="en-US" sz="1200">
                        <a:effectLst/>
                        <a:latin typeface="+mn-lt"/>
                        <a:ea typeface="Times New Roman" panose="02020603050405020304" pitchFamily="18" charset="0"/>
                        <a:cs typeface="Tahoma" panose="020B0604030504040204" pitchFamily="34" charset="0"/>
                      </a:endParaRP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00"/>
                  </a:ext>
                </a:extLst>
              </a:tr>
              <a:tr h="215623">
                <a:tc>
                  <a:txBody>
                    <a:bodyPr/>
                    <a:lstStyle/>
                    <a:p>
                      <a:pPr marL="0" marR="0">
                        <a:spcBef>
                          <a:spcPts val="0"/>
                        </a:spcBef>
                        <a:spcAft>
                          <a:spcPts val="0"/>
                        </a:spcAft>
                      </a:pPr>
                      <a:r>
                        <a:rPr lang="en-US" sz="1200">
                          <a:effectLst/>
                          <a:latin typeface="+mn-lt"/>
                          <a:ea typeface="Times New Roman" panose="02020603050405020304" pitchFamily="18" charset="0"/>
                          <a:cs typeface="Tahoma" panose="020B0604030504040204" pitchFamily="34" charset="0"/>
                        </a:rPr>
                        <a:t>Minimum</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-7730000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US" sz="1200">
                          <a:effectLst/>
                          <a:latin typeface="+mn-lt"/>
                          <a:ea typeface="Times New Roman" panose="02020603050405020304" pitchFamily="18" charset="0"/>
                          <a:cs typeface="Tahoma" panose="020B0604030504040204" pitchFamily="34" charset="0"/>
                        </a:rPr>
                        <a:t> </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spcBef>
                          <a:spcPts val="0"/>
                        </a:spcBef>
                        <a:spcAft>
                          <a:spcPts val="0"/>
                        </a:spcAft>
                      </a:pPr>
                      <a:r>
                        <a:rPr lang="en-US" sz="1200">
                          <a:effectLst/>
                          <a:latin typeface="+mn-lt"/>
                          <a:ea typeface="Times New Roman" panose="02020603050405020304" pitchFamily="18" charset="0"/>
                          <a:cs typeface="Tahoma" panose="020B0604030504040204" pitchFamily="34" charset="0"/>
                        </a:rPr>
                        <a:t> </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-7196000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-6662000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19</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1.9%</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3</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-6128000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32</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3.2%</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4</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-5594000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54</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5.4%</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5</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-5060000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76</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7.6%</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6</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-4526000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7</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-3992000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122</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12.2%</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8</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-3458000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147</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14.7%</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9</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-2924000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176</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17.6%</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10</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-2390000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204</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20.4%</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11</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-1856000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231</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23.1%</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12</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-1322000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264</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26.4%</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3"/>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13</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-788000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305</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30.5%</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4"/>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14</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-254000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374</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37.4%</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15</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280000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447</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44.7%</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16</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814000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596</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59.6%</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7"/>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17</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1348000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791</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79.1%</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8"/>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18</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1882000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920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92.0%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9"/>
                  </a:ext>
                </a:extLst>
              </a:tr>
              <a:tr h="215623">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19</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2416000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979</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97.9%</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0"/>
                  </a:ext>
                </a:extLst>
              </a:tr>
              <a:tr h="215623">
                <a:tc>
                  <a:txBody>
                    <a:bodyPr/>
                    <a:lstStyle/>
                    <a:p>
                      <a:pPr marL="0" marR="0">
                        <a:spcBef>
                          <a:spcPts val="0"/>
                        </a:spcBef>
                        <a:spcAft>
                          <a:spcPts val="0"/>
                        </a:spcAft>
                      </a:pPr>
                      <a:r>
                        <a:rPr lang="en-US" sz="1200">
                          <a:effectLst/>
                          <a:latin typeface="+mn-lt"/>
                          <a:ea typeface="Times New Roman" panose="02020603050405020304" pitchFamily="18" charset="0"/>
                          <a:cs typeface="Tahoma" panose="020B0604030504040204" pitchFamily="34" charset="0"/>
                        </a:rPr>
                        <a:t>Maximum</a:t>
                      </a:r>
                    </a:p>
                  </a:txBody>
                  <a:tcPr marL="52878" marR="528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2950000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effectLst/>
                          <a:latin typeface="+mn-lt"/>
                          <a:ea typeface="Times New Roman" panose="02020603050405020304" pitchFamily="18" charset="0"/>
                          <a:cs typeface="Tahoma" panose="020B0604030504040204" pitchFamily="34" charset="0"/>
                        </a:rPr>
                        <a:t>1000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mn-lt"/>
                          <a:ea typeface="Times New Roman" panose="02020603050405020304" pitchFamily="18" charset="0"/>
                          <a:cs typeface="Tahoma" panose="020B0604030504040204" pitchFamily="34" charset="0"/>
                        </a:rPr>
                        <a:t>100.0%</a:t>
                      </a:r>
                    </a:p>
                  </a:txBody>
                  <a:tcPr marL="52878" marR="52878" marT="0" marB="0" anchor="b">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159975" name="Date Placeholder 6">
            <a:extLst>
              <a:ext uri="{FF2B5EF4-FFF2-40B4-BE49-F238E27FC236}">
                <a16:creationId xmlns:a16="http://schemas.microsoft.com/office/drawing/2014/main" id="{1FF6C7D3-9E18-9B4D-A611-9467C868ADBD}"/>
              </a:ext>
            </a:extLst>
          </p:cNvPr>
          <p:cNvSpPr>
            <a:spLocks noGrp="1"/>
          </p:cNvSpPr>
          <p:nvPr>
            <p:ph type="dt" sz="quarter" idx="10"/>
          </p:nvPr>
        </p:nvSpPr>
        <p:spPr bwMode="auto">
          <a:xfrm>
            <a:off x="6362700" y="6356350"/>
            <a:ext cx="2085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2672B57-27FB-7D44-A176-9AEA8A8DF379}" type="datetime1">
              <a:rPr lang="en-US" altLang="en-US" sz="1200" smtClean="0">
                <a:solidFill>
                  <a:srgbClr val="595959"/>
                </a:solidFill>
                <a:latin typeface="Century Gothic" panose="020B0502020202020204" pitchFamily="34" charset="0"/>
              </a:rPr>
              <a:pPr/>
              <a:t>4/27/26</a:t>
            </a:fld>
            <a:endParaRPr lang="en-US" altLang="en-US" sz="1200">
              <a:solidFill>
                <a:srgbClr val="595959"/>
              </a:solidFill>
              <a:latin typeface="Century Gothic" panose="020B0502020202020204" pitchFamily="34" charset="0"/>
            </a:endParaRPr>
          </a:p>
        </p:txBody>
      </p:sp>
      <p:sp>
        <p:nvSpPr>
          <p:cNvPr id="159976" name="Slide Number Placeholder 7">
            <a:extLst>
              <a:ext uri="{FF2B5EF4-FFF2-40B4-BE49-F238E27FC236}">
                <a16:creationId xmlns:a16="http://schemas.microsoft.com/office/drawing/2014/main" id="{81D3BF0D-2F00-AE43-B43F-B38698B8B84D}"/>
              </a:ext>
            </a:extLst>
          </p:cNvPr>
          <p:cNvSpPr>
            <a:spLocks noGrp="1"/>
          </p:cNvSpPr>
          <p:nvPr>
            <p:ph type="sldNum" sz="quarter" idx="12"/>
          </p:nvPr>
        </p:nvSpPr>
        <p:spPr bwMode="auto">
          <a:xfrm>
            <a:off x="8543925" y="6356350"/>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D7AB07A-2AEE-E947-B60C-AB09DD836C69}" type="slidenum">
              <a:rPr lang="en-US" altLang="en-US" sz="1200">
                <a:solidFill>
                  <a:srgbClr val="595959"/>
                </a:solidFill>
                <a:latin typeface="Century Gothic" panose="020B0502020202020204" pitchFamily="34" charset="0"/>
              </a:rPr>
              <a:pPr/>
              <a:t>148</a:t>
            </a:fld>
            <a:endParaRPr lang="en-US" altLang="en-US" sz="1200">
              <a:solidFill>
                <a:srgbClr val="595959"/>
              </a:solidFill>
              <a:latin typeface="Century Gothic" panose="020B0502020202020204" pitchFamily="3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A060-E047-9442-8C73-16ED243C3999}"/>
              </a:ext>
            </a:extLst>
          </p:cNvPr>
          <p:cNvSpPr>
            <a:spLocks noGrp="1"/>
          </p:cNvSpPr>
          <p:nvPr>
            <p:ph type="title"/>
          </p:nvPr>
        </p:nvSpPr>
        <p:spPr>
          <a:xfrm>
            <a:off x="457200" y="481013"/>
            <a:ext cx="8229600" cy="836612"/>
          </a:xfrm>
        </p:spPr>
        <p:txBody>
          <a:bodyPr/>
          <a:lstStyle/>
          <a:p>
            <a:pPr>
              <a:defRPr/>
            </a:pPr>
            <a:endParaRPr lang="en-US" dirty="0"/>
          </a:p>
        </p:txBody>
      </p:sp>
      <p:sp>
        <p:nvSpPr>
          <p:cNvPr id="160771" name="Text Placeholder 2">
            <a:extLst>
              <a:ext uri="{FF2B5EF4-FFF2-40B4-BE49-F238E27FC236}">
                <a16:creationId xmlns:a16="http://schemas.microsoft.com/office/drawing/2014/main" id="{5781EC99-250F-854C-B46C-51A55CB9CDB1}"/>
              </a:ext>
            </a:extLst>
          </p:cNvPr>
          <p:cNvSpPr>
            <a:spLocks noGrp="1"/>
          </p:cNvSpPr>
          <p:nvPr>
            <p:ph type="body" idx="1"/>
          </p:nvPr>
        </p:nvSpPr>
        <p:spPr>
          <a:xfrm>
            <a:off x="457200" y="1565275"/>
            <a:ext cx="4040188" cy="609600"/>
          </a:xfrm>
          <a:ln>
            <a:headEnd/>
            <a:tailEnd/>
          </a:ln>
        </p:spPr>
        <p:txBody>
          <a:bodyPr/>
          <a:lstStyle/>
          <a:p>
            <a:r>
              <a:rPr lang="sr-Cyrl-CS" altLang="en-US" sz="1400">
                <a:solidFill>
                  <a:schemeClr val="tx1"/>
                </a:solidFill>
              </a:rPr>
              <a:t>Хистограм фреквенција нето садашње вриједности</a:t>
            </a:r>
            <a:endParaRPr lang="en-US" altLang="en-US" sz="1400">
              <a:solidFill>
                <a:schemeClr val="tx1"/>
              </a:solidFill>
            </a:endParaRPr>
          </a:p>
        </p:txBody>
      </p:sp>
      <p:sp>
        <p:nvSpPr>
          <p:cNvPr id="160772" name="Text Placeholder 3">
            <a:extLst>
              <a:ext uri="{FF2B5EF4-FFF2-40B4-BE49-F238E27FC236}">
                <a16:creationId xmlns:a16="http://schemas.microsoft.com/office/drawing/2014/main" id="{644E05F5-ADEE-5148-9395-C9DAC31F691A}"/>
              </a:ext>
            </a:extLst>
          </p:cNvPr>
          <p:cNvSpPr>
            <a:spLocks noGrp="1"/>
          </p:cNvSpPr>
          <p:nvPr>
            <p:ph type="body" sz="quarter" idx="3"/>
          </p:nvPr>
        </p:nvSpPr>
        <p:spPr>
          <a:xfrm>
            <a:off x="4673600" y="1482725"/>
            <a:ext cx="4041775" cy="609600"/>
          </a:xfrm>
          <a:ln>
            <a:headEnd/>
            <a:tailEnd/>
          </a:ln>
        </p:spPr>
        <p:txBody>
          <a:bodyPr/>
          <a:lstStyle/>
          <a:p>
            <a:r>
              <a:rPr lang="sr-Cyrl-CS" altLang="en-US" sz="1400">
                <a:solidFill>
                  <a:schemeClr val="tx1"/>
                </a:solidFill>
                <a:latin typeface="Times New Roman" panose="02020603050405020304" pitchFamily="18" charset="0"/>
                <a:ea typeface="Times New Roman" panose="02020603050405020304" pitchFamily="18" charset="0"/>
                <a:cs typeface="Tahoma" panose="020B0604030504040204" pitchFamily="34" charset="0"/>
              </a:rPr>
              <a:t>ВАР крива </a:t>
            </a:r>
            <a:r>
              <a:rPr lang="sr-Cyrl-CS" altLang="en-US" sz="1400">
                <a:solidFill>
                  <a:schemeClr val="tx1"/>
                </a:solidFill>
                <a:latin typeface="Palatino Linotype" panose="02040502050505030304" pitchFamily="18" charset="0"/>
                <a:ea typeface="Times New Roman" panose="02020603050405020304" pitchFamily="18" charset="0"/>
                <a:cs typeface="Tahoma" panose="020B0604030504040204" pitchFamily="34" charset="0"/>
              </a:rPr>
              <a:t>нето садашње вриједности</a:t>
            </a:r>
            <a:endParaRPr lang="en-US" altLang="en-US" sz="1400">
              <a:solidFill>
                <a:schemeClr val="tx1"/>
              </a:solidFill>
              <a:latin typeface="Palatino Linotype" panose="02040502050505030304" pitchFamily="18" charset="0"/>
              <a:ea typeface="Times New Roman" panose="02020603050405020304" pitchFamily="18" charset="0"/>
              <a:cs typeface="Tahoma" panose="020B0604030504040204" pitchFamily="34" charset="0"/>
            </a:endParaRPr>
          </a:p>
        </p:txBody>
      </p:sp>
      <p:pic>
        <p:nvPicPr>
          <p:cNvPr id="160773" name="Content Placeholder 8">
            <a:extLst>
              <a:ext uri="{FF2B5EF4-FFF2-40B4-BE49-F238E27FC236}">
                <a16:creationId xmlns:a16="http://schemas.microsoft.com/office/drawing/2014/main" id="{90A2EE4F-F167-C240-9ADE-8416CD99AB11}"/>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a:ext>
            </a:extLst>
          </a:blip>
          <a:srcRect/>
          <a:stretch>
            <a:fillRect/>
          </a:stretch>
        </p:blipFill>
        <p:spPr>
          <a:xfrm>
            <a:off x="107950" y="2492375"/>
            <a:ext cx="4391025" cy="3240088"/>
          </a:xfrm>
        </p:spPr>
      </p:pic>
      <p:pic>
        <p:nvPicPr>
          <p:cNvPr id="160774" name="Content Placeholder 9">
            <a:extLst>
              <a:ext uri="{FF2B5EF4-FFF2-40B4-BE49-F238E27FC236}">
                <a16:creationId xmlns:a16="http://schemas.microsoft.com/office/drawing/2014/main" id="{A5DBA349-8418-5243-B118-BBED8068A6F2}"/>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a:ext>
            </a:extLst>
          </a:blip>
          <a:srcRect/>
          <a:stretch>
            <a:fillRect/>
          </a:stretch>
        </p:blipFill>
        <p:spPr>
          <a:xfrm>
            <a:off x="4497388" y="2492375"/>
            <a:ext cx="4395787" cy="3240088"/>
          </a:xfrm>
        </p:spPr>
      </p:pic>
      <p:sp>
        <p:nvSpPr>
          <p:cNvPr id="160775" name="Date Placeholder 6">
            <a:extLst>
              <a:ext uri="{FF2B5EF4-FFF2-40B4-BE49-F238E27FC236}">
                <a16:creationId xmlns:a16="http://schemas.microsoft.com/office/drawing/2014/main" id="{ED3C337A-4A62-9842-B3DC-19BB99161AD8}"/>
              </a:ext>
            </a:extLst>
          </p:cNvPr>
          <p:cNvSpPr>
            <a:spLocks noGrp="1"/>
          </p:cNvSpPr>
          <p:nvPr>
            <p:ph type="dt" sz="quarter" idx="10"/>
          </p:nvPr>
        </p:nvSpPr>
        <p:spPr bwMode="auto">
          <a:xfrm>
            <a:off x="6362700" y="6356350"/>
            <a:ext cx="2085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20F4826-A3F7-594A-A474-424FD96E47A0}" type="datetime1">
              <a:rPr lang="en-US" altLang="en-US" sz="1200" smtClean="0">
                <a:solidFill>
                  <a:srgbClr val="595959"/>
                </a:solidFill>
                <a:latin typeface="Century Gothic" panose="020B0502020202020204" pitchFamily="34" charset="0"/>
              </a:rPr>
              <a:pPr/>
              <a:t>4/27/26</a:t>
            </a:fld>
            <a:endParaRPr lang="en-US" altLang="en-US" sz="1200">
              <a:solidFill>
                <a:srgbClr val="595959"/>
              </a:solidFill>
              <a:latin typeface="Century Gothic" panose="020B0502020202020204" pitchFamily="34" charset="0"/>
            </a:endParaRPr>
          </a:p>
        </p:txBody>
      </p:sp>
      <p:sp>
        <p:nvSpPr>
          <p:cNvPr id="160776" name="Slide Number Placeholder 7">
            <a:extLst>
              <a:ext uri="{FF2B5EF4-FFF2-40B4-BE49-F238E27FC236}">
                <a16:creationId xmlns:a16="http://schemas.microsoft.com/office/drawing/2014/main" id="{F1E97161-8381-014A-9425-70DD56F05187}"/>
              </a:ext>
            </a:extLst>
          </p:cNvPr>
          <p:cNvSpPr>
            <a:spLocks noGrp="1"/>
          </p:cNvSpPr>
          <p:nvPr>
            <p:ph type="sldNum" sz="quarter" idx="12"/>
          </p:nvPr>
        </p:nvSpPr>
        <p:spPr bwMode="auto">
          <a:xfrm>
            <a:off x="8543925" y="6356350"/>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78F5059-F7A2-F94F-870E-4C94771B82F2}" type="slidenum">
              <a:rPr lang="en-US" altLang="en-US" sz="1200">
                <a:solidFill>
                  <a:srgbClr val="595959"/>
                </a:solidFill>
                <a:latin typeface="Century Gothic" panose="020B0502020202020204" pitchFamily="34" charset="0"/>
              </a:rPr>
              <a:pPr/>
              <a:t>149</a:t>
            </a:fld>
            <a:endParaRPr lang="en-US" altLang="en-US" sz="1200">
              <a:solidFill>
                <a:srgbClr val="595959"/>
              </a:solidFill>
              <a:latin typeface="Century Gothic" panose="020B0502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a:extLst>
              <a:ext uri="{FF2B5EF4-FFF2-40B4-BE49-F238E27FC236}">
                <a16:creationId xmlns:a16="http://schemas.microsoft.com/office/drawing/2014/main" id="{39E6E1BA-07E2-8D4D-AB43-C43471CBA14E}"/>
              </a:ext>
            </a:extLst>
          </p:cNvPr>
          <p:cNvSpPr>
            <a:spLocks noGrp="1"/>
          </p:cNvSpPr>
          <p:nvPr>
            <p:ph idx="1"/>
          </p:nvPr>
        </p:nvSpPr>
        <p:spPr/>
        <p:txBody>
          <a:bodyPr/>
          <a:lstStyle/>
          <a:p>
            <a:pPr eaLnBrk="1" hangingPunct="1"/>
            <a:r>
              <a:rPr lang="sr-Cyrl-BA" altLang="en-US"/>
              <a:t>Број пројеката и њихова релативна важност;</a:t>
            </a:r>
          </a:p>
          <a:p>
            <a:pPr eaLnBrk="1" hangingPunct="1"/>
            <a:r>
              <a:rPr lang="sr-Cyrl-BA" altLang="en-US"/>
              <a:t>Ниво несигурности у пројектима;</a:t>
            </a:r>
          </a:p>
          <a:p>
            <a:pPr eaLnBrk="1" hangingPunct="1"/>
            <a:r>
              <a:rPr lang="sr-Cyrl-BA" altLang="en-US"/>
              <a:t>Тип технологије која се употребљава;</a:t>
            </a:r>
          </a:p>
          <a:p>
            <a:pPr eaLnBrk="1" hangingPunct="1"/>
            <a:r>
              <a:rPr lang="sr-Cyrl-BA" altLang="en-US"/>
              <a:t>Пројектна комплексност;</a:t>
            </a:r>
          </a:p>
          <a:p>
            <a:pPr eaLnBrk="1" hangingPunct="1"/>
            <a:r>
              <a:rPr lang="sr-Cyrl-BA" altLang="en-US"/>
              <a:t>Ресурси неопходни за реализацију пројекта;</a:t>
            </a:r>
          </a:p>
          <a:p>
            <a:pPr eaLnBrk="1" hangingPunct="1"/>
            <a:r>
              <a:rPr lang="sr-Cyrl-BA" altLang="en-US"/>
              <a:t>Фиксни трошкови</a:t>
            </a:r>
          </a:p>
          <a:p>
            <a:pPr eaLnBrk="1" hangingPunct="1"/>
            <a:r>
              <a:rPr lang="sr-Cyrl-BA" altLang="en-US"/>
              <a:t>Извјештавање</a:t>
            </a:r>
          </a:p>
          <a:p>
            <a:pPr eaLnBrk="1" hangingPunct="1"/>
            <a:endParaRPr lang="sr-Latn-BA" altLang="en-US"/>
          </a:p>
        </p:txBody>
      </p:sp>
      <p:sp>
        <p:nvSpPr>
          <p:cNvPr id="3" name="Title 2">
            <a:extLst>
              <a:ext uri="{FF2B5EF4-FFF2-40B4-BE49-F238E27FC236}">
                <a16:creationId xmlns:a16="http://schemas.microsoft.com/office/drawing/2014/main" id="{089E6FBD-8A75-354C-8B75-2FD3AE8699F2}"/>
              </a:ext>
            </a:extLst>
          </p:cNvPr>
          <p:cNvSpPr>
            <a:spLocks noGrp="1"/>
          </p:cNvSpPr>
          <p:nvPr>
            <p:ph type="title"/>
          </p:nvPr>
        </p:nvSpPr>
        <p:spPr/>
        <p:txBody>
          <a:bodyPr/>
          <a:lstStyle/>
          <a:p>
            <a:pPr eaLnBrk="1" hangingPunct="1">
              <a:defRPr/>
            </a:pPr>
            <a:r>
              <a:rPr lang="sr-Cyrl-BA" sz="2800"/>
              <a:t>Фактори који утичу на избор модела организационе структуре</a:t>
            </a:r>
            <a:endParaRPr lang="sr-Latn-BA" sz="2800"/>
          </a:p>
        </p:txBody>
      </p:sp>
      <p:sp>
        <p:nvSpPr>
          <p:cNvPr id="23556" name="Date Placeholder 3">
            <a:extLst>
              <a:ext uri="{FF2B5EF4-FFF2-40B4-BE49-F238E27FC236}">
                <a16:creationId xmlns:a16="http://schemas.microsoft.com/office/drawing/2014/main" id="{FE9C0199-C964-B640-93D9-A4401A46928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EDB05DF-38B5-3146-BD6E-C31533868852}" type="datetime1">
              <a:rPr lang="en-US" altLang="en-US" smtClean="0"/>
              <a:pPr/>
              <a:t>4/27/26</a:t>
            </a:fld>
            <a:endParaRPr lang="en-US" altLang="en-US"/>
          </a:p>
        </p:txBody>
      </p:sp>
      <p:sp>
        <p:nvSpPr>
          <p:cNvPr id="23557" name="Slide Number Placeholder 4">
            <a:extLst>
              <a:ext uri="{FF2B5EF4-FFF2-40B4-BE49-F238E27FC236}">
                <a16:creationId xmlns:a16="http://schemas.microsoft.com/office/drawing/2014/main" id="{7578D5B1-1ED9-B44C-B677-73C7FCE536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25B243B-E420-C84C-8E40-8DCB487112F5}" type="slidenum">
              <a:rPr lang="en-US" altLang="en-US"/>
              <a:pPr/>
              <a:t>15</a:t>
            </a:fld>
            <a:endParaRPr lang="en-US" alt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a:extLst>
              <a:ext uri="{FF2B5EF4-FFF2-40B4-BE49-F238E27FC236}">
                <a16:creationId xmlns:a16="http://schemas.microsoft.com/office/drawing/2014/main" id="{A799DFD1-06DF-AB49-A70A-5F7FD99B767A}"/>
              </a:ext>
            </a:extLst>
          </p:cNvPr>
          <p:cNvSpPr>
            <a:spLocks noGrp="1" noChangeArrowheads="1"/>
          </p:cNvSpPr>
          <p:nvPr>
            <p:ph idx="1"/>
          </p:nvPr>
        </p:nvSpPr>
        <p:spPr/>
        <p:txBody>
          <a:bodyPr/>
          <a:lstStyle/>
          <a:p>
            <a:pPr eaLnBrk="1" hangingPunct="1">
              <a:buFont typeface="Wingdings 3" pitchFamily="18" charset="2"/>
              <a:buChar char=""/>
              <a:defRPr/>
            </a:pPr>
            <a:r>
              <a:rPr lang="sr-Cyrl-BA" altLang="en-US" sz="2000" dirty="0"/>
              <a:t>Прикупљање финансијских средстава у сврху обављања одређене активности или реализације планираног пројекта.</a:t>
            </a:r>
          </a:p>
          <a:p>
            <a:pPr eaLnBrk="1" hangingPunct="1">
              <a:buFont typeface="Wingdings 3" pitchFamily="18" charset="2"/>
              <a:buChar char=""/>
              <a:defRPr/>
            </a:pPr>
            <a:r>
              <a:rPr lang="sr-Cyrl-BA" altLang="en-US" sz="2000" dirty="0"/>
              <a:t>Пројектно финансирање представља комбинацију различитих извора финансирања.</a:t>
            </a:r>
          </a:p>
          <a:p>
            <a:pPr eaLnBrk="1" hangingPunct="1">
              <a:buFont typeface="Wingdings 3" pitchFamily="18" charset="2"/>
              <a:buChar char=""/>
              <a:defRPr/>
            </a:pPr>
            <a:r>
              <a:rPr lang="sr-Cyrl-BA" altLang="en-US" sz="2000" dirty="0"/>
              <a:t>Центар анализе треба бити пројекат а не дужник</a:t>
            </a:r>
          </a:p>
          <a:p>
            <a:pPr eaLnBrk="1" hangingPunct="1">
              <a:buFont typeface="Wingdings 3" pitchFamily="18" charset="2"/>
              <a:buChar char=""/>
              <a:defRPr/>
            </a:pPr>
            <a:r>
              <a:rPr lang="sr-Cyrl-BA" altLang="en-US" sz="2000" dirty="0"/>
              <a:t>Улагање је сложен феномен којег чине четри елемента: </a:t>
            </a:r>
          </a:p>
          <a:p>
            <a:pPr eaLnBrk="1" hangingPunct="1">
              <a:buFont typeface="Wingdings" panose="05000000000000000000" pitchFamily="2" charset="2"/>
              <a:buChar char="v"/>
              <a:defRPr/>
            </a:pPr>
            <a:r>
              <a:rPr lang="sr-Cyrl-BA" altLang="en-US" sz="2000" dirty="0"/>
              <a:t>субјект који инвестира,</a:t>
            </a:r>
          </a:p>
          <a:p>
            <a:pPr eaLnBrk="1" hangingPunct="1">
              <a:buFont typeface="Wingdings" panose="05000000000000000000" pitchFamily="2" charset="2"/>
              <a:buChar char="v"/>
              <a:defRPr/>
            </a:pPr>
            <a:r>
              <a:rPr lang="sr-Cyrl-BA" altLang="en-US" sz="2000" dirty="0"/>
              <a:t>Објекат у који се инвестира (пројекат)</a:t>
            </a:r>
          </a:p>
          <a:p>
            <a:pPr eaLnBrk="1" hangingPunct="1">
              <a:buFont typeface="Wingdings" panose="05000000000000000000" pitchFamily="2" charset="2"/>
              <a:buChar char="v"/>
              <a:defRPr/>
            </a:pPr>
            <a:r>
              <a:rPr lang="sr-Cyrl-BA" altLang="en-US" sz="2000" dirty="0"/>
              <a:t>Вриједност жртве (каматна стопа)</a:t>
            </a:r>
          </a:p>
          <a:p>
            <a:pPr eaLnBrk="1" hangingPunct="1">
              <a:buFont typeface="Wingdings" panose="05000000000000000000" pitchFamily="2" charset="2"/>
              <a:buChar char="v"/>
              <a:defRPr/>
            </a:pPr>
            <a:r>
              <a:rPr lang="sr-Cyrl-BA" altLang="en-US" sz="2000" dirty="0"/>
              <a:t>Цијене наде (дисконтна стопа)</a:t>
            </a:r>
          </a:p>
          <a:p>
            <a:pPr marL="109537" indent="0" eaLnBrk="1" hangingPunct="1">
              <a:buFont typeface="Wingdings 3" pitchFamily="18" charset="2"/>
              <a:buNone/>
              <a:defRPr/>
            </a:pPr>
            <a:r>
              <a:rPr lang="sr-Cyrl-BA" altLang="en-US" sz="2000" dirty="0">
                <a:solidFill>
                  <a:srgbClr val="FF0000"/>
                </a:solidFill>
              </a:rPr>
              <a:t>Однос цијене капитала и каматне стопе</a:t>
            </a:r>
          </a:p>
          <a:p>
            <a:pPr eaLnBrk="1" hangingPunct="1">
              <a:buFont typeface="Wingdings 3" pitchFamily="18" charset="2"/>
              <a:buChar char=""/>
              <a:defRPr/>
            </a:pPr>
            <a:endParaRPr lang="sr-Cyrl-BA" altLang="en-US" dirty="0"/>
          </a:p>
          <a:p>
            <a:pPr marL="109537" indent="0" eaLnBrk="1" hangingPunct="1">
              <a:buFont typeface="Wingdings 3" pitchFamily="18" charset="2"/>
              <a:buNone/>
              <a:defRPr/>
            </a:pPr>
            <a:endParaRPr lang="en-US" altLang="en-US" dirty="0"/>
          </a:p>
        </p:txBody>
      </p:sp>
      <p:sp>
        <p:nvSpPr>
          <p:cNvPr id="161795" name="Date Placeholder 3">
            <a:extLst>
              <a:ext uri="{FF2B5EF4-FFF2-40B4-BE49-F238E27FC236}">
                <a16:creationId xmlns:a16="http://schemas.microsoft.com/office/drawing/2014/main" id="{B5483E84-6D87-004D-84B9-8036DCF74CD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4B4582-9B86-744A-A851-D536A616DF93}" type="datetime1">
              <a:rPr lang="en-US" altLang="en-US" smtClean="0"/>
              <a:pPr/>
              <a:t>4/27/26</a:t>
            </a:fld>
            <a:endParaRPr lang="en-US" altLang="en-US"/>
          </a:p>
        </p:txBody>
      </p:sp>
      <p:sp>
        <p:nvSpPr>
          <p:cNvPr id="161796" name="Slide Number Placeholder 5">
            <a:extLst>
              <a:ext uri="{FF2B5EF4-FFF2-40B4-BE49-F238E27FC236}">
                <a16:creationId xmlns:a16="http://schemas.microsoft.com/office/drawing/2014/main" id="{C5689F09-9EA2-F044-8007-3CE0924302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FF78BFC-DD1E-BB45-B1FC-EFCE27894243}" type="slidenum">
              <a:rPr lang="en-US" altLang="en-US"/>
              <a:pPr/>
              <a:t>150</a:t>
            </a:fld>
            <a:endParaRPr lang="en-US" altLang="en-US"/>
          </a:p>
        </p:txBody>
      </p:sp>
      <p:sp>
        <p:nvSpPr>
          <p:cNvPr id="199684" name="Rectangle 2">
            <a:extLst>
              <a:ext uri="{FF2B5EF4-FFF2-40B4-BE49-F238E27FC236}">
                <a16:creationId xmlns:a16="http://schemas.microsoft.com/office/drawing/2014/main" id="{DFF312C3-054E-5E44-A6CD-252E93FB8226}"/>
              </a:ext>
            </a:extLst>
          </p:cNvPr>
          <p:cNvSpPr>
            <a:spLocks noGrp="1" noChangeArrowheads="1"/>
          </p:cNvSpPr>
          <p:nvPr>
            <p:ph type="title"/>
          </p:nvPr>
        </p:nvSpPr>
        <p:spPr/>
        <p:txBody>
          <a:bodyPr/>
          <a:lstStyle/>
          <a:p>
            <a:pPr eaLnBrk="1" fontAlgn="auto" hangingPunct="1">
              <a:spcAft>
                <a:spcPts val="0"/>
              </a:spcAft>
              <a:defRPr/>
            </a:pPr>
            <a:r>
              <a:rPr lang="sr-Latn-BA" altLang="en-US" sz="3400" dirty="0"/>
              <a:t>7. </a:t>
            </a:r>
            <a:r>
              <a:rPr lang="sr-Cyrl-CS" altLang="en-US" sz="3400" dirty="0"/>
              <a:t>Финансирање пројекта</a:t>
            </a:r>
            <a:endParaRPr lang="en-US" altLang="en-US" sz="34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2">
            <a:extLst>
              <a:ext uri="{FF2B5EF4-FFF2-40B4-BE49-F238E27FC236}">
                <a16:creationId xmlns:a16="http://schemas.microsoft.com/office/drawing/2014/main" id="{1F37E8FF-9460-0742-BE1B-12000243CA7B}"/>
              </a:ext>
            </a:extLst>
          </p:cNvPr>
          <p:cNvSpPr>
            <a:spLocks noGrp="1"/>
          </p:cNvSpPr>
          <p:nvPr>
            <p:ph idx="1"/>
          </p:nvPr>
        </p:nvSpPr>
        <p:spPr/>
        <p:txBody>
          <a:bodyPr/>
          <a:lstStyle/>
          <a:p>
            <a:pPr eaLnBrk="1" hangingPunct="1"/>
            <a:r>
              <a:rPr lang="sr-Latn-CS" altLang="en-US" sz="1800"/>
              <a:t>Карактер носиоца пројекта</a:t>
            </a:r>
            <a:r>
              <a:rPr lang="sr-Cyrl-RS" altLang="en-US" sz="1800"/>
              <a:t>;</a:t>
            </a:r>
            <a:endParaRPr lang="en-US" altLang="en-US" sz="1800"/>
          </a:p>
          <a:p>
            <a:pPr eaLnBrk="1" hangingPunct="1"/>
            <a:r>
              <a:rPr lang="sr-Latn-CS" altLang="en-US" sz="1800"/>
              <a:t>Висина капитала и капацитет задужења</a:t>
            </a:r>
            <a:r>
              <a:rPr lang="sr-Cyrl-RS" altLang="en-US" sz="1800"/>
              <a:t>;</a:t>
            </a:r>
            <a:endParaRPr lang="en-US" altLang="en-US" sz="1800"/>
          </a:p>
          <a:p>
            <a:pPr eaLnBrk="1" hangingPunct="1"/>
            <a:r>
              <a:rPr lang="sr-Latn-CS" altLang="en-US" sz="1800"/>
              <a:t>Досадашње пословање</a:t>
            </a:r>
            <a:r>
              <a:rPr lang="sr-Cyrl-RS" altLang="en-US" sz="1800"/>
              <a:t>;</a:t>
            </a:r>
            <a:r>
              <a:rPr lang="sr-Latn-CS" altLang="en-US" sz="1800"/>
              <a:t> </a:t>
            </a:r>
            <a:endParaRPr lang="en-US" altLang="en-US" sz="1800"/>
          </a:p>
          <a:p>
            <a:pPr eaLnBrk="1" hangingPunct="1"/>
            <a:r>
              <a:rPr lang="sr-Latn-CS" altLang="en-US" sz="1800"/>
              <a:t>Кредитна историја и постојећа задуженост</a:t>
            </a:r>
            <a:r>
              <a:rPr lang="sr-Cyrl-RS" altLang="en-US" sz="1800"/>
              <a:t>;</a:t>
            </a:r>
            <a:endParaRPr lang="en-US" altLang="en-US" sz="1800"/>
          </a:p>
          <a:p>
            <a:pPr eaLnBrk="1" hangingPunct="1"/>
            <a:r>
              <a:rPr lang="sr-Latn-CS" altLang="en-US" sz="1800"/>
              <a:t>Рочност извора финансирања и врста имовине која се набавља</a:t>
            </a:r>
            <a:r>
              <a:rPr lang="bs-Cyrl-BA" altLang="en-US" sz="1800"/>
              <a:t>. </a:t>
            </a:r>
            <a:r>
              <a:rPr lang="sr-Latn-CS" altLang="en-US" sz="1800"/>
              <a:t>Неопходно је поштовати начело да се дугорочна имовина финансира из дугорочних извора и обрнуто</a:t>
            </a:r>
            <a:r>
              <a:rPr lang="sr-Cyrl-RS" altLang="en-US" sz="1800"/>
              <a:t>;</a:t>
            </a:r>
            <a:r>
              <a:rPr lang="sr-Latn-CS" altLang="en-US" sz="1800"/>
              <a:t> </a:t>
            </a:r>
            <a:endParaRPr lang="en-US" altLang="en-US" sz="1800"/>
          </a:p>
          <a:p>
            <a:pPr eaLnBrk="1" hangingPunct="1"/>
            <a:r>
              <a:rPr lang="sr-Latn-CS" altLang="en-US" sz="1800"/>
              <a:t>Постојећа власничка структура. Значајно опредјељује  избор између дужничких и власничких извора финансирања</a:t>
            </a:r>
            <a:r>
              <a:rPr lang="sr-Cyrl-RS" altLang="en-US" sz="1800"/>
              <a:t>;</a:t>
            </a:r>
            <a:endParaRPr lang="en-US" altLang="en-US" sz="1800"/>
          </a:p>
          <a:p>
            <a:pPr eaLnBrk="1" hangingPunct="1"/>
            <a:r>
              <a:rPr lang="sr-Latn-CS" altLang="en-US" sz="1800"/>
              <a:t>Инструменти обезбјеђења</a:t>
            </a:r>
            <a:r>
              <a:rPr lang="sr-Cyrl-RS" altLang="en-US" sz="1800"/>
              <a:t>;</a:t>
            </a:r>
            <a:endParaRPr lang="en-US" altLang="en-US" sz="1800"/>
          </a:p>
          <a:p>
            <a:pPr eaLnBrk="1" hangingPunct="1"/>
            <a:r>
              <a:rPr lang="sr-Latn-CS" altLang="en-US" sz="1800"/>
              <a:t>Грејс период</a:t>
            </a:r>
            <a:r>
              <a:rPr lang="sr-Cyrl-RS" altLang="en-US" sz="1800"/>
              <a:t>;</a:t>
            </a:r>
            <a:endParaRPr lang="en-US" altLang="en-US" sz="1800"/>
          </a:p>
          <a:p>
            <a:pPr eaLnBrk="1" hangingPunct="1"/>
            <a:r>
              <a:rPr lang="sr-Latn-CS" altLang="en-US" sz="1800"/>
              <a:t>Прошкови накнада и провизија</a:t>
            </a:r>
            <a:r>
              <a:rPr lang="sr-Cyrl-RS" altLang="en-US" sz="1800"/>
              <a:t>;</a:t>
            </a:r>
            <a:endParaRPr lang="en-US" altLang="en-US" sz="1800"/>
          </a:p>
          <a:p>
            <a:pPr eaLnBrk="1" hangingPunct="1"/>
            <a:r>
              <a:rPr lang="sr-Latn-CS" altLang="en-US" sz="1800"/>
              <a:t>Карактеристике пројекта. (дјелатност, тржиште, технологија, сезонски утицај, профитабилност).</a:t>
            </a:r>
            <a:endParaRPr lang="en-US" altLang="en-US" sz="1800"/>
          </a:p>
        </p:txBody>
      </p:sp>
      <p:sp>
        <p:nvSpPr>
          <p:cNvPr id="162819" name="Date Placeholder 3">
            <a:extLst>
              <a:ext uri="{FF2B5EF4-FFF2-40B4-BE49-F238E27FC236}">
                <a16:creationId xmlns:a16="http://schemas.microsoft.com/office/drawing/2014/main" id="{4A06DC7F-182A-F148-BE86-0B51DA2491C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E69EFF2-5452-7649-9E13-88A9DA40C6D1}" type="datetime1">
              <a:rPr lang="en-US" altLang="en-US" smtClean="0"/>
              <a:pPr/>
              <a:t>4/27/26</a:t>
            </a:fld>
            <a:endParaRPr lang="en-US" altLang="en-US"/>
          </a:p>
        </p:txBody>
      </p:sp>
      <p:sp>
        <p:nvSpPr>
          <p:cNvPr id="162820" name="Slide Number Placeholder 4">
            <a:extLst>
              <a:ext uri="{FF2B5EF4-FFF2-40B4-BE49-F238E27FC236}">
                <a16:creationId xmlns:a16="http://schemas.microsoft.com/office/drawing/2014/main" id="{51BD3CD7-E040-A944-BD90-5B3509C22D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67B7F9F-8CA4-5941-AD28-7CE12B032799}" type="slidenum">
              <a:rPr lang="en-US" altLang="en-US"/>
              <a:pPr/>
              <a:t>151</a:t>
            </a:fld>
            <a:endParaRPr lang="en-US" altLang="en-US"/>
          </a:p>
        </p:txBody>
      </p:sp>
      <p:sp>
        <p:nvSpPr>
          <p:cNvPr id="209922" name="Title 1">
            <a:extLst>
              <a:ext uri="{FF2B5EF4-FFF2-40B4-BE49-F238E27FC236}">
                <a16:creationId xmlns:a16="http://schemas.microsoft.com/office/drawing/2014/main" id="{67B5787A-D8B8-4144-A8F0-CBB14BA4573F}"/>
              </a:ext>
            </a:extLst>
          </p:cNvPr>
          <p:cNvSpPr>
            <a:spLocks noGrp="1"/>
          </p:cNvSpPr>
          <p:nvPr>
            <p:ph type="title"/>
          </p:nvPr>
        </p:nvSpPr>
        <p:spPr/>
        <p:txBody>
          <a:bodyPr>
            <a:normAutofit fontScale="90000"/>
          </a:bodyPr>
          <a:lstStyle/>
          <a:p>
            <a:pPr eaLnBrk="1" fontAlgn="auto" hangingPunct="1">
              <a:spcAft>
                <a:spcPts val="0"/>
              </a:spcAft>
              <a:defRPr/>
            </a:pPr>
            <a:r>
              <a:rPr lang="bs-Cyrl-BA" altLang="en-US"/>
              <a:t>Фактори који утичу на избор инвестиције</a:t>
            </a:r>
            <a:endParaRPr lang="en-US" alt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Content Placeholder 2">
            <a:extLst>
              <a:ext uri="{FF2B5EF4-FFF2-40B4-BE49-F238E27FC236}">
                <a16:creationId xmlns:a16="http://schemas.microsoft.com/office/drawing/2014/main" id="{D6F6EF38-B588-2E47-A091-2E13903369FE}"/>
              </a:ext>
            </a:extLst>
          </p:cNvPr>
          <p:cNvSpPr>
            <a:spLocks noGrp="1"/>
          </p:cNvSpPr>
          <p:nvPr>
            <p:ph idx="1"/>
          </p:nvPr>
        </p:nvSpPr>
        <p:spPr/>
        <p:txBody>
          <a:bodyPr/>
          <a:lstStyle/>
          <a:p>
            <a:pPr eaLnBrk="1" hangingPunct="1"/>
            <a:r>
              <a:rPr lang="bs-Cyrl-BA" altLang="en-US" sz="1400"/>
              <a:t>Прије ангажовања допунских средстава за финансирање, предузеће треба пажљиво размотрити рационалност кориштења постојећих средстава и могућност да се нова средства ефикасно употријебе;</a:t>
            </a:r>
            <a:endParaRPr lang="en-US" altLang="en-US" sz="1400"/>
          </a:p>
          <a:p>
            <a:pPr eaLnBrk="1" hangingPunct="1"/>
            <a:r>
              <a:rPr lang="bs-Cyrl-BA" altLang="en-US" sz="1400"/>
              <a:t>Планирању и ангажовању допунских средстава треба приступити динамично</a:t>
            </a:r>
            <a:r>
              <a:rPr lang="sr-Cyrl-CS" altLang="en-US" sz="1400"/>
              <a:t>,  водећи рачуна</a:t>
            </a:r>
            <a:r>
              <a:rPr lang="bs-Cyrl-BA" altLang="en-US" sz="1400"/>
              <a:t> о садашњем и будућем финанс</a:t>
            </a:r>
            <a:r>
              <a:rPr lang="sr-Cyrl-CS" altLang="en-US" sz="1400"/>
              <a:t>ијском</a:t>
            </a:r>
            <a:r>
              <a:rPr lang="bs-Cyrl-BA" altLang="en-US" sz="1400"/>
              <a:t> капацитету предузећа;</a:t>
            </a:r>
            <a:endParaRPr lang="en-US" altLang="en-US" sz="1400"/>
          </a:p>
          <a:p>
            <a:pPr eaLnBrk="1" hangingPunct="1"/>
            <a:r>
              <a:rPr lang="bs-Cyrl-BA" altLang="en-US" sz="1400"/>
              <a:t>При финансирању треба се придржавати правила да се дугор</a:t>
            </a:r>
            <a:r>
              <a:rPr lang="sr-Cyrl-CS" altLang="en-US" sz="1400"/>
              <a:t>очна </a:t>
            </a:r>
            <a:r>
              <a:rPr lang="bs-Cyrl-BA" altLang="en-US" sz="1400"/>
              <a:t> улагања финансирају из дугор</a:t>
            </a:r>
            <a:r>
              <a:rPr lang="sr-Cyrl-CS" altLang="en-US" sz="1400"/>
              <a:t>очних</a:t>
            </a:r>
            <a:r>
              <a:rPr lang="bs-Cyrl-BA" altLang="en-US" sz="1400"/>
              <a:t> извора средстава, ако не постоји апсолутна извјесност у погледу могућности конверзије неког краткор</a:t>
            </a:r>
            <a:r>
              <a:rPr lang="sr-Cyrl-CS" altLang="en-US" sz="1400"/>
              <a:t>очног</a:t>
            </a:r>
            <a:r>
              <a:rPr lang="bs-Cyrl-BA" altLang="en-US" sz="1400"/>
              <a:t> извора средстава у дугорочни</a:t>
            </a:r>
            <a:r>
              <a:rPr lang="sr-Cyrl-CS" altLang="en-US" sz="1400"/>
              <a:t> извор</a:t>
            </a:r>
            <a:r>
              <a:rPr lang="bs-Cyrl-BA" altLang="en-US" sz="1400"/>
              <a:t>;</a:t>
            </a:r>
            <a:endParaRPr lang="en-US" altLang="en-US" sz="1400"/>
          </a:p>
          <a:p>
            <a:pPr eaLnBrk="1" hangingPunct="1"/>
            <a:r>
              <a:rPr lang="bs-Cyrl-BA" altLang="en-US" sz="1400"/>
              <a:t>Није добро прекорачити онај степен задужености који угрожава самосталност одлучивања, ликвидност и кредитн</a:t>
            </a:r>
            <a:r>
              <a:rPr lang="sr-Cyrl-CS" altLang="en-US" sz="1400"/>
              <a:t>у</a:t>
            </a:r>
            <a:r>
              <a:rPr lang="bs-Cyrl-BA" altLang="en-US" sz="1400"/>
              <a:t> способност датог предузећа,</a:t>
            </a:r>
            <a:endParaRPr lang="en-US" altLang="en-US" sz="1400"/>
          </a:p>
          <a:p>
            <a:pPr eaLnBrk="1" hangingPunct="1"/>
            <a:r>
              <a:rPr lang="bs-Cyrl-BA" altLang="en-US" sz="1400"/>
              <a:t>Код финансирања ризичних послова треба се ослањати на властите изворе средстава,</a:t>
            </a:r>
            <a:endParaRPr lang="en-US" altLang="en-US" sz="1400"/>
          </a:p>
          <a:p>
            <a:pPr eaLnBrk="1" hangingPunct="1"/>
            <a:r>
              <a:rPr lang="bs-Cyrl-BA" altLang="en-US" sz="1400"/>
              <a:t>Морају се стално пратити текућа и процјењивати будућа привредна кретања, како би се могле правовремено предузети мјере прилагођавања насталој ситуацији;</a:t>
            </a:r>
            <a:endParaRPr lang="en-US" altLang="en-US" sz="1400"/>
          </a:p>
          <a:p>
            <a:pPr eaLnBrk="1" hangingPunct="1"/>
            <a:r>
              <a:rPr lang="bs-Cyrl-BA" altLang="en-US" sz="1400"/>
              <a:t>Обезбиједити финансирање у што већим траншама,</a:t>
            </a:r>
            <a:endParaRPr lang="en-US" altLang="en-US" sz="1400"/>
          </a:p>
          <a:p>
            <a:pPr eaLnBrk="1" hangingPunct="1"/>
            <a:r>
              <a:rPr lang="bs-Cyrl-BA" altLang="en-US" sz="1400"/>
              <a:t>При одређивању оптималног степена задужености треба се у границама сигурности користити инструментом финанс</a:t>
            </a:r>
            <a:r>
              <a:rPr lang="sr-Cyrl-CS" altLang="en-US" sz="1400"/>
              <a:t>ијске</a:t>
            </a:r>
            <a:r>
              <a:rPr lang="bs-Cyrl-BA" altLang="en-US" sz="1400"/>
              <a:t> полуге, узимајући у обзир и ефекат опорезивања и степена нестабилности на реалну цијену дуга.</a:t>
            </a:r>
            <a:endParaRPr lang="en-US" altLang="en-US" sz="1400"/>
          </a:p>
          <a:p>
            <a:pPr eaLnBrk="1" hangingPunct="1"/>
            <a:endParaRPr lang="en-US" altLang="en-US"/>
          </a:p>
        </p:txBody>
      </p:sp>
      <p:sp>
        <p:nvSpPr>
          <p:cNvPr id="163843" name="Date Placeholder 3">
            <a:extLst>
              <a:ext uri="{FF2B5EF4-FFF2-40B4-BE49-F238E27FC236}">
                <a16:creationId xmlns:a16="http://schemas.microsoft.com/office/drawing/2014/main" id="{D20148D1-DAFC-A148-B0F5-15396C272A9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346E731-7C16-E048-A0B5-47BD77A1E264}" type="datetime1">
              <a:rPr lang="en-US" altLang="en-US" smtClean="0"/>
              <a:pPr/>
              <a:t>4/27/26</a:t>
            </a:fld>
            <a:endParaRPr lang="en-US" altLang="en-US"/>
          </a:p>
        </p:txBody>
      </p:sp>
      <p:sp>
        <p:nvSpPr>
          <p:cNvPr id="163844" name="Slide Number Placeholder 4">
            <a:extLst>
              <a:ext uri="{FF2B5EF4-FFF2-40B4-BE49-F238E27FC236}">
                <a16:creationId xmlns:a16="http://schemas.microsoft.com/office/drawing/2014/main" id="{06137768-179E-C947-927D-2BDA2ECCD7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9291FD4-3545-8E47-97A9-EA5D260EC069}" type="slidenum">
              <a:rPr lang="en-US" altLang="en-US"/>
              <a:pPr/>
              <a:t>152</a:t>
            </a:fld>
            <a:endParaRPr lang="en-US" altLang="en-US"/>
          </a:p>
        </p:txBody>
      </p:sp>
      <p:sp>
        <p:nvSpPr>
          <p:cNvPr id="210946" name="Title 1">
            <a:extLst>
              <a:ext uri="{FF2B5EF4-FFF2-40B4-BE49-F238E27FC236}">
                <a16:creationId xmlns:a16="http://schemas.microsoft.com/office/drawing/2014/main" id="{6448875B-B8A9-E541-A434-EC752ACF7C02}"/>
              </a:ext>
            </a:extLst>
          </p:cNvPr>
          <p:cNvSpPr>
            <a:spLocks noGrp="1"/>
          </p:cNvSpPr>
          <p:nvPr>
            <p:ph type="title"/>
          </p:nvPr>
        </p:nvSpPr>
        <p:spPr>
          <a:xfrm>
            <a:off x="574675" y="304800"/>
            <a:ext cx="8001000" cy="838200"/>
          </a:xfrm>
        </p:spPr>
        <p:txBody>
          <a:bodyPr>
            <a:normAutofit fontScale="90000"/>
          </a:bodyPr>
          <a:lstStyle/>
          <a:p>
            <a:pPr eaLnBrk="1" fontAlgn="auto" hangingPunct="1">
              <a:spcAft>
                <a:spcPts val="0"/>
              </a:spcAft>
              <a:defRPr/>
            </a:pPr>
            <a:br>
              <a:rPr lang="sr-Cyrl-CS" altLang="en-US" sz="1800"/>
            </a:br>
            <a:br>
              <a:rPr lang="sr-Cyrl-CS" altLang="en-US" sz="1800"/>
            </a:br>
            <a:r>
              <a:rPr lang="sr-Cyrl-CS" altLang="en-US" sz="1800"/>
              <a:t>У настојању да се успостави оптимална структура извора финансирања, неопходно је водити рачуна о сљедећем:</a:t>
            </a:r>
            <a:br>
              <a:rPr lang="en-US" altLang="en-US"/>
            </a:br>
            <a:endParaRPr lang="en-US" alt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a:extLst>
              <a:ext uri="{FF2B5EF4-FFF2-40B4-BE49-F238E27FC236}">
                <a16:creationId xmlns:a16="http://schemas.microsoft.com/office/drawing/2014/main" id="{A778337D-9686-6F4B-B802-4825331CC834}"/>
              </a:ext>
            </a:extLst>
          </p:cNvPr>
          <p:cNvSpPr>
            <a:spLocks noGrp="1"/>
          </p:cNvSpPr>
          <p:nvPr>
            <p:ph idx="1"/>
          </p:nvPr>
        </p:nvSpPr>
        <p:spPr/>
        <p:txBody>
          <a:bodyPr/>
          <a:lstStyle/>
          <a:p>
            <a:pPr eaLnBrk="1" hangingPunct="1"/>
            <a:r>
              <a:rPr lang="sr-Cyrl-CS" altLang="en-US"/>
              <a:t>Кретање каматних стопа</a:t>
            </a:r>
          </a:p>
          <a:p>
            <a:pPr eaLnBrk="1" hangingPunct="1"/>
            <a:r>
              <a:rPr lang="sr-Cyrl-CS" altLang="en-US"/>
              <a:t>Финансијско стање</a:t>
            </a:r>
          </a:p>
          <a:p>
            <a:pPr eaLnBrk="1" hangingPunct="1"/>
            <a:r>
              <a:rPr lang="sr-Cyrl-CS" altLang="en-US"/>
              <a:t>Степен задужености, </a:t>
            </a:r>
          </a:p>
          <a:p>
            <a:pPr eaLnBrk="1" hangingPunct="1"/>
            <a:r>
              <a:rPr lang="sr-Cyrl-CS" altLang="en-US"/>
              <a:t>постојећи финансијски леверинџ</a:t>
            </a:r>
          </a:p>
          <a:p>
            <a:pPr eaLnBrk="1" hangingPunct="1"/>
            <a:r>
              <a:rPr lang="sr-Cyrl-CS" altLang="en-US"/>
              <a:t>Опши привредни услови</a:t>
            </a:r>
            <a:endParaRPr lang="en-US" altLang="en-US"/>
          </a:p>
        </p:txBody>
      </p:sp>
      <p:sp>
        <p:nvSpPr>
          <p:cNvPr id="164867" name="Date Placeholder 3">
            <a:extLst>
              <a:ext uri="{FF2B5EF4-FFF2-40B4-BE49-F238E27FC236}">
                <a16:creationId xmlns:a16="http://schemas.microsoft.com/office/drawing/2014/main" id="{6C50E62A-B0F7-F641-BF8B-09820E975EC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29E1E24-BE93-4247-B87C-20FD14DA1A2B}" type="datetime1">
              <a:rPr lang="en-US" altLang="en-US" smtClean="0"/>
              <a:pPr/>
              <a:t>4/27/26</a:t>
            </a:fld>
            <a:endParaRPr lang="en-US" altLang="en-US"/>
          </a:p>
        </p:txBody>
      </p:sp>
      <p:sp>
        <p:nvSpPr>
          <p:cNvPr id="164868" name="Slide Number Placeholder 5">
            <a:extLst>
              <a:ext uri="{FF2B5EF4-FFF2-40B4-BE49-F238E27FC236}">
                <a16:creationId xmlns:a16="http://schemas.microsoft.com/office/drawing/2014/main" id="{0FECE5E0-E94A-6B40-8EC5-D86E35EB20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07D9A77-1D80-0D43-97E8-EA7B4E1C723E}" type="slidenum">
              <a:rPr lang="en-US" altLang="en-US"/>
              <a:pPr/>
              <a:t>153</a:t>
            </a:fld>
            <a:endParaRPr lang="en-US" altLang="en-US"/>
          </a:p>
        </p:txBody>
      </p:sp>
      <p:sp>
        <p:nvSpPr>
          <p:cNvPr id="200708" name="Rectangle 2">
            <a:extLst>
              <a:ext uri="{FF2B5EF4-FFF2-40B4-BE49-F238E27FC236}">
                <a16:creationId xmlns:a16="http://schemas.microsoft.com/office/drawing/2014/main" id="{67425E46-FD13-1C4E-8FC9-2402E6FFD39E}"/>
              </a:ext>
            </a:extLst>
          </p:cNvPr>
          <p:cNvSpPr>
            <a:spLocks noGrp="1" noChangeArrowheads="1"/>
          </p:cNvSpPr>
          <p:nvPr>
            <p:ph type="title"/>
          </p:nvPr>
        </p:nvSpPr>
        <p:spPr/>
        <p:txBody>
          <a:bodyPr/>
          <a:lstStyle/>
          <a:p>
            <a:pPr eaLnBrk="1" fontAlgn="auto" hangingPunct="1">
              <a:spcAft>
                <a:spcPts val="0"/>
              </a:spcAft>
              <a:defRPr/>
            </a:pPr>
            <a:r>
              <a:rPr lang="sr-Cyrl-CS" altLang="en-US" sz="3400"/>
              <a:t>Шта утиче на избор начина финансирања?</a:t>
            </a:r>
            <a:endParaRPr lang="en-US" altLang="en-US" sz="340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Content Placeholder 1">
            <a:extLst>
              <a:ext uri="{FF2B5EF4-FFF2-40B4-BE49-F238E27FC236}">
                <a16:creationId xmlns:a16="http://schemas.microsoft.com/office/drawing/2014/main" id="{A2D403B2-2D42-9B48-8E52-C64A75A47F9C}"/>
              </a:ext>
            </a:extLst>
          </p:cNvPr>
          <p:cNvSpPr>
            <a:spLocks noGrp="1"/>
          </p:cNvSpPr>
          <p:nvPr>
            <p:ph idx="1"/>
          </p:nvPr>
        </p:nvSpPr>
        <p:spPr/>
        <p:txBody>
          <a:bodyPr/>
          <a:lstStyle/>
          <a:p>
            <a:pPr eaLnBrk="1" hangingPunct="1"/>
            <a:r>
              <a:rPr lang="sr-Cyrl-CS" altLang="en-US"/>
              <a:t>Три извора финансирања пројекта.</a:t>
            </a:r>
          </a:p>
          <a:p>
            <a:pPr eaLnBrk="1" hangingPunct="1"/>
            <a:r>
              <a:rPr lang="sr-Cyrl-CS" altLang="en-US"/>
              <a:t>Главни извор  финансирања је дуг.</a:t>
            </a:r>
          </a:p>
          <a:p>
            <a:pPr eaLnBrk="1" hangingPunct="1"/>
            <a:r>
              <a:rPr lang="sr-Cyrl-CS" altLang="en-US"/>
              <a:t>Дуг</a:t>
            </a:r>
          </a:p>
          <a:p>
            <a:pPr eaLnBrk="1" hangingPunct="1"/>
            <a:r>
              <a:rPr lang="sr-Cyrl-CS" altLang="en-US"/>
              <a:t>Дуг-индиректно управљање предузећем</a:t>
            </a:r>
          </a:p>
          <a:p>
            <a:pPr eaLnBrk="1" hangingPunct="1"/>
            <a:r>
              <a:rPr lang="sr-Cyrl-CS" altLang="en-US"/>
              <a:t>Власничке хартије од вриједности</a:t>
            </a:r>
          </a:p>
          <a:p>
            <a:pPr eaLnBrk="1" hangingPunct="1"/>
            <a:r>
              <a:rPr lang="sr-Cyrl-CS" altLang="en-US"/>
              <a:t>Дужничке Хов</a:t>
            </a:r>
            <a:endParaRPr lang="en-US" altLang="en-US"/>
          </a:p>
          <a:p>
            <a:endParaRPr lang="en-US" altLang="en-US"/>
          </a:p>
        </p:txBody>
      </p:sp>
      <p:sp>
        <p:nvSpPr>
          <p:cNvPr id="3" name="Title 2">
            <a:extLst>
              <a:ext uri="{FF2B5EF4-FFF2-40B4-BE49-F238E27FC236}">
                <a16:creationId xmlns:a16="http://schemas.microsoft.com/office/drawing/2014/main" id="{C5E33371-C299-ED4B-8019-A9F81A5E0C10}"/>
              </a:ext>
            </a:extLst>
          </p:cNvPr>
          <p:cNvSpPr>
            <a:spLocks noGrp="1"/>
          </p:cNvSpPr>
          <p:nvPr>
            <p:ph type="title"/>
          </p:nvPr>
        </p:nvSpPr>
        <p:spPr/>
        <p:txBody>
          <a:bodyPr/>
          <a:lstStyle/>
          <a:p>
            <a:pPr>
              <a:defRPr/>
            </a:pPr>
            <a:endParaRPr lang="en-US"/>
          </a:p>
        </p:txBody>
      </p:sp>
      <p:sp>
        <p:nvSpPr>
          <p:cNvPr id="165892" name="Date Placeholder 3">
            <a:extLst>
              <a:ext uri="{FF2B5EF4-FFF2-40B4-BE49-F238E27FC236}">
                <a16:creationId xmlns:a16="http://schemas.microsoft.com/office/drawing/2014/main" id="{FBAC540A-9907-644A-BF27-837A34A8700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08E2788-A02E-094C-A4EC-7484B272FD74}" type="datetime1">
              <a:rPr lang="en-US" altLang="en-US" smtClean="0"/>
              <a:pPr/>
              <a:t>4/27/26</a:t>
            </a:fld>
            <a:endParaRPr lang="en-US" altLang="en-US"/>
          </a:p>
        </p:txBody>
      </p:sp>
      <p:sp>
        <p:nvSpPr>
          <p:cNvPr id="165893" name="Slide Number Placeholder 4">
            <a:extLst>
              <a:ext uri="{FF2B5EF4-FFF2-40B4-BE49-F238E27FC236}">
                <a16:creationId xmlns:a16="http://schemas.microsoft.com/office/drawing/2014/main" id="{4175F61D-1D1E-5B46-A2C9-32BCA7D00D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4435CBE-EC46-2141-BEC0-B7E43701C224}" type="slidenum">
              <a:rPr lang="en-US" altLang="en-US"/>
              <a:pPr/>
              <a:t>154</a:t>
            </a:fld>
            <a:endParaRPr lang="en-US" alt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a:extLst>
              <a:ext uri="{FF2B5EF4-FFF2-40B4-BE49-F238E27FC236}">
                <a16:creationId xmlns:a16="http://schemas.microsoft.com/office/drawing/2014/main" id="{27ABEFE9-7D59-E844-B84C-0F8E8A64903C}"/>
              </a:ext>
            </a:extLst>
          </p:cNvPr>
          <p:cNvSpPr>
            <a:spLocks noGrp="1"/>
          </p:cNvSpPr>
          <p:nvPr>
            <p:ph idx="1"/>
          </p:nvPr>
        </p:nvSpPr>
        <p:spPr/>
        <p:txBody>
          <a:bodyPr/>
          <a:lstStyle/>
          <a:p>
            <a:pPr eaLnBrk="1" hangingPunct="1"/>
            <a:r>
              <a:rPr lang="sr-Cyrl-CS" altLang="en-US"/>
              <a:t>Сматра се јефтинијим извором финансирања.</a:t>
            </a:r>
          </a:p>
          <a:p>
            <a:pPr eaLnBrk="1" hangingPunct="1"/>
            <a:r>
              <a:rPr lang="sr-Cyrl-CS" altLang="en-US"/>
              <a:t>Ефекат финансијског леверинџа</a:t>
            </a:r>
          </a:p>
          <a:p>
            <a:pPr eaLnBrk="1" hangingPunct="1"/>
            <a:r>
              <a:rPr lang="sr-Cyrl-CS" altLang="en-US"/>
              <a:t>Порески третман камате као трошка пословања</a:t>
            </a:r>
          </a:p>
          <a:p>
            <a:pPr eaLnBrk="1" hangingPunct="1"/>
            <a:r>
              <a:rPr lang="sr-Cyrl-CS" altLang="en-US"/>
              <a:t>Нема разводњавања власништва и опасности преузимања</a:t>
            </a:r>
          </a:p>
          <a:p>
            <a:pPr eaLnBrk="1" hangingPunct="1">
              <a:buFont typeface="Wingdings" pitchFamily="2" charset="2"/>
              <a:buNone/>
            </a:pPr>
            <a:endParaRPr lang="sr-Cyrl-CS" altLang="en-US"/>
          </a:p>
          <a:p>
            <a:pPr eaLnBrk="1" hangingPunct="1"/>
            <a:endParaRPr lang="en-US" altLang="en-US"/>
          </a:p>
        </p:txBody>
      </p:sp>
      <p:sp>
        <p:nvSpPr>
          <p:cNvPr id="166915" name="Date Placeholder 3">
            <a:extLst>
              <a:ext uri="{FF2B5EF4-FFF2-40B4-BE49-F238E27FC236}">
                <a16:creationId xmlns:a16="http://schemas.microsoft.com/office/drawing/2014/main" id="{E749F91C-1166-9042-BF00-FB30D5D9B81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187E1C2-7693-5B4F-AC35-CC6B48BC5970}" type="datetime1">
              <a:rPr lang="en-US" altLang="en-US" smtClean="0"/>
              <a:pPr/>
              <a:t>4/27/26</a:t>
            </a:fld>
            <a:endParaRPr lang="en-US" altLang="en-US"/>
          </a:p>
        </p:txBody>
      </p:sp>
      <p:sp>
        <p:nvSpPr>
          <p:cNvPr id="166916" name="Slide Number Placeholder 5">
            <a:extLst>
              <a:ext uri="{FF2B5EF4-FFF2-40B4-BE49-F238E27FC236}">
                <a16:creationId xmlns:a16="http://schemas.microsoft.com/office/drawing/2014/main" id="{BC626974-85E5-A84D-AE2A-7921DC1DC6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00BDFE8-AF16-2E4F-98FD-1121E4BB31AD}" type="slidenum">
              <a:rPr lang="en-US" altLang="en-US"/>
              <a:pPr/>
              <a:t>155</a:t>
            </a:fld>
            <a:endParaRPr lang="en-US" altLang="en-US"/>
          </a:p>
        </p:txBody>
      </p:sp>
      <p:sp>
        <p:nvSpPr>
          <p:cNvPr id="201732" name="Rectangle 2">
            <a:extLst>
              <a:ext uri="{FF2B5EF4-FFF2-40B4-BE49-F238E27FC236}">
                <a16:creationId xmlns:a16="http://schemas.microsoft.com/office/drawing/2014/main" id="{B13E0460-6D3C-2D4B-9200-A76461ABF8EC}"/>
              </a:ext>
            </a:extLst>
          </p:cNvPr>
          <p:cNvSpPr>
            <a:spLocks noGrp="1" noChangeArrowheads="1"/>
          </p:cNvSpPr>
          <p:nvPr>
            <p:ph type="title"/>
          </p:nvPr>
        </p:nvSpPr>
        <p:spPr/>
        <p:txBody>
          <a:bodyPr/>
          <a:lstStyle/>
          <a:p>
            <a:pPr eaLnBrk="1" fontAlgn="auto" hangingPunct="1">
              <a:spcAft>
                <a:spcPts val="0"/>
              </a:spcAft>
              <a:defRPr/>
            </a:pPr>
            <a:r>
              <a:rPr lang="sr-Cyrl-CS" altLang="en-US" sz="3400"/>
              <a:t>Предности дуга као облика финансирања</a:t>
            </a:r>
            <a:endParaRPr lang="en-US" altLang="en-US" sz="340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a:extLst>
              <a:ext uri="{FF2B5EF4-FFF2-40B4-BE49-F238E27FC236}">
                <a16:creationId xmlns:a16="http://schemas.microsoft.com/office/drawing/2014/main" id="{5B34FE7B-81AC-A54D-BA02-FDF7582E56D2}"/>
              </a:ext>
            </a:extLst>
          </p:cNvPr>
          <p:cNvSpPr>
            <a:spLocks noGrp="1"/>
          </p:cNvSpPr>
          <p:nvPr>
            <p:ph idx="1"/>
          </p:nvPr>
        </p:nvSpPr>
        <p:spPr/>
        <p:txBody>
          <a:bodyPr/>
          <a:lstStyle/>
          <a:p>
            <a:pPr eaLnBrk="1" hangingPunct="1"/>
            <a:r>
              <a:rPr lang="sr-Cyrl-CS" altLang="en-US"/>
              <a:t>Настаје када се капитал супституше дугом, а стопа приноса је већа од камате која се плаћа на позајмљена средства.</a:t>
            </a:r>
          </a:p>
          <a:p>
            <a:pPr eaLnBrk="1" hangingPunct="1"/>
            <a:r>
              <a:rPr lang="sr-Cyrl-CS" altLang="en-US"/>
              <a:t>Предности и мане</a:t>
            </a:r>
            <a:endParaRPr lang="en-US" altLang="en-US"/>
          </a:p>
        </p:txBody>
      </p:sp>
      <p:sp>
        <p:nvSpPr>
          <p:cNvPr id="167939" name="Date Placeholder 3">
            <a:extLst>
              <a:ext uri="{FF2B5EF4-FFF2-40B4-BE49-F238E27FC236}">
                <a16:creationId xmlns:a16="http://schemas.microsoft.com/office/drawing/2014/main" id="{FBEB6911-AB6F-724F-A722-691BA47F8ED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02C1147-1554-7A4F-9224-F2B2774DCBD4}" type="datetime1">
              <a:rPr lang="en-US" altLang="en-US" smtClean="0"/>
              <a:pPr/>
              <a:t>4/27/26</a:t>
            </a:fld>
            <a:endParaRPr lang="en-US" altLang="en-US"/>
          </a:p>
        </p:txBody>
      </p:sp>
      <p:sp>
        <p:nvSpPr>
          <p:cNvPr id="167940" name="Slide Number Placeholder 5">
            <a:extLst>
              <a:ext uri="{FF2B5EF4-FFF2-40B4-BE49-F238E27FC236}">
                <a16:creationId xmlns:a16="http://schemas.microsoft.com/office/drawing/2014/main" id="{75B42AB3-20E1-464A-9240-5272FE6C5F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6005460-6B42-8A49-89C1-52EB6169E063}" type="slidenum">
              <a:rPr lang="en-US" altLang="en-US"/>
              <a:pPr/>
              <a:t>156</a:t>
            </a:fld>
            <a:endParaRPr lang="en-US" altLang="en-US"/>
          </a:p>
        </p:txBody>
      </p:sp>
      <p:sp>
        <p:nvSpPr>
          <p:cNvPr id="202756" name="Rectangle 2">
            <a:extLst>
              <a:ext uri="{FF2B5EF4-FFF2-40B4-BE49-F238E27FC236}">
                <a16:creationId xmlns:a16="http://schemas.microsoft.com/office/drawing/2014/main" id="{3C9AA8C6-82CA-FC49-A404-1860852A6FC0}"/>
              </a:ext>
            </a:extLst>
          </p:cNvPr>
          <p:cNvSpPr>
            <a:spLocks noGrp="1" noChangeArrowheads="1"/>
          </p:cNvSpPr>
          <p:nvPr>
            <p:ph type="title"/>
          </p:nvPr>
        </p:nvSpPr>
        <p:spPr/>
        <p:txBody>
          <a:bodyPr/>
          <a:lstStyle/>
          <a:p>
            <a:pPr eaLnBrk="1" fontAlgn="auto" hangingPunct="1">
              <a:spcAft>
                <a:spcPts val="0"/>
              </a:spcAft>
              <a:defRPr/>
            </a:pPr>
            <a:r>
              <a:rPr lang="sr-Cyrl-CS" altLang="en-US"/>
              <a:t>Финансијски леверинџ</a:t>
            </a:r>
            <a:endParaRPr lang="en-US" alt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a:extLst>
              <a:ext uri="{FF2B5EF4-FFF2-40B4-BE49-F238E27FC236}">
                <a16:creationId xmlns:a16="http://schemas.microsoft.com/office/drawing/2014/main" id="{840162FC-F572-F242-A183-80C0163F48BD}"/>
              </a:ext>
            </a:extLst>
          </p:cNvPr>
          <p:cNvSpPr>
            <a:spLocks noGrp="1"/>
          </p:cNvSpPr>
          <p:nvPr>
            <p:ph idx="1"/>
          </p:nvPr>
        </p:nvSpPr>
        <p:spPr/>
        <p:txBody>
          <a:bodyPr/>
          <a:lstStyle/>
          <a:p>
            <a:pPr eaLnBrk="1" hangingPunct="1"/>
            <a:r>
              <a:rPr lang="sr-Cyrl-CS" altLang="en-US"/>
              <a:t>Врсте кредита по рочности</a:t>
            </a:r>
          </a:p>
          <a:p>
            <a:pPr eaLnBrk="1" hangingPunct="1"/>
            <a:r>
              <a:rPr lang="sr-Cyrl-CS" altLang="en-US"/>
              <a:t>Примарни извор кредита су банке</a:t>
            </a:r>
          </a:p>
          <a:p>
            <a:pPr eaLnBrk="1" hangingPunct="1"/>
            <a:r>
              <a:rPr lang="sr-Cyrl-CS" altLang="en-US"/>
              <a:t>Каматна стопа</a:t>
            </a:r>
          </a:p>
          <a:p>
            <a:pPr eaLnBrk="1" hangingPunct="1"/>
            <a:r>
              <a:rPr lang="sr-Cyrl-CS" altLang="en-US"/>
              <a:t>Пиступница</a:t>
            </a:r>
            <a:endParaRPr lang="en-US" altLang="en-US"/>
          </a:p>
        </p:txBody>
      </p:sp>
      <p:sp>
        <p:nvSpPr>
          <p:cNvPr id="168963" name="Date Placeholder 3">
            <a:extLst>
              <a:ext uri="{FF2B5EF4-FFF2-40B4-BE49-F238E27FC236}">
                <a16:creationId xmlns:a16="http://schemas.microsoft.com/office/drawing/2014/main" id="{7A4FE5C6-E1AA-7C46-A2BF-9641E76F235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2E99843-FBEB-2A4D-8F14-947E401AA1D1}" type="datetime1">
              <a:rPr lang="en-US" altLang="en-US" smtClean="0"/>
              <a:pPr/>
              <a:t>4/27/26</a:t>
            </a:fld>
            <a:endParaRPr lang="en-US" altLang="en-US"/>
          </a:p>
        </p:txBody>
      </p:sp>
      <p:sp>
        <p:nvSpPr>
          <p:cNvPr id="168964" name="Slide Number Placeholder 5">
            <a:extLst>
              <a:ext uri="{FF2B5EF4-FFF2-40B4-BE49-F238E27FC236}">
                <a16:creationId xmlns:a16="http://schemas.microsoft.com/office/drawing/2014/main" id="{4D5EA7B9-4F5D-6C4C-9BFD-B072E284E6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2AD1B6-CBB0-E947-9CC2-7CFCA860B1B6}" type="slidenum">
              <a:rPr lang="en-US" altLang="en-US"/>
              <a:pPr/>
              <a:t>157</a:t>
            </a:fld>
            <a:endParaRPr lang="en-US" altLang="en-US"/>
          </a:p>
        </p:txBody>
      </p:sp>
      <p:sp>
        <p:nvSpPr>
          <p:cNvPr id="203780" name="Rectangle 2">
            <a:extLst>
              <a:ext uri="{FF2B5EF4-FFF2-40B4-BE49-F238E27FC236}">
                <a16:creationId xmlns:a16="http://schemas.microsoft.com/office/drawing/2014/main" id="{6A591508-F5F1-1940-AF0A-26AC43EEA10B}"/>
              </a:ext>
            </a:extLst>
          </p:cNvPr>
          <p:cNvSpPr>
            <a:spLocks noGrp="1" noChangeArrowheads="1"/>
          </p:cNvSpPr>
          <p:nvPr>
            <p:ph type="title"/>
          </p:nvPr>
        </p:nvSpPr>
        <p:spPr/>
        <p:txBody>
          <a:bodyPr/>
          <a:lstStyle/>
          <a:p>
            <a:pPr eaLnBrk="1" fontAlgn="auto" hangingPunct="1">
              <a:spcAft>
                <a:spcPts val="0"/>
              </a:spcAft>
              <a:defRPr/>
            </a:pPr>
            <a:r>
              <a:rPr lang="sr-Cyrl-CS" altLang="en-US"/>
              <a:t>Финансирање путем кредита</a:t>
            </a:r>
            <a:endParaRPr lang="en-US" alt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a:extLst>
              <a:ext uri="{FF2B5EF4-FFF2-40B4-BE49-F238E27FC236}">
                <a16:creationId xmlns:a16="http://schemas.microsoft.com/office/drawing/2014/main" id="{9B7229B7-B31B-0141-9F24-12BCBD3E98E0}"/>
              </a:ext>
            </a:extLst>
          </p:cNvPr>
          <p:cNvSpPr>
            <a:spLocks noGrp="1"/>
          </p:cNvSpPr>
          <p:nvPr>
            <p:ph idx="1"/>
          </p:nvPr>
        </p:nvSpPr>
        <p:spPr/>
        <p:txBody>
          <a:bodyPr/>
          <a:lstStyle/>
          <a:p>
            <a:pPr eaLnBrk="1" hangingPunct="1"/>
            <a:r>
              <a:rPr lang="sr-Cyrl-CS" altLang="en-US"/>
              <a:t>Уговор</a:t>
            </a:r>
          </a:p>
          <a:p>
            <a:pPr eaLnBrk="1" hangingPunct="1"/>
            <a:r>
              <a:rPr lang="sr-Cyrl-CS" altLang="en-US"/>
              <a:t>продаја, повратни лизинг, финансирани лизинг</a:t>
            </a:r>
          </a:p>
          <a:p>
            <a:pPr eaLnBrk="1" hangingPunct="1"/>
            <a:r>
              <a:rPr lang="sr-Cyrl-CS" altLang="en-US"/>
              <a:t>Рачуноводствени третман лизинга.</a:t>
            </a:r>
            <a:endParaRPr lang="en-US" altLang="en-US"/>
          </a:p>
        </p:txBody>
      </p:sp>
      <p:sp>
        <p:nvSpPr>
          <p:cNvPr id="169987" name="Date Placeholder 3">
            <a:extLst>
              <a:ext uri="{FF2B5EF4-FFF2-40B4-BE49-F238E27FC236}">
                <a16:creationId xmlns:a16="http://schemas.microsoft.com/office/drawing/2014/main" id="{012DD277-4CEF-244C-BAB5-1B908666D0E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945E062-BBEA-924F-B5FB-2054B22A82F9}" type="datetime1">
              <a:rPr lang="en-US" altLang="en-US" smtClean="0"/>
              <a:pPr/>
              <a:t>4/27/26</a:t>
            </a:fld>
            <a:endParaRPr lang="en-US" altLang="en-US"/>
          </a:p>
        </p:txBody>
      </p:sp>
      <p:sp>
        <p:nvSpPr>
          <p:cNvPr id="169988" name="Slide Number Placeholder 5">
            <a:extLst>
              <a:ext uri="{FF2B5EF4-FFF2-40B4-BE49-F238E27FC236}">
                <a16:creationId xmlns:a16="http://schemas.microsoft.com/office/drawing/2014/main" id="{93D6F444-617C-404E-B9CA-90C5F6DA9B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CA35BE0-7A22-DF43-81F1-C37950EFF038}" type="slidenum">
              <a:rPr lang="en-US" altLang="en-US"/>
              <a:pPr/>
              <a:t>158</a:t>
            </a:fld>
            <a:endParaRPr lang="en-US" altLang="en-US"/>
          </a:p>
        </p:txBody>
      </p:sp>
      <p:sp>
        <p:nvSpPr>
          <p:cNvPr id="204804" name="Rectangle 2">
            <a:extLst>
              <a:ext uri="{FF2B5EF4-FFF2-40B4-BE49-F238E27FC236}">
                <a16:creationId xmlns:a16="http://schemas.microsoft.com/office/drawing/2014/main" id="{935DCE90-3789-9847-B4B8-B7990D8EA5AD}"/>
              </a:ext>
            </a:extLst>
          </p:cNvPr>
          <p:cNvSpPr>
            <a:spLocks noGrp="1" noChangeArrowheads="1"/>
          </p:cNvSpPr>
          <p:nvPr>
            <p:ph type="title"/>
          </p:nvPr>
        </p:nvSpPr>
        <p:spPr/>
        <p:txBody>
          <a:bodyPr/>
          <a:lstStyle/>
          <a:p>
            <a:pPr eaLnBrk="1" fontAlgn="auto" hangingPunct="1">
              <a:spcAft>
                <a:spcPts val="0"/>
              </a:spcAft>
              <a:defRPr/>
            </a:pPr>
            <a:r>
              <a:rPr lang="sr-Cyrl-CS" altLang="en-US"/>
              <a:t>Лизинг</a:t>
            </a:r>
            <a:endParaRPr lang="en-US" alt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a:extLst>
              <a:ext uri="{FF2B5EF4-FFF2-40B4-BE49-F238E27FC236}">
                <a16:creationId xmlns:a16="http://schemas.microsoft.com/office/drawing/2014/main" id="{93CD8760-FAAB-1044-8349-63731E4C8AA3}"/>
              </a:ext>
            </a:extLst>
          </p:cNvPr>
          <p:cNvSpPr>
            <a:spLocks noGrp="1"/>
          </p:cNvSpPr>
          <p:nvPr>
            <p:ph idx="1"/>
          </p:nvPr>
        </p:nvSpPr>
        <p:spPr/>
        <p:txBody>
          <a:bodyPr/>
          <a:lstStyle/>
          <a:p>
            <a:pPr eaLnBrk="1" hangingPunct="1"/>
            <a:r>
              <a:rPr lang="sr-Cyrl-CS" altLang="en-US"/>
              <a:t>Дужничка ХоВ, фиксна обавеза.</a:t>
            </a:r>
          </a:p>
          <a:p>
            <a:pPr eaLnBrk="1" hangingPunct="1"/>
            <a:r>
              <a:rPr lang="sr-Cyrl-CS" altLang="en-US"/>
              <a:t>Номинална вриједност, купонска стопа, доспјеће</a:t>
            </a:r>
          </a:p>
          <a:p>
            <a:pPr eaLnBrk="1" hangingPunct="1"/>
            <a:r>
              <a:rPr lang="sr-Cyrl-CS" altLang="en-US"/>
              <a:t>Врсте обвезница</a:t>
            </a:r>
            <a:endParaRPr lang="en-US" altLang="en-US"/>
          </a:p>
        </p:txBody>
      </p:sp>
      <p:sp>
        <p:nvSpPr>
          <p:cNvPr id="171011" name="Date Placeholder 3">
            <a:extLst>
              <a:ext uri="{FF2B5EF4-FFF2-40B4-BE49-F238E27FC236}">
                <a16:creationId xmlns:a16="http://schemas.microsoft.com/office/drawing/2014/main" id="{931060C2-D6BC-1141-A8B1-B9F063B5E03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D7ADAD-8C5E-E245-9292-C2D179262DB9}" type="datetime1">
              <a:rPr lang="en-US" altLang="en-US" smtClean="0"/>
              <a:pPr/>
              <a:t>4/27/26</a:t>
            </a:fld>
            <a:endParaRPr lang="en-US" altLang="en-US"/>
          </a:p>
        </p:txBody>
      </p:sp>
      <p:sp>
        <p:nvSpPr>
          <p:cNvPr id="171012" name="Slide Number Placeholder 5">
            <a:extLst>
              <a:ext uri="{FF2B5EF4-FFF2-40B4-BE49-F238E27FC236}">
                <a16:creationId xmlns:a16="http://schemas.microsoft.com/office/drawing/2014/main" id="{108370D3-EEC3-5B42-A417-B5890E6B0C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59B642-5220-3B4A-BAE9-F19B9DD99C19}" type="slidenum">
              <a:rPr lang="en-US" altLang="en-US"/>
              <a:pPr/>
              <a:t>159</a:t>
            </a:fld>
            <a:endParaRPr lang="en-US" altLang="en-US"/>
          </a:p>
        </p:txBody>
      </p:sp>
      <p:sp>
        <p:nvSpPr>
          <p:cNvPr id="205828" name="Rectangle 2">
            <a:extLst>
              <a:ext uri="{FF2B5EF4-FFF2-40B4-BE49-F238E27FC236}">
                <a16:creationId xmlns:a16="http://schemas.microsoft.com/office/drawing/2014/main" id="{154BCDAD-BF81-4945-BBBF-1BB42EDFEB54}"/>
              </a:ext>
            </a:extLst>
          </p:cNvPr>
          <p:cNvSpPr>
            <a:spLocks noGrp="1" noChangeArrowheads="1"/>
          </p:cNvSpPr>
          <p:nvPr>
            <p:ph type="title"/>
          </p:nvPr>
        </p:nvSpPr>
        <p:spPr/>
        <p:txBody>
          <a:bodyPr/>
          <a:lstStyle/>
          <a:p>
            <a:pPr eaLnBrk="1" fontAlgn="auto" hangingPunct="1">
              <a:spcAft>
                <a:spcPts val="0"/>
              </a:spcAft>
              <a:defRPr/>
            </a:pPr>
            <a:r>
              <a:rPr lang="sr-Cyrl-CS" altLang="en-US"/>
              <a:t>Финансирање обвезницама</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35517C9F-7D22-6041-963D-81560E588EE6}"/>
              </a:ext>
            </a:extLst>
          </p:cNvPr>
          <p:cNvSpPr>
            <a:spLocks noGrp="1"/>
          </p:cNvSpPr>
          <p:nvPr>
            <p:ph idx="1"/>
          </p:nvPr>
        </p:nvSpPr>
        <p:spPr/>
        <p:txBody>
          <a:bodyPr/>
          <a:lstStyle/>
          <a:p>
            <a:pPr eaLnBrk="1" hangingPunct="1">
              <a:lnSpc>
                <a:spcPct val="90000"/>
              </a:lnSpc>
            </a:pPr>
            <a:r>
              <a:rPr lang="hr-HR" altLang="en-US" sz="2100"/>
              <a:t>Функционална организациона структура је таква врста организационе структуре код које се подјела рада у предузећу те груписање и повезивање послова, као и формирање организационих јединица обавља према одговарајућим пословним функцијама у предузећу. </a:t>
            </a:r>
          </a:p>
          <a:p>
            <a:pPr eaLnBrk="1" hangingPunct="1">
              <a:lnSpc>
                <a:spcPct val="90000"/>
              </a:lnSpc>
            </a:pPr>
            <a:r>
              <a:rPr lang="hr-HR" altLang="en-US" sz="2100"/>
              <a:t>У свакој, тако формираној, функционалној организационој јединици, обједињено је обављање сродних или сличних послова, као што су: послови истраживања и студија производа, развојни послови, кадровски, набавни, производни и продајни послови, те финансијско – рачуноводствени послови.</a:t>
            </a:r>
            <a:endParaRPr lang="en-US" altLang="en-US" sz="2100"/>
          </a:p>
        </p:txBody>
      </p:sp>
      <p:sp>
        <p:nvSpPr>
          <p:cNvPr id="24579" name="Date Placeholder 3">
            <a:extLst>
              <a:ext uri="{FF2B5EF4-FFF2-40B4-BE49-F238E27FC236}">
                <a16:creationId xmlns:a16="http://schemas.microsoft.com/office/drawing/2014/main" id="{4B41315E-AC63-B048-ABA2-CF211988FDC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1A3BDB8-76E2-6D4E-9C4F-141F74FE7EF0}" type="datetime1">
              <a:rPr lang="en-US" altLang="en-US" smtClean="0"/>
              <a:pPr/>
              <a:t>4/27/26</a:t>
            </a:fld>
            <a:endParaRPr lang="en-US" altLang="en-US"/>
          </a:p>
        </p:txBody>
      </p:sp>
      <p:sp>
        <p:nvSpPr>
          <p:cNvPr id="24580" name="Slide Number Placeholder 5">
            <a:extLst>
              <a:ext uri="{FF2B5EF4-FFF2-40B4-BE49-F238E27FC236}">
                <a16:creationId xmlns:a16="http://schemas.microsoft.com/office/drawing/2014/main" id="{99C189D3-4A97-AC4A-BD65-89246AF82F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35B0EEE-7836-7348-91F9-D4FD41A9BEA6}" type="slidenum">
              <a:rPr lang="en-US" altLang="en-US"/>
              <a:pPr/>
              <a:t>16</a:t>
            </a:fld>
            <a:endParaRPr lang="en-US" altLang="en-US"/>
          </a:p>
        </p:txBody>
      </p:sp>
      <p:sp>
        <p:nvSpPr>
          <p:cNvPr id="62468" name="Rectangle 2">
            <a:extLst>
              <a:ext uri="{FF2B5EF4-FFF2-40B4-BE49-F238E27FC236}">
                <a16:creationId xmlns:a16="http://schemas.microsoft.com/office/drawing/2014/main" id="{9B314458-C4E6-F341-BE10-C42DE4FF9D4C}"/>
              </a:ext>
            </a:extLst>
          </p:cNvPr>
          <p:cNvSpPr>
            <a:spLocks noGrp="1" noChangeArrowheads="1"/>
          </p:cNvSpPr>
          <p:nvPr>
            <p:ph type="title"/>
          </p:nvPr>
        </p:nvSpPr>
        <p:spPr/>
        <p:txBody>
          <a:bodyPr/>
          <a:lstStyle/>
          <a:p>
            <a:pPr eaLnBrk="1" fontAlgn="auto" hangingPunct="1">
              <a:spcAft>
                <a:spcPts val="0"/>
              </a:spcAft>
              <a:defRPr/>
            </a:pPr>
            <a:r>
              <a:rPr lang="sr-Cyrl-CS" altLang="en-US" sz="3400"/>
              <a:t>Функционални модел организације</a:t>
            </a:r>
            <a:endParaRPr lang="en-US" altLang="en-US" sz="340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a:extLst>
              <a:ext uri="{FF2B5EF4-FFF2-40B4-BE49-F238E27FC236}">
                <a16:creationId xmlns:a16="http://schemas.microsoft.com/office/drawing/2014/main" id="{2993F586-84B7-134C-9905-E453F3666162}"/>
              </a:ext>
            </a:extLst>
          </p:cNvPr>
          <p:cNvSpPr>
            <a:spLocks noGrp="1"/>
          </p:cNvSpPr>
          <p:nvPr>
            <p:ph idx="1"/>
          </p:nvPr>
        </p:nvSpPr>
        <p:spPr/>
        <p:txBody>
          <a:bodyPr/>
          <a:lstStyle/>
          <a:p>
            <a:pPr eaLnBrk="1" hangingPunct="1">
              <a:lnSpc>
                <a:spcPct val="90000"/>
              </a:lnSpc>
              <a:buFont typeface="Wingdings" pitchFamily="2" charset="2"/>
              <a:buNone/>
            </a:pPr>
            <a:endParaRPr lang="sr-Cyrl-CS" altLang="en-US" sz="2100"/>
          </a:p>
          <a:p>
            <a:pPr lvl="2" eaLnBrk="1" hangingPunct="1">
              <a:lnSpc>
                <a:spcPct val="90000"/>
              </a:lnSpc>
            </a:pPr>
            <a:r>
              <a:rPr lang="sr-Cyrl-CS" altLang="en-US" sz="1800"/>
              <a:t>Емисија обвезница омогућава да се капитал прибави са више извора,</a:t>
            </a:r>
          </a:p>
          <a:p>
            <a:pPr lvl="2" eaLnBrk="1" hangingPunct="1">
              <a:lnSpc>
                <a:spcPct val="90000"/>
              </a:lnSpc>
            </a:pPr>
            <a:r>
              <a:rPr lang="sr-Cyrl-CS" altLang="en-US" sz="1800"/>
              <a:t>Трошкови по основу дуга су дефинитивно ограничени на износ камате и главнице која се исплаћује власницима обвезница,</a:t>
            </a:r>
          </a:p>
          <a:p>
            <a:pPr lvl="2" eaLnBrk="1" hangingPunct="1">
              <a:lnSpc>
                <a:spcPct val="90000"/>
              </a:lnSpc>
            </a:pPr>
            <a:r>
              <a:rPr lang="sr-Cyrl-CS" altLang="en-US" sz="1800"/>
              <a:t>Трошкови емитовања обвезница су значајно нижи од трошкова акцијског капитала,</a:t>
            </a:r>
          </a:p>
          <a:p>
            <a:pPr lvl="2" eaLnBrk="1" hangingPunct="1">
              <a:lnSpc>
                <a:spcPct val="90000"/>
              </a:lnSpc>
            </a:pPr>
            <a:r>
              <a:rPr lang="sr-Cyrl-CS" altLang="en-US" sz="1800"/>
              <a:t>Исплата камата по основу емитованих обвезница представља трошак пословања, који еминенту може донијети  одређене уштеде у порезу и</a:t>
            </a:r>
          </a:p>
          <a:p>
            <a:pPr lvl="2" eaLnBrk="1" hangingPunct="1">
              <a:lnSpc>
                <a:spcPct val="90000"/>
              </a:lnSpc>
            </a:pPr>
            <a:r>
              <a:rPr lang="sr-Cyrl-CS" altLang="en-US" sz="1800"/>
              <a:t>Финансирање на овај начин одговара еминенту, пошто долази до средстава без промјене структуре сопственог капитала.</a:t>
            </a:r>
            <a:endParaRPr lang="en-US" altLang="en-US" sz="1800"/>
          </a:p>
        </p:txBody>
      </p:sp>
      <p:sp>
        <p:nvSpPr>
          <p:cNvPr id="172035" name="Date Placeholder 3">
            <a:extLst>
              <a:ext uri="{FF2B5EF4-FFF2-40B4-BE49-F238E27FC236}">
                <a16:creationId xmlns:a16="http://schemas.microsoft.com/office/drawing/2014/main" id="{74B71F53-BE49-C44D-8AFF-31A732091E7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747DEAB-91C8-BF4D-978E-17C505E5DC1B}" type="datetime1">
              <a:rPr lang="en-US" altLang="en-US" smtClean="0"/>
              <a:pPr/>
              <a:t>4/27/26</a:t>
            </a:fld>
            <a:endParaRPr lang="en-US" altLang="en-US"/>
          </a:p>
        </p:txBody>
      </p:sp>
      <p:sp>
        <p:nvSpPr>
          <p:cNvPr id="172036" name="Slide Number Placeholder 5">
            <a:extLst>
              <a:ext uri="{FF2B5EF4-FFF2-40B4-BE49-F238E27FC236}">
                <a16:creationId xmlns:a16="http://schemas.microsoft.com/office/drawing/2014/main" id="{772E9C8D-4F88-B843-9C2B-C3DE23D586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EBEB7E0-1203-B041-81C0-0680D098DAD2}" type="slidenum">
              <a:rPr lang="en-US" altLang="en-US"/>
              <a:pPr/>
              <a:t>160</a:t>
            </a:fld>
            <a:endParaRPr lang="en-US" altLang="en-US"/>
          </a:p>
        </p:txBody>
      </p:sp>
      <p:sp>
        <p:nvSpPr>
          <p:cNvPr id="206852" name="Rectangle 2">
            <a:extLst>
              <a:ext uri="{FF2B5EF4-FFF2-40B4-BE49-F238E27FC236}">
                <a16:creationId xmlns:a16="http://schemas.microsoft.com/office/drawing/2014/main" id="{3D7F8D75-3501-8F4D-B99F-F81A8724F0D7}"/>
              </a:ext>
            </a:extLst>
          </p:cNvPr>
          <p:cNvSpPr>
            <a:spLocks noGrp="1" noChangeArrowheads="1"/>
          </p:cNvSpPr>
          <p:nvPr>
            <p:ph type="title"/>
          </p:nvPr>
        </p:nvSpPr>
        <p:spPr/>
        <p:txBody>
          <a:bodyPr/>
          <a:lstStyle/>
          <a:p>
            <a:pPr eaLnBrk="1" fontAlgn="auto" hangingPunct="1">
              <a:spcAft>
                <a:spcPts val="0"/>
              </a:spcAft>
              <a:defRPr/>
            </a:pPr>
            <a:r>
              <a:rPr lang="sr-Cyrl-CS" altLang="en-US" sz="3400"/>
              <a:t>Предности финансирања путем обвезница</a:t>
            </a:r>
            <a:endParaRPr lang="en-US" altLang="en-US" sz="340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a:extLst>
              <a:ext uri="{FF2B5EF4-FFF2-40B4-BE49-F238E27FC236}">
                <a16:creationId xmlns:a16="http://schemas.microsoft.com/office/drawing/2014/main" id="{C257CC02-EFEF-0C48-B82A-5A38AC94262D}"/>
              </a:ext>
            </a:extLst>
          </p:cNvPr>
          <p:cNvSpPr>
            <a:spLocks noGrp="1"/>
          </p:cNvSpPr>
          <p:nvPr>
            <p:ph idx="1"/>
          </p:nvPr>
        </p:nvSpPr>
        <p:spPr/>
        <p:txBody>
          <a:bodyPr/>
          <a:lstStyle/>
          <a:p>
            <a:pPr eaLnBrk="1" hangingPunct="1">
              <a:lnSpc>
                <a:spcPct val="80000"/>
              </a:lnSpc>
            </a:pPr>
            <a:r>
              <a:rPr lang="sr-Cyrl-CS" altLang="en-US" sz="2600"/>
              <a:t>Обвезнице повлаче постојање фиксних обавеза, </a:t>
            </a:r>
          </a:p>
          <a:p>
            <a:pPr eaLnBrk="1" hangingPunct="1">
              <a:lnSpc>
                <a:spcPct val="80000"/>
              </a:lnSpc>
            </a:pPr>
            <a:r>
              <a:rPr lang="sr-Cyrl-CS" altLang="en-US" sz="2600"/>
              <a:t>Већи обим коришћења овог извора финансирања доводи до повећања финансијског левериџа,</a:t>
            </a:r>
          </a:p>
          <a:p>
            <a:pPr eaLnBrk="1" hangingPunct="1">
              <a:lnSpc>
                <a:spcPct val="80000"/>
              </a:lnSpc>
            </a:pPr>
            <a:r>
              <a:rPr lang="sr-Cyrl-CS" altLang="en-US" sz="2600"/>
              <a:t>Обавезнице имају фиксни рок доспјећа, када треба исплатити износ главнице,</a:t>
            </a:r>
          </a:p>
          <a:p>
            <a:pPr eaLnBrk="1" hangingPunct="1">
              <a:lnSpc>
                <a:spcPct val="80000"/>
              </a:lnSpc>
            </a:pPr>
            <a:r>
              <a:rPr lang="sr-Cyrl-CS" altLang="en-US" sz="2600"/>
              <a:t>Представљају дугорочну обавезу, која подразумјева и висок ниво ризика и</a:t>
            </a:r>
          </a:p>
          <a:p>
            <a:pPr eaLnBrk="1" hangingPunct="1">
              <a:lnSpc>
                <a:spcPct val="80000"/>
              </a:lnSpc>
            </a:pPr>
            <a:r>
              <a:rPr lang="sr-Cyrl-CS" altLang="en-US" sz="2600"/>
              <a:t>Постоје објективне границе докле предузећа могу да користе финансирање путем дуга.</a:t>
            </a:r>
            <a:endParaRPr lang="en-US" altLang="en-US" sz="2600"/>
          </a:p>
        </p:txBody>
      </p:sp>
      <p:sp>
        <p:nvSpPr>
          <p:cNvPr id="173059" name="Date Placeholder 3">
            <a:extLst>
              <a:ext uri="{FF2B5EF4-FFF2-40B4-BE49-F238E27FC236}">
                <a16:creationId xmlns:a16="http://schemas.microsoft.com/office/drawing/2014/main" id="{9B41A996-22F3-3A49-8594-6FEED8B02E6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C637296-29E8-664F-A868-7607193DD027}" type="datetime1">
              <a:rPr lang="en-US" altLang="en-US" smtClean="0"/>
              <a:pPr/>
              <a:t>4/27/26</a:t>
            </a:fld>
            <a:endParaRPr lang="en-US" altLang="en-US"/>
          </a:p>
        </p:txBody>
      </p:sp>
      <p:sp>
        <p:nvSpPr>
          <p:cNvPr id="173060" name="Slide Number Placeholder 5">
            <a:extLst>
              <a:ext uri="{FF2B5EF4-FFF2-40B4-BE49-F238E27FC236}">
                <a16:creationId xmlns:a16="http://schemas.microsoft.com/office/drawing/2014/main" id="{B43F6594-4E3A-044C-A3BA-07A7BE1AAF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F3C0F3-1919-8B44-9ED5-1FFB796F578E}" type="slidenum">
              <a:rPr lang="en-US" altLang="en-US"/>
              <a:pPr/>
              <a:t>161</a:t>
            </a:fld>
            <a:endParaRPr lang="en-US" altLang="en-US"/>
          </a:p>
        </p:txBody>
      </p:sp>
      <p:sp>
        <p:nvSpPr>
          <p:cNvPr id="207876" name="Rectangle 2">
            <a:extLst>
              <a:ext uri="{FF2B5EF4-FFF2-40B4-BE49-F238E27FC236}">
                <a16:creationId xmlns:a16="http://schemas.microsoft.com/office/drawing/2014/main" id="{797B0233-E06D-0C4B-8CB1-283B914DBA4D}"/>
              </a:ext>
            </a:extLst>
          </p:cNvPr>
          <p:cNvSpPr>
            <a:spLocks noGrp="1" noChangeArrowheads="1"/>
          </p:cNvSpPr>
          <p:nvPr>
            <p:ph type="title"/>
          </p:nvPr>
        </p:nvSpPr>
        <p:spPr/>
        <p:txBody>
          <a:bodyPr/>
          <a:lstStyle/>
          <a:p>
            <a:pPr eaLnBrk="1" fontAlgn="auto" hangingPunct="1">
              <a:spcAft>
                <a:spcPts val="0"/>
              </a:spcAft>
              <a:defRPr/>
            </a:pPr>
            <a:r>
              <a:rPr lang="sr-Cyrl-CS" altLang="en-US" sz="3400"/>
              <a:t>Недостатци финансирања путем обвезница</a:t>
            </a:r>
            <a:endParaRPr lang="en-US" altLang="en-US" sz="340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a:extLst>
              <a:ext uri="{FF2B5EF4-FFF2-40B4-BE49-F238E27FC236}">
                <a16:creationId xmlns:a16="http://schemas.microsoft.com/office/drawing/2014/main" id="{DAD984D4-20E1-0E41-8AAA-ACE4EAEEAC62}"/>
              </a:ext>
            </a:extLst>
          </p:cNvPr>
          <p:cNvSpPr>
            <a:spLocks noGrp="1"/>
          </p:cNvSpPr>
          <p:nvPr>
            <p:ph idx="1"/>
          </p:nvPr>
        </p:nvSpPr>
        <p:spPr/>
        <p:txBody>
          <a:bodyPr/>
          <a:lstStyle/>
          <a:p>
            <a:pPr eaLnBrk="1" hangingPunct="1">
              <a:lnSpc>
                <a:spcPct val="80000"/>
              </a:lnSpc>
            </a:pPr>
            <a:r>
              <a:rPr lang="sr-Cyrl-CS" altLang="en-US" sz="2600"/>
              <a:t>Акције су хартије од вриједности које својим власницима доносе већи број права: право на учешће у профиту предузећа (право на дивиденду), право на управљање предузећом, право учешћа у раду скупштине акционара и учешће у избору органа предузећа, право куповине нових акција, право стицања сразмјерне вриједности предузећа, уколико дође до његове ликвидације и слично.</a:t>
            </a:r>
            <a:endParaRPr lang="en-US" altLang="en-US" sz="2600"/>
          </a:p>
          <a:p>
            <a:pPr eaLnBrk="1" hangingPunct="1">
              <a:lnSpc>
                <a:spcPct val="80000"/>
              </a:lnSpc>
            </a:pPr>
            <a:r>
              <a:rPr lang="sr-Cyrl-CS" altLang="en-US" sz="2600"/>
              <a:t>Номинална, књиговодствена, тржишна.</a:t>
            </a:r>
            <a:endParaRPr lang="en-US" altLang="en-US" sz="2600"/>
          </a:p>
        </p:txBody>
      </p:sp>
      <p:sp>
        <p:nvSpPr>
          <p:cNvPr id="174083" name="Date Placeholder 3">
            <a:extLst>
              <a:ext uri="{FF2B5EF4-FFF2-40B4-BE49-F238E27FC236}">
                <a16:creationId xmlns:a16="http://schemas.microsoft.com/office/drawing/2014/main" id="{F7BFD34F-DA86-7445-A210-F7CE435C8ED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7E52030-DB36-AB4F-86A5-072AF4436953}" type="datetime1">
              <a:rPr lang="en-US" altLang="en-US" smtClean="0"/>
              <a:pPr/>
              <a:t>4/27/26</a:t>
            </a:fld>
            <a:endParaRPr lang="en-US" altLang="en-US"/>
          </a:p>
        </p:txBody>
      </p:sp>
      <p:sp>
        <p:nvSpPr>
          <p:cNvPr id="174084" name="Slide Number Placeholder 5">
            <a:extLst>
              <a:ext uri="{FF2B5EF4-FFF2-40B4-BE49-F238E27FC236}">
                <a16:creationId xmlns:a16="http://schemas.microsoft.com/office/drawing/2014/main" id="{2EA40558-ADD9-DF41-B5EB-035DC9B325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9FE7650-33E2-1046-A121-D77126307F54}" type="slidenum">
              <a:rPr lang="en-US" altLang="en-US"/>
              <a:pPr/>
              <a:t>162</a:t>
            </a:fld>
            <a:endParaRPr lang="en-US" altLang="en-US"/>
          </a:p>
        </p:txBody>
      </p:sp>
      <p:sp>
        <p:nvSpPr>
          <p:cNvPr id="208900" name="Rectangle 2">
            <a:extLst>
              <a:ext uri="{FF2B5EF4-FFF2-40B4-BE49-F238E27FC236}">
                <a16:creationId xmlns:a16="http://schemas.microsoft.com/office/drawing/2014/main" id="{C05424AE-A99B-684A-B897-499747D2D081}"/>
              </a:ext>
            </a:extLst>
          </p:cNvPr>
          <p:cNvSpPr>
            <a:spLocks noGrp="1" noChangeArrowheads="1"/>
          </p:cNvSpPr>
          <p:nvPr>
            <p:ph type="title"/>
          </p:nvPr>
        </p:nvSpPr>
        <p:spPr/>
        <p:txBody>
          <a:bodyPr/>
          <a:lstStyle/>
          <a:p>
            <a:pPr eaLnBrk="1" fontAlgn="auto" hangingPunct="1">
              <a:spcAft>
                <a:spcPts val="0"/>
              </a:spcAft>
              <a:defRPr/>
            </a:pPr>
            <a:r>
              <a:rPr lang="sr-Cyrl-CS" altLang="en-US"/>
              <a:t>Финансирање путем акција</a:t>
            </a:r>
            <a:endParaRPr lang="en-US" alt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Content Placeholder 2">
            <a:extLst>
              <a:ext uri="{FF2B5EF4-FFF2-40B4-BE49-F238E27FC236}">
                <a16:creationId xmlns:a16="http://schemas.microsoft.com/office/drawing/2014/main" id="{B2DF8A1B-4030-9543-9BBA-FE389D9D0577}"/>
              </a:ext>
            </a:extLst>
          </p:cNvPr>
          <p:cNvSpPr>
            <a:spLocks noGrp="1"/>
          </p:cNvSpPr>
          <p:nvPr>
            <p:ph idx="1"/>
          </p:nvPr>
        </p:nvSpPr>
        <p:spPr/>
        <p:txBody>
          <a:bodyPr/>
          <a:lstStyle/>
          <a:p>
            <a:pPr eaLnBrk="1" hangingPunct="1"/>
            <a:r>
              <a:rPr lang="sr-Latn-CS" altLang="en-US" sz="1400"/>
              <a:t>Комбинација избора капитала са најнижом просјечном цијеном ангажовања капитала, може се утврдити по обрасцу:</a:t>
            </a:r>
            <a:endParaRPr lang="bs-Cyrl-BA" altLang="en-US" sz="1400"/>
          </a:p>
          <a:p>
            <a:pPr eaLnBrk="1" hangingPunct="1"/>
            <a:endParaRPr lang="bs-Cyrl-BA" altLang="en-US" sz="1400"/>
          </a:p>
          <a:p>
            <a:pPr eaLnBrk="1" hangingPunct="1"/>
            <a:endParaRPr lang="bs-Cyrl-BA" altLang="en-US" sz="1100"/>
          </a:p>
          <a:p>
            <a:pPr eaLnBrk="1" hangingPunct="1"/>
            <a:endParaRPr lang="bs-Cyrl-BA" altLang="en-US" sz="1400"/>
          </a:p>
          <a:p>
            <a:pPr eaLnBrk="1" hangingPunct="1"/>
            <a:endParaRPr lang="bs-Cyrl-BA" altLang="en-US" sz="1400"/>
          </a:p>
          <a:p>
            <a:pPr eaLnBrk="1" hangingPunct="1"/>
            <a:endParaRPr lang="en-US" altLang="en-US" sz="1400"/>
          </a:p>
          <a:p>
            <a:pPr eaLnBrk="1" hangingPunct="1">
              <a:buFont typeface="Wingdings" pitchFamily="2" charset="2"/>
              <a:buNone/>
            </a:pPr>
            <a:r>
              <a:rPr lang="sr-Latn-CS" altLang="en-US" sz="1400"/>
              <a:t>- најнижа просјечна цијена ангажовања капитала из могућих извора,</a:t>
            </a:r>
            <a:endParaRPr lang="en-US" altLang="en-US" sz="1400"/>
          </a:p>
          <a:p>
            <a:pPr eaLnBrk="1" hangingPunct="1">
              <a:buFont typeface="Wingdings" pitchFamily="2" charset="2"/>
              <a:buNone/>
            </a:pPr>
            <a:r>
              <a:rPr lang="sr-Latn-CS" altLang="en-US" sz="1400"/>
              <a:t> - ангажовани капитал по врстама извора и</a:t>
            </a:r>
            <a:endParaRPr lang="en-US" altLang="en-US" sz="1400"/>
          </a:p>
          <a:p>
            <a:pPr eaLnBrk="1" hangingPunct="1">
              <a:buFont typeface="Wingdings" pitchFamily="2" charset="2"/>
              <a:buNone/>
            </a:pPr>
            <a:r>
              <a:rPr lang="sr-Latn-CS" altLang="en-US" sz="1400"/>
              <a:t> - цијена ангажовања капитала по врстама извора.</a:t>
            </a:r>
            <a:endParaRPr lang="en-US" altLang="en-US" sz="1400"/>
          </a:p>
          <a:p>
            <a:pPr eaLnBrk="1" hangingPunct="1"/>
            <a:endParaRPr lang="en-US" altLang="en-US" sz="1400"/>
          </a:p>
        </p:txBody>
      </p:sp>
      <p:sp>
        <p:nvSpPr>
          <p:cNvPr id="175107" name="Date Placeholder 3">
            <a:extLst>
              <a:ext uri="{FF2B5EF4-FFF2-40B4-BE49-F238E27FC236}">
                <a16:creationId xmlns:a16="http://schemas.microsoft.com/office/drawing/2014/main" id="{5A9CE9F8-0F1E-B643-9145-548B3B91EFE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CF12B29-CB59-514A-9E63-8CF67AB12A6D}" type="datetime1">
              <a:rPr lang="en-US" altLang="en-US" smtClean="0"/>
              <a:pPr/>
              <a:t>4/27/26</a:t>
            </a:fld>
            <a:endParaRPr lang="en-US" altLang="en-US"/>
          </a:p>
        </p:txBody>
      </p:sp>
      <p:sp>
        <p:nvSpPr>
          <p:cNvPr id="175108" name="Slide Number Placeholder 4">
            <a:extLst>
              <a:ext uri="{FF2B5EF4-FFF2-40B4-BE49-F238E27FC236}">
                <a16:creationId xmlns:a16="http://schemas.microsoft.com/office/drawing/2014/main" id="{F24E33DA-258E-1041-A2CC-8FED9A5446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F12AF9E-AC54-2747-A8DC-6700512251E0}" type="slidenum">
              <a:rPr lang="en-US" altLang="en-US"/>
              <a:pPr/>
              <a:t>163</a:t>
            </a:fld>
            <a:endParaRPr lang="en-US" altLang="en-US"/>
          </a:p>
        </p:txBody>
      </p:sp>
      <p:sp>
        <p:nvSpPr>
          <p:cNvPr id="211970" name="Title 1">
            <a:extLst>
              <a:ext uri="{FF2B5EF4-FFF2-40B4-BE49-F238E27FC236}">
                <a16:creationId xmlns:a16="http://schemas.microsoft.com/office/drawing/2014/main" id="{0452B16D-9671-1C49-B077-2CF2D5A12B88}"/>
              </a:ext>
            </a:extLst>
          </p:cNvPr>
          <p:cNvSpPr>
            <a:spLocks noGrp="1"/>
          </p:cNvSpPr>
          <p:nvPr>
            <p:ph type="title"/>
          </p:nvPr>
        </p:nvSpPr>
        <p:spPr/>
        <p:txBody>
          <a:bodyPr>
            <a:normAutofit fontScale="90000"/>
          </a:bodyPr>
          <a:lstStyle/>
          <a:p>
            <a:pPr eaLnBrk="1" fontAlgn="auto" hangingPunct="1">
              <a:spcAft>
                <a:spcPts val="0"/>
              </a:spcAft>
              <a:defRPr/>
            </a:pPr>
            <a:r>
              <a:rPr lang="bs-Cyrl-BA" altLang="en-US"/>
              <a:t>Образац најниже цијене капитала</a:t>
            </a:r>
            <a:endParaRPr lang="en-US" altLang="en-US"/>
          </a:p>
        </p:txBody>
      </p:sp>
      <p:graphicFrame>
        <p:nvGraphicFramePr>
          <p:cNvPr id="175110" name="Object 3">
            <a:extLst>
              <a:ext uri="{FF2B5EF4-FFF2-40B4-BE49-F238E27FC236}">
                <a16:creationId xmlns:a16="http://schemas.microsoft.com/office/drawing/2014/main" id="{A7112FEE-84B5-5842-BCCA-A4BC42F42B3E}"/>
              </a:ext>
            </a:extLst>
          </p:cNvPr>
          <p:cNvGraphicFramePr>
            <a:graphicFrameLocks noChangeAspect="1"/>
          </p:cNvGraphicFramePr>
          <p:nvPr/>
        </p:nvGraphicFramePr>
        <p:xfrm>
          <a:off x="1501775" y="2320925"/>
          <a:ext cx="4049713" cy="938213"/>
        </p:xfrm>
        <a:graphic>
          <a:graphicData uri="http://schemas.openxmlformats.org/presentationml/2006/ole">
            <mc:AlternateContent xmlns:mc="http://schemas.openxmlformats.org/markup-compatibility/2006">
              <mc:Choice xmlns:v="urn:schemas-microsoft-com:vml" Requires="v">
                <p:oleObj spid="_x0000_s175111" name="Equation" r:id="rId3" imgW="1930400" imgH="444500" progId="Equation.3">
                  <p:embed/>
                </p:oleObj>
              </mc:Choice>
              <mc:Fallback>
                <p:oleObj name="Equation" r:id="rId3" imgW="1930400" imgH="4445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775" y="2320925"/>
                        <a:ext cx="40497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BB1A-58AD-C840-8923-E4FDFC0F1064}"/>
              </a:ext>
            </a:extLst>
          </p:cNvPr>
          <p:cNvSpPr>
            <a:spLocks noGrp="1"/>
          </p:cNvSpPr>
          <p:nvPr>
            <p:ph type="title"/>
          </p:nvPr>
        </p:nvSpPr>
        <p:spPr>
          <a:xfrm>
            <a:off x="722313" y="1371600"/>
            <a:ext cx="7772400" cy="1697038"/>
          </a:xfrm>
        </p:spPr>
        <p:txBody>
          <a:bodyPr/>
          <a:lstStyle/>
          <a:p>
            <a:pPr>
              <a:defRPr/>
            </a:pPr>
            <a:r>
              <a:rPr lang="sr-Cyrl-BA" sz="3200"/>
              <a:t>ПРОЈЕКТНИ ЗАДАТАК БР.1</a:t>
            </a:r>
            <a:endParaRPr sz="3200"/>
          </a:p>
        </p:txBody>
      </p:sp>
      <p:sp>
        <p:nvSpPr>
          <p:cNvPr id="176131" name="Text Placeholder 2">
            <a:extLst>
              <a:ext uri="{FF2B5EF4-FFF2-40B4-BE49-F238E27FC236}">
                <a16:creationId xmlns:a16="http://schemas.microsoft.com/office/drawing/2014/main" id="{A68B57F8-6984-3042-A66B-64A39D2454A6}"/>
              </a:ext>
            </a:extLst>
          </p:cNvPr>
          <p:cNvSpPr>
            <a:spLocks noGrp="1"/>
          </p:cNvSpPr>
          <p:nvPr>
            <p:ph type="body" idx="1"/>
          </p:nvPr>
        </p:nvSpPr>
        <p:spPr>
          <a:xfrm>
            <a:off x="3922713" y="2932113"/>
            <a:ext cx="4572000" cy="1454150"/>
          </a:xfrm>
        </p:spPr>
        <p:txBody>
          <a:bodyPr/>
          <a:lstStyle/>
          <a:p>
            <a:r>
              <a:rPr lang="pl-PL" altLang="en-US">
                <a:hlinkClick r:id="rId2" action="ppaction://hlinkfile"/>
              </a:rPr>
              <a:t>Projektni zadatak br. 1..docx</a:t>
            </a:r>
            <a:endParaRPr lang="en-US" altLang="en-US"/>
          </a:p>
        </p:txBody>
      </p:sp>
      <p:sp>
        <p:nvSpPr>
          <p:cNvPr id="176132" name="Date Placeholder 3">
            <a:extLst>
              <a:ext uri="{FF2B5EF4-FFF2-40B4-BE49-F238E27FC236}">
                <a16:creationId xmlns:a16="http://schemas.microsoft.com/office/drawing/2014/main" id="{0CD623B4-5607-C04D-BA6B-A5E17D3A81E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642650E-BE59-794C-8884-AC63598D7C72}"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176133" name="Slide Number Placeholder 4">
            <a:extLst>
              <a:ext uri="{FF2B5EF4-FFF2-40B4-BE49-F238E27FC236}">
                <a16:creationId xmlns:a16="http://schemas.microsoft.com/office/drawing/2014/main" id="{C5C0B00F-A630-6C4B-B8D0-4A24F896272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1DCEA26-F89C-7447-919C-06FCA09EB0C4}" type="slidenum">
              <a:rPr lang="en-US" altLang="en-US">
                <a:solidFill>
                  <a:srgbClr val="595959"/>
                </a:solidFill>
                <a:latin typeface="Century Gothic" panose="020B0502020202020204" pitchFamily="34" charset="0"/>
              </a:rPr>
              <a:pPr/>
              <a:t>164</a:t>
            </a:fld>
            <a:endParaRPr lang="en-US" altLang="en-US">
              <a:solidFill>
                <a:srgbClr val="595959"/>
              </a:solidFill>
              <a:latin typeface="Century Gothic" panose="020B0502020202020204" pitchFamily="34"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a:extLst>
              <a:ext uri="{FF2B5EF4-FFF2-40B4-BE49-F238E27FC236}">
                <a16:creationId xmlns:a16="http://schemas.microsoft.com/office/drawing/2014/main" id="{1C3E0CE0-E3C6-B148-97E8-6057DA8DD5C7}"/>
              </a:ext>
            </a:extLst>
          </p:cNvPr>
          <p:cNvSpPr>
            <a:spLocks noGrp="1"/>
          </p:cNvSpPr>
          <p:nvPr>
            <p:ph idx="1"/>
          </p:nvPr>
        </p:nvSpPr>
        <p:spPr/>
        <p:txBody>
          <a:bodyPr/>
          <a:lstStyle/>
          <a:p>
            <a:pPr eaLnBrk="1" hangingPunct="1"/>
            <a:r>
              <a:rPr lang="sr-Cyrl-CS" altLang="en-US"/>
              <a:t>Вриједност је екстракт пословне активности</a:t>
            </a:r>
          </a:p>
          <a:p>
            <a:pPr eaLnBrk="1" hangingPunct="1"/>
            <a:r>
              <a:rPr lang="sr-Cyrl-CS" altLang="en-US"/>
              <a:t>Предузећа која стварају вриједност налазе се у </a:t>
            </a:r>
            <a:r>
              <a:rPr lang="sr-Latn-CS" altLang="en-US"/>
              <a:t>win-win</a:t>
            </a:r>
            <a:r>
              <a:rPr lang="sr-Cyrl-CS" altLang="en-US"/>
              <a:t> позицији.</a:t>
            </a:r>
          </a:p>
          <a:p>
            <a:pPr eaLnBrk="1" hangingPunct="1"/>
            <a:r>
              <a:rPr lang="sr-Cyrl-CS" altLang="en-US"/>
              <a:t>Главни власнички интерес је да инвестиције у нове пројекте доведу до додатне тржишне вриједности.</a:t>
            </a:r>
            <a:endParaRPr lang="en-US" altLang="en-US"/>
          </a:p>
        </p:txBody>
      </p:sp>
      <p:sp>
        <p:nvSpPr>
          <p:cNvPr id="177155" name="Date Placeholder 3">
            <a:extLst>
              <a:ext uri="{FF2B5EF4-FFF2-40B4-BE49-F238E27FC236}">
                <a16:creationId xmlns:a16="http://schemas.microsoft.com/office/drawing/2014/main" id="{64699725-DC14-0044-A56D-DF0C79B6AD5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FBF46D6-4665-6D44-B99E-3C03872CABB0}" type="datetime1">
              <a:rPr lang="en-US" altLang="en-US" smtClean="0"/>
              <a:pPr/>
              <a:t>4/27/26</a:t>
            </a:fld>
            <a:endParaRPr lang="en-US" altLang="en-US"/>
          </a:p>
        </p:txBody>
      </p:sp>
      <p:sp>
        <p:nvSpPr>
          <p:cNvPr id="177156" name="Slide Number Placeholder 5">
            <a:extLst>
              <a:ext uri="{FF2B5EF4-FFF2-40B4-BE49-F238E27FC236}">
                <a16:creationId xmlns:a16="http://schemas.microsoft.com/office/drawing/2014/main" id="{6DB5B230-9C58-2341-955C-97AF3A3847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068C3EC-BCE8-1540-9222-2DF39D42F86C}" type="slidenum">
              <a:rPr lang="en-US" altLang="en-US"/>
              <a:pPr/>
              <a:t>165</a:t>
            </a:fld>
            <a:endParaRPr lang="en-US" altLang="en-US"/>
          </a:p>
        </p:txBody>
      </p:sp>
      <p:sp>
        <p:nvSpPr>
          <p:cNvPr id="54276" name="Rectangle 2">
            <a:extLst>
              <a:ext uri="{FF2B5EF4-FFF2-40B4-BE49-F238E27FC236}">
                <a16:creationId xmlns:a16="http://schemas.microsoft.com/office/drawing/2014/main" id="{8C25E769-3FC5-6D4E-A724-00288ACE2667}"/>
              </a:ext>
            </a:extLst>
          </p:cNvPr>
          <p:cNvSpPr>
            <a:spLocks noGrp="1" noChangeArrowheads="1"/>
          </p:cNvSpPr>
          <p:nvPr>
            <p:ph type="title"/>
          </p:nvPr>
        </p:nvSpPr>
        <p:spPr/>
        <p:txBody>
          <a:bodyPr/>
          <a:lstStyle/>
          <a:p>
            <a:pPr eaLnBrk="1" fontAlgn="auto" hangingPunct="1">
              <a:spcAft>
                <a:spcPts val="0"/>
              </a:spcAft>
              <a:defRPr/>
            </a:pPr>
            <a:r>
              <a:rPr lang="sr-Cyrl-CS" altLang="en-US"/>
              <a:t>Вриједност предузећа</a:t>
            </a:r>
            <a:endParaRPr lang="en-US" alt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a:extLst>
              <a:ext uri="{FF2B5EF4-FFF2-40B4-BE49-F238E27FC236}">
                <a16:creationId xmlns:a16="http://schemas.microsoft.com/office/drawing/2014/main" id="{5D363242-CDF3-6943-AFE8-50FA04D8581F}"/>
              </a:ext>
            </a:extLst>
          </p:cNvPr>
          <p:cNvSpPr>
            <a:spLocks noGrp="1"/>
          </p:cNvSpPr>
          <p:nvPr>
            <p:ph idx="1"/>
          </p:nvPr>
        </p:nvSpPr>
        <p:spPr/>
        <p:txBody>
          <a:bodyPr/>
          <a:lstStyle/>
          <a:p>
            <a:pPr eaLnBrk="1" hangingPunct="1"/>
            <a:r>
              <a:rPr lang="sr-Cyrl-CS" altLang="en-US"/>
              <a:t>Тржишна вриједност предузећа (формира се на тржишту капитала)</a:t>
            </a:r>
          </a:p>
          <a:p>
            <a:pPr eaLnBrk="1" hangingPunct="1"/>
            <a:r>
              <a:rPr lang="sr-Cyrl-CS" altLang="en-US"/>
              <a:t>Потенцијални инвеститор има двије грубе алтернативе:</a:t>
            </a:r>
          </a:p>
          <a:p>
            <a:pPr eaLnBrk="1" hangingPunct="1">
              <a:buFont typeface="Wingdings" pitchFamily="2" charset="2"/>
              <a:buNone/>
            </a:pPr>
            <a:r>
              <a:rPr lang="sr-Cyrl-CS" altLang="en-US"/>
              <a:t>	- да уложи срдства у банку и добије камату.</a:t>
            </a:r>
          </a:p>
          <a:p>
            <a:pPr eaLnBrk="1" hangingPunct="1">
              <a:buFont typeface="Wingdings" pitchFamily="2" charset="2"/>
              <a:buNone/>
            </a:pPr>
            <a:r>
              <a:rPr lang="sr-Cyrl-CS" altLang="en-US"/>
              <a:t>	- да уложи средства у предузеће.</a:t>
            </a:r>
            <a:endParaRPr lang="en-US" altLang="en-US"/>
          </a:p>
        </p:txBody>
      </p:sp>
      <p:sp>
        <p:nvSpPr>
          <p:cNvPr id="178179" name="Date Placeholder 3">
            <a:extLst>
              <a:ext uri="{FF2B5EF4-FFF2-40B4-BE49-F238E27FC236}">
                <a16:creationId xmlns:a16="http://schemas.microsoft.com/office/drawing/2014/main" id="{5B73DEC6-363E-3349-832A-E92F64622BE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F384D82-4B07-C545-A3E3-025067A5AF85}" type="datetime1">
              <a:rPr lang="en-US" altLang="en-US" smtClean="0"/>
              <a:pPr/>
              <a:t>4/27/26</a:t>
            </a:fld>
            <a:endParaRPr lang="en-US" altLang="en-US"/>
          </a:p>
        </p:txBody>
      </p:sp>
      <p:sp>
        <p:nvSpPr>
          <p:cNvPr id="178180" name="Slide Number Placeholder 5">
            <a:extLst>
              <a:ext uri="{FF2B5EF4-FFF2-40B4-BE49-F238E27FC236}">
                <a16:creationId xmlns:a16="http://schemas.microsoft.com/office/drawing/2014/main" id="{4B2612AD-3082-C549-8F55-CF279EB193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C29D443-35A9-4741-87DF-3E12BD483FB3}" type="slidenum">
              <a:rPr lang="en-US" altLang="en-US"/>
              <a:pPr/>
              <a:t>166</a:t>
            </a:fld>
            <a:endParaRPr lang="en-US" altLang="en-US"/>
          </a:p>
        </p:txBody>
      </p:sp>
      <p:sp>
        <p:nvSpPr>
          <p:cNvPr id="55300" name="Rectangle 2">
            <a:extLst>
              <a:ext uri="{FF2B5EF4-FFF2-40B4-BE49-F238E27FC236}">
                <a16:creationId xmlns:a16="http://schemas.microsoft.com/office/drawing/2014/main" id="{BDA474E9-BDB3-5443-8CCF-8391F0D1A0C8}"/>
              </a:ext>
            </a:extLst>
          </p:cNvPr>
          <p:cNvSpPr>
            <a:spLocks noGrp="1" noChangeArrowheads="1"/>
          </p:cNvSpPr>
          <p:nvPr>
            <p:ph type="title"/>
          </p:nvPr>
        </p:nvSpPr>
        <p:spPr/>
        <p:txBody>
          <a:bodyPr/>
          <a:lstStyle/>
          <a:p>
            <a:pPr eaLnBrk="1" fontAlgn="auto" hangingPunct="1">
              <a:spcAft>
                <a:spcPts val="0"/>
              </a:spcAft>
              <a:defRPr/>
            </a:pPr>
            <a:r>
              <a:rPr lang="sr-Cyrl-CS" altLang="en-US"/>
              <a:t>Вриједност предузећа</a:t>
            </a:r>
            <a:endParaRPr lang="en-US" alt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a:extLst>
              <a:ext uri="{FF2B5EF4-FFF2-40B4-BE49-F238E27FC236}">
                <a16:creationId xmlns:a16="http://schemas.microsoft.com/office/drawing/2014/main" id="{64AA9323-5A32-114A-BE08-FF2FAADAFFB8}"/>
              </a:ext>
            </a:extLst>
          </p:cNvPr>
          <p:cNvSpPr>
            <a:spLocks noGrp="1"/>
          </p:cNvSpPr>
          <p:nvPr>
            <p:ph idx="1"/>
          </p:nvPr>
        </p:nvSpPr>
        <p:spPr/>
        <p:txBody>
          <a:bodyPr/>
          <a:lstStyle/>
          <a:p>
            <a:pPr eaLnBrk="1" hangingPunct="1">
              <a:lnSpc>
                <a:spcPct val="90000"/>
              </a:lnSpc>
            </a:pPr>
            <a:r>
              <a:rPr lang="sr-Cyrl-BA" altLang="en-US" sz="2000"/>
              <a:t>Вриједност предузећа је једнака садашњој вриједности будућих користи </a:t>
            </a:r>
            <a:endParaRPr lang="sr-Latn-BA" altLang="en-US" sz="2000"/>
          </a:p>
          <a:p>
            <a:pPr eaLnBrk="1" hangingPunct="1">
              <a:lnSpc>
                <a:spcPct val="90000"/>
              </a:lnSpc>
            </a:pPr>
            <a:r>
              <a:rPr lang="sr-Cyrl-BA" altLang="en-US" sz="2000"/>
              <a:t>за његове власнике.</a:t>
            </a:r>
          </a:p>
          <a:p>
            <a:pPr eaLnBrk="1" hangingPunct="1">
              <a:lnSpc>
                <a:spcPct val="90000"/>
              </a:lnSpc>
            </a:pPr>
            <a:r>
              <a:rPr lang="sr-Cyrl-BA" altLang="en-US" sz="2000"/>
              <a:t>Процјена је независно и објективно мишљење процијенитеља о вриједности предузећа засновано на чињеницама и околностима предмета процијене изабраном методу процијене и професионалном мишљењу.</a:t>
            </a:r>
          </a:p>
          <a:p>
            <a:pPr eaLnBrk="1" hangingPunct="1">
              <a:lnSpc>
                <a:spcPct val="90000"/>
              </a:lnSpc>
            </a:pPr>
            <a:r>
              <a:rPr lang="sr-Cyrl-BA" altLang="en-US" sz="2000"/>
              <a:t>Процјена, разли</a:t>
            </a:r>
            <a:r>
              <a:rPr lang="sr-Cyrl-CS" altLang="en-US" sz="2000"/>
              <a:t>ч</a:t>
            </a:r>
            <a:r>
              <a:rPr lang="sr-Cyrl-BA" altLang="en-US" sz="2000"/>
              <a:t>ите сврхе</a:t>
            </a:r>
          </a:p>
          <a:p>
            <a:pPr eaLnBrk="1" hangingPunct="1">
              <a:lnSpc>
                <a:spcPct val="90000"/>
              </a:lnSpc>
            </a:pPr>
            <a:r>
              <a:rPr lang="sr-Cyrl-BA" altLang="en-US" sz="2000"/>
              <a:t>Процјена је сложен посао (различите дефиниције вриједности)</a:t>
            </a:r>
            <a:endParaRPr lang="sr-Latn-BA" altLang="en-US" sz="2000"/>
          </a:p>
          <a:p>
            <a:pPr eaLnBrk="1" hangingPunct="1">
              <a:lnSpc>
                <a:spcPct val="90000"/>
              </a:lnSpc>
            </a:pPr>
            <a:r>
              <a:rPr lang="sr-Cyrl-BA" altLang="en-US" sz="2000"/>
              <a:t>Распон вриједности;</a:t>
            </a:r>
          </a:p>
          <a:p>
            <a:pPr eaLnBrk="1" hangingPunct="1">
              <a:lnSpc>
                <a:spcPct val="90000"/>
              </a:lnSpc>
            </a:pPr>
            <a:r>
              <a:rPr lang="sr-Cyrl-BA" altLang="en-US" sz="2000"/>
              <a:t>Приликом процјене неопходно је сагледати више ствари истовремено као што су: пословне могућности, финансијско стање, трендови ...</a:t>
            </a:r>
            <a:endParaRPr lang="en-US" altLang="en-US" sz="2000"/>
          </a:p>
        </p:txBody>
      </p:sp>
      <p:sp>
        <p:nvSpPr>
          <p:cNvPr id="179203" name="Date Placeholder 3">
            <a:extLst>
              <a:ext uri="{FF2B5EF4-FFF2-40B4-BE49-F238E27FC236}">
                <a16:creationId xmlns:a16="http://schemas.microsoft.com/office/drawing/2014/main" id="{146E32DB-280D-544F-A49D-FA600D07C3C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87C4F45-590B-4E42-9B19-CC7B92E2547A}" type="datetime1">
              <a:rPr lang="en-US" altLang="en-US" smtClean="0"/>
              <a:pPr/>
              <a:t>4/27/26</a:t>
            </a:fld>
            <a:endParaRPr lang="en-US" altLang="en-US"/>
          </a:p>
        </p:txBody>
      </p:sp>
      <p:sp>
        <p:nvSpPr>
          <p:cNvPr id="179204" name="Slide Number Placeholder 5">
            <a:extLst>
              <a:ext uri="{FF2B5EF4-FFF2-40B4-BE49-F238E27FC236}">
                <a16:creationId xmlns:a16="http://schemas.microsoft.com/office/drawing/2014/main" id="{A34B6710-B6BD-7648-9974-9DB3736621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8070AEC-AE39-CE4F-9AA9-25BD9DFDF92A}" type="slidenum">
              <a:rPr lang="en-US" altLang="en-US"/>
              <a:pPr/>
              <a:t>167</a:t>
            </a:fld>
            <a:endParaRPr lang="en-US" altLang="en-US"/>
          </a:p>
        </p:txBody>
      </p:sp>
      <p:sp>
        <p:nvSpPr>
          <p:cNvPr id="157700" name="Rectangle 2">
            <a:extLst>
              <a:ext uri="{FF2B5EF4-FFF2-40B4-BE49-F238E27FC236}">
                <a16:creationId xmlns:a16="http://schemas.microsoft.com/office/drawing/2014/main" id="{CDA84961-73AA-D64A-B6C8-04338479A293}"/>
              </a:ext>
            </a:extLst>
          </p:cNvPr>
          <p:cNvSpPr>
            <a:spLocks noGrp="1" noChangeArrowheads="1"/>
          </p:cNvSpPr>
          <p:nvPr>
            <p:ph type="title"/>
          </p:nvPr>
        </p:nvSpPr>
        <p:spPr/>
        <p:txBody>
          <a:bodyPr/>
          <a:lstStyle/>
          <a:p>
            <a:pPr eaLnBrk="1" fontAlgn="auto" hangingPunct="1">
              <a:spcAft>
                <a:spcPts val="0"/>
              </a:spcAft>
              <a:defRPr/>
            </a:pPr>
            <a:r>
              <a:rPr lang="sr-Cyrl-BA" altLang="en-US" sz="3400"/>
              <a:t>Процјена вриједности предузећа</a:t>
            </a:r>
            <a:endParaRPr lang="en-US" altLang="en-US" sz="340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a:extLst>
              <a:ext uri="{FF2B5EF4-FFF2-40B4-BE49-F238E27FC236}">
                <a16:creationId xmlns:a16="http://schemas.microsoft.com/office/drawing/2014/main" id="{EACB4FA0-F7C7-3C46-AA45-45656698089E}"/>
              </a:ext>
            </a:extLst>
          </p:cNvPr>
          <p:cNvSpPr>
            <a:spLocks noGrp="1"/>
          </p:cNvSpPr>
          <p:nvPr>
            <p:ph idx="1"/>
          </p:nvPr>
        </p:nvSpPr>
        <p:spPr/>
        <p:txBody>
          <a:bodyPr/>
          <a:lstStyle/>
          <a:p>
            <a:pPr marL="571500" indent="-571500" eaLnBrk="1" hangingPunct="1">
              <a:lnSpc>
                <a:spcPct val="90000"/>
              </a:lnSpc>
              <a:buFont typeface="Wingdings" pitchFamily="2" charset="2"/>
              <a:buAutoNum type="arabicPeriod"/>
            </a:pPr>
            <a:r>
              <a:rPr lang="sr-Latn-BA" altLang="en-US" sz="2600"/>
              <a:t>Фер тржишна вриједност</a:t>
            </a:r>
            <a:r>
              <a:rPr lang="sr-Cyrl-BA" altLang="en-US" sz="2600"/>
              <a:t> (</a:t>
            </a:r>
            <a:r>
              <a:rPr lang="sr-Latn-CS" altLang="en-US" sz="2600"/>
              <a:t>разумна процјена цијене размјене одређене активе на конкретан дан).</a:t>
            </a:r>
          </a:p>
          <a:p>
            <a:pPr marL="571500" indent="-571500" eaLnBrk="1" hangingPunct="1">
              <a:lnSpc>
                <a:spcPct val="90000"/>
              </a:lnSpc>
              <a:buFont typeface="Wingdings" pitchFamily="2" charset="2"/>
              <a:buAutoNum type="arabicPeriod"/>
            </a:pPr>
            <a:r>
              <a:rPr lang="sr-Latn-CS" altLang="en-US" sz="2600"/>
              <a:t>Инвестициона вриједност (представља вриједност за специфичног купца)</a:t>
            </a:r>
          </a:p>
          <a:p>
            <a:pPr marL="571500" indent="-571500" eaLnBrk="1" hangingPunct="1">
              <a:lnSpc>
                <a:spcPct val="90000"/>
              </a:lnSpc>
              <a:buFont typeface="Wingdings" pitchFamily="2" charset="2"/>
              <a:buAutoNum type="arabicPeriod"/>
            </a:pPr>
            <a:r>
              <a:rPr lang="sr-Latn-CS" altLang="en-US" sz="2600"/>
              <a:t>Вриједност вјечног живота (представља концепт, а не дефиницију вриједности; укључује квалификовану радну снагу, уходан бизнис, рецептуре, лиценце, кноw-хоw, и сл. / непостоји ризик престанка рада (претпоставка);</a:t>
            </a:r>
            <a:r>
              <a:rPr lang="en-US" altLang="en-US" sz="2600"/>
              <a:t>  </a:t>
            </a:r>
          </a:p>
        </p:txBody>
      </p:sp>
      <p:sp>
        <p:nvSpPr>
          <p:cNvPr id="180227" name="Date Placeholder 3">
            <a:extLst>
              <a:ext uri="{FF2B5EF4-FFF2-40B4-BE49-F238E27FC236}">
                <a16:creationId xmlns:a16="http://schemas.microsoft.com/office/drawing/2014/main" id="{47C00C5E-B9C6-F24E-A4DF-AD1154CC2CE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AF75DB8-C177-314C-82FF-1FBE80FCBA04}" type="datetime1">
              <a:rPr lang="en-US" altLang="en-US" smtClean="0"/>
              <a:pPr/>
              <a:t>4/27/26</a:t>
            </a:fld>
            <a:endParaRPr lang="en-US" altLang="en-US"/>
          </a:p>
        </p:txBody>
      </p:sp>
      <p:sp>
        <p:nvSpPr>
          <p:cNvPr id="180228" name="Slide Number Placeholder 5">
            <a:extLst>
              <a:ext uri="{FF2B5EF4-FFF2-40B4-BE49-F238E27FC236}">
                <a16:creationId xmlns:a16="http://schemas.microsoft.com/office/drawing/2014/main" id="{866323FE-2F20-9745-94E8-628B5A428B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E86E9AA-AC05-1546-AE0B-5CBE2E7968F6}" type="slidenum">
              <a:rPr lang="en-US" altLang="en-US"/>
              <a:pPr/>
              <a:t>168</a:t>
            </a:fld>
            <a:endParaRPr lang="en-US" altLang="en-US"/>
          </a:p>
        </p:txBody>
      </p:sp>
      <p:sp>
        <p:nvSpPr>
          <p:cNvPr id="158724" name="Rectangle 2">
            <a:extLst>
              <a:ext uri="{FF2B5EF4-FFF2-40B4-BE49-F238E27FC236}">
                <a16:creationId xmlns:a16="http://schemas.microsoft.com/office/drawing/2014/main" id="{B78528E7-6C6E-C646-AB2F-72ABBC7D5533}"/>
              </a:ext>
            </a:extLst>
          </p:cNvPr>
          <p:cNvSpPr>
            <a:spLocks noGrp="1" noChangeArrowheads="1"/>
          </p:cNvSpPr>
          <p:nvPr>
            <p:ph type="title"/>
          </p:nvPr>
        </p:nvSpPr>
        <p:spPr/>
        <p:txBody>
          <a:bodyPr/>
          <a:lstStyle/>
          <a:p>
            <a:pPr eaLnBrk="1" fontAlgn="auto" hangingPunct="1">
              <a:spcAft>
                <a:spcPts val="0"/>
              </a:spcAft>
              <a:defRPr/>
            </a:pPr>
            <a:r>
              <a:rPr lang="sr-Latn-BA" altLang="en-US" sz="3400"/>
              <a:t>Дефиниције вриједности предузећа</a:t>
            </a:r>
            <a:endParaRPr lang="en-US" altLang="en-US" sz="340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a:extLst>
              <a:ext uri="{FF2B5EF4-FFF2-40B4-BE49-F238E27FC236}">
                <a16:creationId xmlns:a16="http://schemas.microsoft.com/office/drawing/2014/main" id="{A7EADCE9-66E4-2548-9FC9-A64309E11073}"/>
              </a:ext>
            </a:extLst>
          </p:cNvPr>
          <p:cNvSpPr>
            <a:spLocks noGrp="1"/>
          </p:cNvSpPr>
          <p:nvPr>
            <p:ph idx="1"/>
          </p:nvPr>
        </p:nvSpPr>
        <p:spPr/>
        <p:txBody>
          <a:bodyPr/>
          <a:lstStyle/>
          <a:p>
            <a:pPr eaLnBrk="1" hangingPunct="1">
              <a:lnSpc>
                <a:spcPct val="90000"/>
              </a:lnSpc>
              <a:buFont typeface="Wingdings" pitchFamily="2" charset="2"/>
              <a:buNone/>
            </a:pPr>
            <a:r>
              <a:rPr lang="sr-Latn-BA" altLang="en-US">
                <a:solidFill>
                  <a:schemeClr val="accent2"/>
                </a:solidFill>
              </a:rPr>
              <a:t>4.</a:t>
            </a:r>
            <a:r>
              <a:rPr lang="sr-Latn-BA" altLang="en-US"/>
              <a:t> Ликвидациона вриједност (минимална вриједност предузећа) два нивоа ЛВ</a:t>
            </a:r>
          </a:p>
          <a:p>
            <a:pPr eaLnBrk="1" hangingPunct="1">
              <a:lnSpc>
                <a:spcPct val="90000"/>
              </a:lnSpc>
              <a:buFont typeface="Wingdings" pitchFamily="2" charset="2"/>
              <a:buNone/>
            </a:pPr>
            <a:r>
              <a:rPr lang="sr-Latn-BA" altLang="en-US">
                <a:solidFill>
                  <a:schemeClr val="accent2"/>
                </a:solidFill>
              </a:rPr>
              <a:t>5.</a:t>
            </a:r>
            <a:r>
              <a:rPr lang="sr-Latn-BA" altLang="en-US"/>
              <a:t> Књиговодствена вриједност (</a:t>
            </a:r>
            <a:r>
              <a:rPr lang="sr-Latn-CS" altLang="en-US"/>
              <a:t>произилази из једначине билансне равнотеже; разлика између средстава и обавеза, односно нето-иновине или сопственог капитала...</a:t>
            </a:r>
            <a:r>
              <a:rPr lang="sr-Latn-BA" altLang="en-US"/>
              <a:t>)</a:t>
            </a:r>
            <a:endParaRPr lang="en-US" altLang="en-US"/>
          </a:p>
        </p:txBody>
      </p:sp>
      <p:sp>
        <p:nvSpPr>
          <p:cNvPr id="181251" name="Date Placeholder 3">
            <a:extLst>
              <a:ext uri="{FF2B5EF4-FFF2-40B4-BE49-F238E27FC236}">
                <a16:creationId xmlns:a16="http://schemas.microsoft.com/office/drawing/2014/main" id="{8217FCB8-226C-0741-8C61-601E29F6AE5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27A3007-34DB-3846-878C-5112E9F15EDF}" type="datetime1">
              <a:rPr lang="en-US" altLang="en-US" smtClean="0"/>
              <a:pPr/>
              <a:t>4/27/26</a:t>
            </a:fld>
            <a:endParaRPr lang="en-US" altLang="en-US"/>
          </a:p>
        </p:txBody>
      </p:sp>
      <p:sp>
        <p:nvSpPr>
          <p:cNvPr id="181252" name="Slide Number Placeholder 5">
            <a:extLst>
              <a:ext uri="{FF2B5EF4-FFF2-40B4-BE49-F238E27FC236}">
                <a16:creationId xmlns:a16="http://schemas.microsoft.com/office/drawing/2014/main" id="{094959E1-BE4B-7A4D-8DCF-251211B748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177C344-D0FE-0A49-B2B8-A5A398826F1B}" type="slidenum">
              <a:rPr lang="en-US" altLang="en-US"/>
              <a:pPr/>
              <a:t>169</a:t>
            </a:fld>
            <a:endParaRPr lang="en-US" altLang="en-US"/>
          </a:p>
        </p:txBody>
      </p:sp>
      <p:sp>
        <p:nvSpPr>
          <p:cNvPr id="159748" name="Rectangle 2">
            <a:extLst>
              <a:ext uri="{FF2B5EF4-FFF2-40B4-BE49-F238E27FC236}">
                <a16:creationId xmlns:a16="http://schemas.microsoft.com/office/drawing/2014/main" id="{4743F200-8DA9-A249-B9EC-DB564D99B578}"/>
              </a:ext>
            </a:extLst>
          </p:cNvPr>
          <p:cNvSpPr>
            <a:spLocks noGrp="1" noChangeArrowheads="1"/>
          </p:cNvSpPr>
          <p:nvPr>
            <p:ph type="title"/>
          </p:nvPr>
        </p:nvSpPr>
        <p:spPr/>
        <p:txBody>
          <a:bodyPr/>
          <a:lstStyle/>
          <a:p>
            <a:pPr eaLnBrk="1" fontAlgn="auto" hangingPunct="1">
              <a:spcAft>
                <a:spcPts val="0"/>
              </a:spcAft>
              <a:defRPr/>
            </a:pPr>
            <a:r>
              <a:rPr lang="sr-Latn-BA" altLang="en-US" sz="3400"/>
              <a:t>Дефиниције вриједности предузећа</a:t>
            </a:r>
            <a:endParaRPr lang="en-US" altLang="en-US" sz="3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a:extLst>
              <a:ext uri="{FF2B5EF4-FFF2-40B4-BE49-F238E27FC236}">
                <a16:creationId xmlns:a16="http://schemas.microsoft.com/office/drawing/2014/main" id="{D95E7E70-4620-D646-9FC8-F6033594BDD6}"/>
              </a:ext>
            </a:extLst>
          </p:cNvPr>
          <p:cNvSpPr>
            <a:spLocks noGrp="1"/>
          </p:cNvSpPr>
          <p:nvPr>
            <p:ph idx="1"/>
          </p:nvPr>
        </p:nvSpPr>
        <p:spPr/>
        <p:txBody>
          <a:bodyPr/>
          <a:lstStyle/>
          <a:p>
            <a:pPr eaLnBrk="1" hangingPunct="1"/>
            <a:endParaRPr lang="bs-Latn-BA" altLang="en-US"/>
          </a:p>
        </p:txBody>
      </p:sp>
      <p:sp>
        <p:nvSpPr>
          <p:cNvPr id="25603" name="Date Placeholder 3">
            <a:extLst>
              <a:ext uri="{FF2B5EF4-FFF2-40B4-BE49-F238E27FC236}">
                <a16:creationId xmlns:a16="http://schemas.microsoft.com/office/drawing/2014/main" id="{2E506B4A-0B33-A14A-A6E2-1777787C6C4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03F6A3-8292-494F-A610-F251CE8063B2}" type="datetime1">
              <a:rPr lang="en-US" altLang="en-US" smtClean="0"/>
              <a:pPr/>
              <a:t>4/27/26</a:t>
            </a:fld>
            <a:endParaRPr lang="en-US" altLang="en-US"/>
          </a:p>
        </p:txBody>
      </p:sp>
      <p:sp>
        <p:nvSpPr>
          <p:cNvPr id="25604" name="Slide Number Placeholder 5">
            <a:extLst>
              <a:ext uri="{FF2B5EF4-FFF2-40B4-BE49-F238E27FC236}">
                <a16:creationId xmlns:a16="http://schemas.microsoft.com/office/drawing/2014/main" id="{282CF789-4268-E944-9610-F7EF281D33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A446689-B093-7848-914A-BE27CE798CC8}" type="slidenum">
              <a:rPr lang="en-US" altLang="en-US"/>
              <a:pPr/>
              <a:t>17</a:t>
            </a:fld>
            <a:endParaRPr lang="en-US" altLang="en-US"/>
          </a:p>
        </p:txBody>
      </p:sp>
      <p:sp>
        <p:nvSpPr>
          <p:cNvPr id="61444" name="Rectangle 2">
            <a:extLst>
              <a:ext uri="{FF2B5EF4-FFF2-40B4-BE49-F238E27FC236}">
                <a16:creationId xmlns:a16="http://schemas.microsoft.com/office/drawing/2014/main" id="{40B6D6C4-AB83-7A41-BCF6-DD586C2D37DC}"/>
              </a:ext>
            </a:extLst>
          </p:cNvPr>
          <p:cNvSpPr>
            <a:spLocks noGrp="1" noChangeArrowheads="1"/>
          </p:cNvSpPr>
          <p:nvPr>
            <p:ph type="title"/>
          </p:nvPr>
        </p:nvSpPr>
        <p:spPr/>
        <p:txBody>
          <a:bodyPr/>
          <a:lstStyle/>
          <a:p>
            <a:pPr eaLnBrk="1" fontAlgn="auto" hangingPunct="1">
              <a:spcAft>
                <a:spcPts val="0"/>
              </a:spcAft>
              <a:defRPr/>
            </a:pPr>
            <a:r>
              <a:rPr lang="sr-Cyrl-CS" altLang="en-US" sz="3400"/>
              <a:t>Функционални модел организације</a:t>
            </a:r>
            <a:endParaRPr lang="en-US" altLang="en-US" sz="3400"/>
          </a:p>
        </p:txBody>
      </p:sp>
      <p:pic>
        <p:nvPicPr>
          <p:cNvPr id="25606" name="Diagram 2">
            <a:extLst>
              <a:ext uri="{FF2B5EF4-FFF2-40B4-BE49-F238E27FC236}">
                <a16:creationId xmlns:a16="http://schemas.microsoft.com/office/drawing/2014/main" id="{EED09118-AFD8-8748-A490-E28B5F0619A2}"/>
              </a:ext>
            </a:extLst>
          </p:cNvPr>
          <p:cNvPicPr>
            <a:picLocks noChangeArrowheads="1"/>
          </p:cNvPicPr>
          <p:nvPr/>
        </p:nvPicPr>
        <p:blipFill>
          <a:blip r:embed="rId2" cstate="email">
            <a:extLst>
              <a:ext uri="{28A0092B-C50C-407E-A947-70E740481C1C}">
                <a14:useLocalDpi xmlns:a14="http://schemas.microsoft.com/office/drawing/2010/main"/>
              </a:ext>
            </a:extLst>
          </a:blip>
          <a:srcRect b="-166"/>
          <a:stretch>
            <a:fillRect/>
          </a:stretch>
        </p:blipFill>
        <p:spPr bwMode="auto">
          <a:xfrm>
            <a:off x="1187450" y="2708275"/>
            <a:ext cx="6840538"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a:extLst>
              <a:ext uri="{FF2B5EF4-FFF2-40B4-BE49-F238E27FC236}">
                <a16:creationId xmlns:a16="http://schemas.microsoft.com/office/drawing/2014/main" id="{56DF24D8-5C21-164C-8B31-D7102E46DBD8}"/>
              </a:ext>
            </a:extLst>
          </p:cNvPr>
          <p:cNvSpPr>
            <a:spLocks noGrp="1"/>
          </p:cNvSpPr>
          <p:nvPr>
            <p:ph idx="1"/>
          </p:nvPr>
        </p:nvSpPr>
        <p:spPr/>
        <p:txBody>
          <a:bodyPr/>
          <a:lstStyle/>
          <a:p>
            <a:pPr marL="571500" indent="-571500" eaLnBrk="1" hangingPunct="1">
              <a:buFont typeface="Wingdings" pitchFamily="2" charset="2"/>
              <a:buAutoNum type="arabicPeriod"/>
            </a:pPr>
            <a:r>
              <a:rPr lang="sr-Latn-BA" altLang="en-US"/>
              <a:t>Ревизија финансијских извјештаја</a:t>
            </a:r>
          </a:p>
          <a:p>
            <a:pPr marL="571500" indent="-571500" eaLnBrk="1" hangingPunct="1">
              <a:buFont typeface="Wingdings" pitchFamily="2" charset="2"/>
              <a:buAutoNum type="arabicPeriod"/>
            </a:pPr>
            <a:r>
              <a:rPr lang="sr-Latn-BA" altLang="en-US"/>
              <a:t>Елеминација екстремних фин извјештаја.</a:t>
            </a:r>
          </a:p>
          <a:p>
            <a:pPr marL="571500" indent="-571500" eaLnBrk="1" hangingPunct="1">
              <a:buFont typeface="Wingdings" pitchFamily="2" charset="2"/>
              <a:buAutoNum type="arabicPeriod"/>
            </a:pPr>
            <a:r>
              <a:rPr lang="sr-Latn-BA" altLang="en-US"/>
              <a:t>Израчунаване рациа</a:t>
            </a:r>
          </a:p>
          <a:p>
            <a:pPr marL="571500" indent="-571500" eaLnBrk="1" hangingPunct="1">
              <a:buFont typeface="Wingdings" pitchFamily="2" charset="2"/>
              <a:buAutoNum type="arabicPeriod"/>
            </a:pPr>
            <a:r>
              <a:rPr lang="sr-Latn-BA" altLang="en-US"/>
              <a:t>Поређење са релевантним предузећем</a:t>
            </a:r>
          </a:p>
          <a:p>
            <a:pPr marL="571500" indent="-571500" eaLnBrk="1" hangingPunct="1">
              <a:buFont typeface="Wingdings" pitchFamily="2" charset="2"/>
              <a:buAutoNum type="arabicPeriod"/>
            </a:pPr>
            <a:r>
              <a:rPr lang="sr-Latn-BA" altLang="en-US"/>
              <a:t>Анализа трендова и нерегуларних догађаја.</a:t>
            </a:r>
          </a:p>
          <a:p>
            <a:pPr marL="571500" indent="-571500" eaLnBrk="1" hangingPunct="1">
              <a:buFont typeface="Wingdings" pitchFamily="2" charset="2"/>
              <a:buAutoNum type="arabicPeriod"/>
            </a:pPr>
            <a:endParaRPr lang="en-US" altLang="en-US"/>
          </a:p>
        </p:txBody>
      </p:sp>
      <p:sp>
        <p:nvSpPr>
          <p:cNvPr id="182275" name="Date Placeholder 3">
            <a:extLst>
              <a:ext uri="{FF2B5EF4-FFF2-40B4-BE49-F238E27FC236}">
                <a16:creationId xmlns:a16="http://schemas.microsoft.com/office/drawing/2014/main" id="{3B3A5ECD-C7F6-8043-A420-2B8FC26E53A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38DA5F7-899C-BD4B-B4C4-5D21AC17C76F}" type="datetime1">
              <a:rPr lang="en-US" altLang="en-US" smtClean="0"/>
              <a:pPr/>
              <a:t>4/27/26</a:t>
            </a:fld>
            <a:endParaRPr lang="en-US" altLang="en-US"/>
          </a:p>
        </p:txBody>
      </p:sp>
      <p:sp>
        <p:nvSpPr>
          <p:cNvPr id="182276" name="Slide Number Placeholder 5">
            <a:extLst>
              <a:ext uri="{FF2B5EF4-FFF2-40B4-BE49-F238E27FC236}">
                <a16:creationId xmlns:a16="http://schemas.microsoft.com/office/drawing/2014/main" id="{3660AE36-286D-9B49-88F8-B076CAC0B8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4931C8F-A426-C845-93A6-E89C9FC3ECC2}" type="slidenum">
              <a:rPr lang="en-US" altLang="en-US"/>
              <a:pPr/>
              <a:t>170</a:t>
            </a:fld>
            <a:endParaRPr lang="en-US" altLang="en-US"/>
          </a:p>
        </p:txBody>
      </p:sp>
      <p:sp>
        <p:nvSpPr>
          <p:cNvPr id="161796" name="Rectangle 2">
            <a:extLst>
              <a:ext uri="{FF2B5EF4-FFF2-40B4-BE49-F238E27FC236}">
                <a16:creationId xmlns:a16="http://schemas.microsoft.com/office/drawing/2014/main" id="{E57E9CDE-59A1-D244-83C9-591DBDE97CFD}"/>
              </a:ext>
            </a:extLst>
          </p:cNvPr>
          <p:cNvSpPr>
            <a:spLocks noGrp="1" noChangeArrowheads="1"/>
          </p:cNvSpPr>
          <p:nvPr>
            <p:ph type="title"/>
          </p:nvPr>
        </p:nvSpPr>
        <p:spPr/>
        <p:txBody>
          <a:bodyPr>
            <a:normAutofit fontScale="90000"/>
          </a:bodyPr>
          <a:lstStyle/>
          <a:p>
            <a:pPr eaLnBrk="1" fontAlgn="auto" hangingPunct="1">
              <a:spcAft>
                <a:spcPts val="0"/>
              </a:spcAft>
              <a:defRPr/>
            </a:pPr>
            <a:r>
              <a:rPr lang="sr-Latn-BA" altLang="en-US"/>
              <a:t>Припремне радње за процјену</a:t>
            </a:r>
            <a:endParaRPr lang="en-US" alt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a:extLst>
              <a:ext uri="{FF2B5EF4-FFF2-40B4-BE49-F238E27FC236}">
                <a16:creationId xmlns:a16="http://schemas.microsoft.com/office/drawing/2014/main" id="{77E19FB7-4D5D-6E41-922E-554BF6F5B707}"/>
              </a:ext>
            </a:extLst>
          </p:cNvPr>
          <p:cNvSpPr>
            <a:spLocks noGrp="1"/>
          </p:cNvSpPr>
          <p:nvPr>
            <p:ph idx="1"/>
          </p:nvPr>
        </p:nvSpPr>
        <p:spPr/>
        <p:txBody>
          <a:bodyPr/>
          <a:lstStyle/>
          <a:p>
            <a:pPr eaLnBrk="1" hangingPunct="1"/>
            <a:r>
              <a:rPr lang="sr-Cyrl-CS" altLang="en-US"/>
              <a:t>ПРИНОСНИ ПРИСТУП</a:t>
            </a:r>
          </a:p>
          <a:p>
            <a:pPr eaLnBrk="1" hangingPunct="1"/>
            <a:r>
              <a:rPr lang="sr-Cyrl-CS" altLang="en-US"/>
              <a:t>ТРЖИШНИ ПРИСТУП</a:t>
            </a:r>
          </a:p>
          <a:p>
            <a:pPr eaLnBrk="1" hangingPunct="1"/>
            <a:r>
              <a:rPr lang="sr-Cyrl-CS" altLang="en-US"/>
              <a:t>РАЧУНОВОДСТВЕНИ ПРИСТУП</a:t>
            </a:r>
          </a:p>
        </p:txBody>
      </p:sp>
      <p:sp>
        <p:nvSpPr>
          <p:cNvPr id="183299" name="Date Placeholder 3">
            <a:extLst>
              <a:ext uri="{FF2B5EF4-FFF2-40B4-BE49-F238E27FC236}">
                <a16:creationId xmlns:a16="http://schemas.microsoft.com/office/drawing/2014/main" id="{3F587910-8144-E94A-A236-E4E8FA627F4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96E3C30-0390-FA4E-A699-2389CC3CF852}" type="datetime1">
              <a:rPr lang="en-US" altLang="en-US" smtClean="0"/>
              <a:pPr/>
              <a:t>4/27/26</a:t>
            </a:fld>
            <a:endParaRPr lang="en-US" altLang="en-US"/>
          </a:p>
        </p:txBody>
      </p:sp>
      <p:sp>
        <p:nvSpPr>
          <p:cNvPr id="183300" name="Slide Number Placeholder 5">
            <a:extLst>
              <a:ext uri="{FF2B5EF4-FFF2-40B4-BE49-F238E27FC236}">
                <a16:creationId xmlns:a16="http://schemas.microsoft.com/office/drawing/2014/main" id="{22C6501C-334B-304A-9299-F8FA34FBCB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150FEA7-9196-004D-8AA5-01C3D6265952}" type="slidenum">
              <a:rPr lang="en-US" altLang="en-US"/>
              <a:pPr/>
              <a:t>171</a:t>
            </a:fld>
            <a:endParaRPr lang="en-US" altLang="en-US"/>
          </a:p>
        </p:txBody>
      </p:sp>
      <p:sp>
        <p:nvSpPr>
          <p:cNvPr id="163844" name="Rectangle 2">
            <a:extLst>
              <a:ext uri="{FF2B5EF4-FFF2-40B4-BE49-F238E27FC236}">
                <a16:creationId xmlns:a16="http://schemas.microsoft.com/office/drawing/2014/main" id="{9FDCFA01-8022-EA41-997B-699B21A02953}"/>
              </a:ext>
            </a:extLst>
          </p:cNvPr>
          <p:cNvSpPr>
            <a:spLocks noGrp="1" noChangeArrowheads="1"/>
          </p:cNvSpPr>
          <p:nvPr>
            <p:ph type="title"/>
          </p:nvPr>
        </p:nvSpPr>
        <p:spPr/>
        <p:txBody>
          <a:bodyPr/>
          <a:lstStyle/>
          <a:p>
            <a:pPr eaLnBrk="1" fontAlgn="auto" hangingPunct="1">
              <a:spcAft>
                <a:spcPts val="0"/>
              </a:spcAft>
              <a:defRPr/>
            </a:pPr>
            <a:r>
              <a:rPr lang="sr-Latn-BA" altLang="en-US"/>
              <a:t>Методологије процјене</a:t>
            </a:r>
            <a:endParaRPr lang="en-US" alt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a:extLst>
              <a:ext uri="{FF2B5EF4-FFF2-40B4-BE49-F238E27FC236}">
                <a16:creationId xmlns:a16="http://schemas.microsoft.com/office/drawing/2014/main" id="{0BFE8869-21C2-0345-B47B-23C718E0625A}"/>
              </a:ext>
            </a:extLst>
          </p:cNvPr>
          <p:cNvSpPr>
            <a:spLocks noGrp="1"/>
          </p:cNvSpPr>
          <p:nvPr>
            <p:ph idx="1"/>
          </p:nvPr>
        </p:nvSpPr>
        <p:spPr/>
        <p:txBody>
          <a:bodyPr/>
          <a:lstStyle/>
          <a:p>
            <a:pPr eaLnBrk="1" hangingPunct="1">
              <a:lnSpc>
                <a:spcPct val="80000"/>
              </a:lnSpc>
              <a:buFont typeface="Wingdings" pitchFamily="2" charset="2"/>
              <a:buChar char=""/>
            </a:pPr>
            <a:r>
              <a:rPr lang="sr-Cyrl-CS" altLang="en-US" sz="2600" b="1" u="sng"/>
              <a:t>ПРИНОСНИ ПРИСТУП</a:t>
            </a:r>
            <a:r>
              <a:rPr lang="sr-Cyrl-CS" altLang="en-US" sz="2600"/>
              <a:t> – базира се на претпоставци да вриједност улагања у предузеће зависи од будућих новчаних токова који то предузеће генерише за своје власнике / најзначајнији метод приносног приступа је </a:t>
            </a:r>
            <a:r>
              <a:rPr lang="sr-Cyrl-CS" altLang="en-US" sz="2600" b="1"/>
              <a:t>метод ДНТ</a:t>
            </a:r>
            <a:r>
              <a:rPr lang="sr-Cyrl-CS" altLang="en-US" sz="2600"/>
              <a:t>; суштина ДНТ је сабирање двије вриједности новчаних токова: </a:t>
            </a:r>
            <a:r>
              <a:rPr lang="sr-Cyrl-CS" altLang="en-US" sz="2600" i="1"/>
              <a:t>садашње вриједности новчаног тока</a:t>
            </a:r>
            <a:r>
              <a:rPr lang="sr-Cyrl-CS" altLang="en-US" sz="2600"/>
              <a:t> (у периоду предвиђања – експлицитан период) </a:t>
            </a:r>
            <a:r>
              <a:rPr lang="sr-Cyrl-CS" altLang="en-US" sz="2600" i="1"/>
              <a:t>и вриједности свих новчаних токова у периоду послије периода предвиђања</a:t>
            </a:r>
            <a:r>
              <a:rPr lang="sr-Cyrl-CS" altLang="en-US" sz="2600"/>
              <a:t> (резидуалан или континуелан период).</a:t>
            </a:r>
            <a:endParaRPr lang="en-US" altLang="en-US" sz="2600"/>
          </a:p>
          <a:p>
            <a:pPr eaLnBrk="1" hangingPunct="1">
              <a:lnSpc>
                <a:spcPct val="80000"/>
              </a:lnSpc>
            </a:pPr>
            <a:endParaRPr lang="en-US" altLang="en-US" sz="2600"/>
          </a:p>
        </p:txBody>
      </p:sp>
      <p:sp>
        <p:nvSpPr>
          <p:cNvPr id="184323" name="Date Placeholder 3">
            <a:extLst>
              <a:ext uri="{FF2B5EF4-FFF2-40B4-BE49-F238E27FC236}">
                <a16:creationId xmlns:a16="http://schemas.microsoft.com/office/drawing/2014/main" id="{5DD8EAC3-5938-AA41-B9A2-2048F67D80E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5F756CF-F3D4-C04A-A0B9-B8CB6C8C686C}" type="datetime1">
              <a:rPr lang="en-US" altLang="en-US" smtClean="0"/>
              <a:pPr/>
              <a:t>4/27/26</a:t>
            </a:fld>
            <a:endParaRPr lang="en-US" altLang="en-US"/>
          </a:p>
        </p:txBody>
      </p:sp>
      <p:sp>
        <p:nvSpPr>
          <p:cNvPr id="184324" name="Slide Number Placeholder 5">
            <a:extLst>
              <a:ext uri="{FF2B5EF4-FFF2-40B4-BE49-F238E27FC236}">
                <a16:creationId xmlns:a16="http://schemas.microsoft.com/office/drawing/2014/main" id="{3BED1D99-7EE8-9F4B-8527-F461017EB4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BE85C71-B4B6-F24E-B4A0-F9EB8FDDE512}" type="slidenum">
              <a:rPr lang="en-US" altLang="en-US"/>
              <a:pPr/>
              <a:t>172</a:t>
            </a:fld>
            <a:endParaRPr lang="en-US" altLang="en-US"/>
          </a:p>
        </p:txBody>
      </p:sp>
      <p:sp>
        <p:nvSpPr>
          <p:cNvPr id="164868" name="Rectangle 2">
            <a:extLst>
              <a:ext uri="{FF2B5EF4-FFF2-40B4-BE49-F238E27FC236}">
                <a16:creationId xmlns:a16="http://schemas.microsoft.com/office/drawing/2014/main" id="{C3CCAF96-B47D-8641-8FB8-7E8CF3D44B07}"/>
              </a:ext>
            </a:extLst>
          </p:cNvPr>
          <p:cNvSpPr>
            <a:spLocks noGrp="1" noChangeArrowheads="1"/>
          </p:cNvSpPr>
          <p:nvPr>
            <p:ph type="title"/>
          </p:nvPr>
        </p:nvSpPr>
        <p:spPr/>
        <p:txBody>
          <a:bodyPr/>
          <a:lstStyle/>
          <a:p>
            <a:pPr eaLnBrk="1" fontAlgn="auto" hangingPunct="1">
              <a:spcAft>
                <a:spcPts val="0"/>
              </a:spcAft>
              <a:defRPr/>
            </a:pPr>
            <a:r>
              <a:rPr lang="sr-Cyrl-CS" altLang="en-US"/>
              <a:t>ПРИНОСНИ ПРИСТУП</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a:extLst>
              <a:ext uri="{FF2B5EF4-FFF2-40B4-BE49-F238E27FC236}">
                <a16:creationId xmlns:a16="http://schemas.microsoft.com/office/drawing/2014/main" id="{5BD3CEFA-0789-3847-8C09-A0784E3DE9F1}"/>
              </a:ext>
            </a:extLst>
          </p:cNvPr>
          <p:cNvSpPr>
            <a:spLocks noGrp="1"/>
          </p:cNvSpPr>
          <p:nvPr>
            <p:ph idx="1"/>
          </p:nvPr>
        </p:nvSpPr>
        <p:spPr/>
        <p:txBody>
          <a:bodyPr/>
          <a:lstStyle/>
          <a:p>
            <a:pPr marL="571500" indent="-571500" eaLnBrk="1" hangingPunct="1">
              <a:lnSpc>
                <a:spcPct val="80000"/>
              </a:lnSpc>
              <a:buFont typeface="Wingdings" pitchFamily="2" charset="2"/>
              <a:buAutoNum type="arabicPeriod"/>
            </a:pPr>
            <a:r>
              <a:rPr lang="sr-Latn-BA" altLang="en-US" sz="2400"/>
              <a:t>Дефинише се новчани ток.</a:t>
            </a:r>
            <a:endParaRPr lang="sr-Cyrl-BA" altLang="en-US" sz="2400"/>
          </a:p>
          <a:p>
            <a:pPr marL="571500" indent="-571500" eaLnBrk="1" hangingPunct="1">
              <a:lnSpc>
                <a:spcPct val="80000"/>
              </a:lnSpc>
              <a:buFont typeface="Wingdings" pitchFamily="2" charset="2"/>
              <a:buAutoNum type="arabicPeriod"/>
            </a:pPr>
            <a:r>
              <a:rPr lang="sr-Latn-BA" altLang="en-US" sz="2400"/>
              <a:t>Пројекција прихода и расхода</a:t>
            </a:r>
          </a:p>
          <a:p>
            <a:pPr marL="571500" indent="-571500" eaLnBrk="1" hangingPunct="1">
              <a:lnSpc>
                <a:spcPct val="80000"/>
              </a:lnSpc>
              <a:buFont typeface="Wingdings" pitchFamily="2" charset="2"/>
              <a:buAutoNum type="arabicPeriod"/>
            </a:pPr>
            <a:r>
              <a:rPr lang="sr-Latn-BA" altLang="en-US" sz="2400"/>
              <a:t>Пројектовање инвестиција и ефеката које је неопходно учинити да би се остварили пројектовани приходи.</a:t>
            </a:r>
            <a:endParaRPr lang="sr-Cyrl-BA" altLang="en-US" sz="2400"/>
          </a:p>
          <a:p>
            <a:pPr marL="571500" indent="-571500" eaLnBrk="1" hangingPunct="1">
              <a:lnSpc>
                <a:spcPct val="80000"/>
              </a:lnSpc>
              <a:buFont typeface="Wingdings" pitchFamily="2" charset="2"/>
              <a:buAutoNum type="arabicPeriod"/>
            </a:pPr>
            <a:r>
              <a:rPr lang="sr-Latn-BA" altLang="en-US" sz="2400">
                <a:solidFill>
                  <a:srgbClr val="000000"/>
                </a:solidFill>
              </a:rPr>
              <a:t>Одређивање дисконтnе стопе</a:t>
            </a:r>
            <a:endParaRPr lang="sr-Cyrl-BA" altLang="en-US" sz="2400">
              <a:solidFill>
                <a:srgbClr val="000000"/>
              </a:solidFill>
            </a:endParaRPr>
          </a:p>
          <a:p>
            <a:pPr marL="571500" indent="-571500" eaLnBrk="1" hangingPunct="1">
              <a:lnSpc>
                <a:spcPct val="80000"/>
              </a:lnSpc>
              <a:buFont typeface="Wingdings" pitchFamily="2" charset="2"/>
              <a:buAutoNum type="arabicPeriod"/>
            </a:pPr>
            <a:r>
              <a:rPr lang="sr-Latn-BA" altLang="en-US" sz="2400">
                <a:solidFill>
                  <a:srgbClr val="000000"/>
                </a:solidFill>
              </a:rPr>
              <a:t>Одређивање новчаног тока послије пeриода предвиђањa. Израчунавaње рeзидуалне вриједности.</a:t>
            </a:r>
            <a:endParaRPr lang="en-US" altLang="en-US" sz="2400">
              <a:solidFill>
                <a:srgbClr val="000000"/>
              </a:solidFill>
            </a:endParaRPr>
          </a:p>
          <a:p>
            <a:pPr marL="571500" indent="-571500" eaLnBrk="1" hangingPunct="1">
              <a:lnSpc>
                <a:spcPct val="80000"/>
              </a:lnSpc>
              <a:buFont typeface="Wingdings" pitchFamily="2" charset="2"/>
              <a:buAutoNum type="arabicPeriod"/>
            </a:pPr>
            <a:endParaRPr lang="en-US" altLang="en-US" sz="2600"/>
          </a:p>
        </p:txBody>
      </p:sp>
      <p:sp>
        <p:nvSpPr>
          <p:cNvPr id="185347" name="Date Placeholder 3">
            <a:extLst>
              <a:ext uri="{FF2B5EF4-FFF2-40B4-BE49-F238E27FC236}">
                <a16:creationId xmlns:a16="http://schemas.microsoft.com/office/drawing/2014/main" id="{215842BF-0FAA-954B-8F53-0B457FE2863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325EA2E-8D94-C946-9C63-73D96912B532}" type="datetime1">
              <a:rPr lang="en-US" altLang="en-US" smtClean="0"/>
              <a:pPr/>
              <a:t>4/27/26</a:t>
            </a:fld>
            <a:endParaRPr lang="en-US" altLang="en-US"/>
          </a:p>
        </p:txBody>
      </p:sp>
      <p:sp>
        <p:nvSpPr>
          <p:cNvPr id="185348" name="Slide Number Placeholder 5">
            <a:extLst>
              <a:ext uri="{FF2B5EF4-FFF2-40B4-BE49-F238E27FC236}">
                <a16:creationId xmlns:a16="http://schemas.microsoft.com/office/drawing/2014/main" id="{18E30BC1-104A-514C-B34E-490C94287E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68B31F6-93EE-E646-B365-B43263BFD3CD}" type="slidenum">
              <a:rPr lang="en-US" altLang="en-US"/>
              <a:pPr/>
              <a:t>173</a:t>
            </a:fld>
            <a:endParaRPr lang="en-US" altLang="en-US"/>
          </a:p>
        </p:txBody>
      </p:sp>
      <p:sp>
        <p:nvSpPr>
          <p:cNvPr id="165892" name="Rectangle 2">
            <a:extLst>
              <a:ext uri="{FF2B5EF4-FFF2-40B4-BE49-F238E27FC236}">
                <a16:creationId xmlns:a16="http://schemas.microsoft.com/office/drawing/2014/main" id="{88C164E4-851F-954E-A504-9D1B7994FCE8}"/>
              </a:ext>
            </a:extLst>
          </p:cNvPr>
          <p:cNvSpPr>
            <a:spLocks noGrp="1" noChangeArrowheads="1"/>
          </p:cNvSpPr>
          <p:nvPr>
            <p:ph type="title"/>
          </p:nvPr>
        </p:nvSpPr>
        <p:spPr/>
        <p:txBody>
          <a:bodyPr/>
          <a:lstStyle/>
          <a:p>
            <a:pPr eaLnBrk="1" fontAlgn="auto" hangingPunct="1">
              <a:spcAft>
                <a:spcPts val="0"/>
              </a:spcAft>
              <a:defRPr/>
            </a:pPr>
            <a:r>
              <a:rPr lang="sr-Latn-BA" altLang="en-US"/>
              <a:t>Приносни метод</a:t>
            </a:r>
            <a:endParaRPr lang="en-US" alt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a:extLst>
              <a:ext uri="{FF2B5EF4-FFF2-40B4-BE49-F238E27FC236}">
                <a16:creationId xmlns:a16="http://schemas.microsoft.com/office/drawing/2014/main" id="{97E184EE-5316-E24D-B952-1189B5F87D88}"/>
              </a:ext>
            </a:extLst>
          </p:cNvPr>
          <p:cNvSpPr>
            <a:spLocks noGrp="1"/>
          </p:cNvSpPr>
          <p:nvPr>
            <p:ph idx="1"/>
          </p:nvPr>
        </p:nvSpPr>
        <p:spPr>
          <a:xfrm>
            <a:off x="566738" y="1628775"/>
            <a:ext cx="8001000" cy="4679950"/>
          </a:xfrm>
        </p:spPr>
        <p:txBody>
          <a:bodyPr/>
          <a:lstStyle/>
          <a:p>
            <a:pPr eaLnBrk="1" hangingPunct="1">
              <a:lnSpc>
                <a:spcPct val="90000"/>
              </a:lnSpc>
            </a:pPr>
            <a:r>
              <a:rPr lang="sr-Latn-CS" altLang="en-US" sz="2100" b="1" u="sng"/>
              <a:t>ТРЖИШНИ ПРИСТУП</a:t>
            </a:r>
            <a:r>
              <a:rPr lang="sr-Latn-CS" altLang="en-US" sz="2100"/>
              <a:t> – базира се на одређивању вриједности предузећа поређењем са референтним предузећем / основа – информације са тржишта капитала (или акција);</a:t>
            </a:r>
            <a:endParaRPr lang="en-US" altLang="en-US" sz="2100"/>
          </a:p>
          <a:p>
            <a:pPr eaLnBrk="1" hangingPunct="1">
              <a:lnSpc>
                <a:spcPct val="90000"/>
              </a:lnSpc>
            </a:pPr>
            <a:r>
              <a:rPr lang="sr-Latn-CS" altLang="en-US" sz="2100" u="sng"/>
              <a:t>Карактеристични мултипликатори процјене</a:t>
            </a:r>
            <a:r>
              <a:rPr lang="sr-Latn-CS" altLang="en-US" sz="2100"/>
              <a:t>:</a:t>
            </a:r>
            <a:endParaRPr lang="sr-Latn-CS" altLang="en-US" sz="2100" b="1" u="sng"/>
          </a:p>
          <a:p>
            <a:pPr eaLnBrk="1" hangingPunct="1">
              <a:lnSpc>
                <a:spcPct val="90000"/>
              </a:lnSpc>
            </a:pPr>
            <a:r>
              <a:rPr lang="sr-Latn-CS" altLang="en-US" sz="2100" b="1" u="sng"/>
              <a:t>P/E</a:t>
            </a:r>
            <a:r>
              <a:rPr lang="sr-Latn-CS" altLang="en-US" sz="2100"/>
              <a:t> (</a:t>
            </a:r>
            <a:r>
              <a:rPr lang="sr-Latn-CS" altLang="en-US" sz="2100" b="1" i="1"/>
              <a:t>price-to-earnings</a:t>
            </a:r>
            <a:r>
              <a:rPr lang="sr-Latn-CS" altLang="en-US" sz="2100"/>
              <a:t>) </a:t>
            </a:r>
            <a:r>
              <a:rPr lang="sr-Cyrl-CS" altLang="en-US" sz="2100"/>
              <a:t>или </a:t>
            </a:r>
            <a:r>
              <a:rPr lang="sr-Cyrl-CS" altLang="en-US" sz="2100" b="1"/>
              <a:t>рацио цијена–зарада</a:t>
            </a:r>
            <a:r>
              <a:rPr lang="sr-Cyrl-CS" altLang="en-US" sz="2100"/>
              <a:t> (бруто прицип) → један од основних рациа процјене</a:t>
            </a:r>
            <a:r>
              <a:rPr lang="sr-Latn-CS" altLang="en-US" sz="2100"/>
              <a:t>;</a:t>
            </a:r>
            <a:endParaRPr lang="sr-Latn-CS" altLang="en-US" sz="2100" b="1" u="sng"/>
          </a:p>
          <a:p>
            <a:pPr eaLnBrk="1" hangingPunct="1">
              <a:lnSpc>
                <a:spcPct val="90000"/>
              </a:lnSpc>
            </a:pPr>
            <a:r>
              <a:rPr lang="sr-Latn-CS" altLang="en-US" sz="2100" b="1" u="sng"/>
              <a:t>P/CF</a:t>
            </a:r>
            <a:r>
              <a:rPr lang="sr-Latn-CS" altLang="en-US" sz="2100"/>
              <a:t> (</a:t>
            </a:r>
            <a:r>
              <a:rPr lang="sr-Latn-CS" altLang="en-US" sz="2100" b="1" i="1"/>
              <a:t>price-to-cash flow</a:t>
            </a:r>
            <a:r>
              <a:rPr lang="sr-Latn-CS" altLang="en-US" sz="2100"/>
              <a:t>) </a:t>
            </a:r>
            <a:r>
              <a:rPr lang="sr-Cyrl-CS" altLang="en-US" sz="2100"/>
              <a:t>или </a:t>
            </a:r>
            <a:r>
              <a:rPr lang="sr-Cyrl-CS" altLang="en-US" sz="2100" b="1"/>
              <a:t>рацио цијена-новчани ток</a:t>
            </a:r>
            <a:r>
              <a:rPr lang="sr-Cyrl-CS" altLang="en-US" sz="2100"/>
              <a:t> (бруто принцип);</a:t>
            </a:r>
            <a:endParaRPr lang="sr-Cyrl-CS" altLang="en-US" sz="2100" b="1" u="sng"/>
          </a:p>
          <a:p>
            <a:pPr eaLnBrk="1" hangingPunct="1">
              <a:lnSpc>
                <a:spcPct val="90000"/>
              </a:lnSpc>
            </a:pPr>
            <a:r>
              <a:rPr lang="sr-Latn-CS" altLang="en-US" sz="2100" b="1" u="sng"/>
              <a:t>IC/EBDIT</a:t>
            </a:r>
            <a:r>
              <a:rPr lang="sr-Latn-CS" altLang="en-US" sz="2100"/>
              <a:t> (</a:t>
            </a:r>
            <a:r>
              <a:rPr lang="sr-Latn-CS" altLang="en-US" sz="2100" b="1" i="1"/>
              <a:t>invested capital-to-earnings before depreciation, interest and tax</a:t>
            </a:r>
            <a:r>
              <a:rPr lang="sr-Latn-CS" altLang="en-US" sz="2100"/>
              <a:t>) </a:t>
            </a:r>
            <a:r>
              <a:rPr lang="sr-Cyrl-CS" altLang="en-US" sz="2100"/>
              <a:t>или </a:t>
            </a:r>
            <a:r>
              <a:rPr lang="sr-Cyrl-CS" altLang="en-US" sz="2100" b="1"/>
              <a:t>рацио инвестирани капитал-бруто профит;</a:t>
            </a:r>
          </a:p>
          <a:p>
            <a:pPr eaLnBrk="1" hangingPunct="1">
              <a:lnSpc>
                <a:spcPct val="90000"/>
              </a:lnSpc>
              <a:buFont typeface="Wingdings" pitchFamily="2" charset="2"/>
              <a:buNone/>
            </a:pPr>
            <a:endParaRPr lang="sr-Cyrl-CS" altLang="en-US" sz="2100" b="1"/>
          </a:p>
        </p:txBody>
      </p:sp>
      <p:sp>
        <p:nvSpPr>
          <p:cNvPr id="186371" name="Date Placeholder 3">
            <a:extLst>
              <a:ext uri="{FF2B5EF4-FFF2-40B4-BE49-F238E27FC236}">
                <a16:creationId xmlns:a16="http://schemas.microsoft.com/office/drawing/2014/main" id="{165E2A24-3F11-914D-99BA-FD1EFE7C981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8440138-BE91-1247-9AFA-4C5D48EC72C5}" type="datetime1">
              <a:rPr lang="en-US" altLang="en-US" smtClean="0"/>
              <a:pPr/>
              <a:t>4/27/26</a:t>
            </a:fld>
            <a:endParaRPr lang="en-US" altLang="en-US"/>
          </a:p>
        </p:txBody>
      </p:sp>
      <p:sp>
        <p:nvSpPr>
          <p:cNvPr id="186372" name="Slide Number Placeholder 5">
            <a:extLst>
              <a:ext uri="{FF2B5EF4-FFF2-40B4-BE49-F238E27FC236}">
                <a16:creationId xmlns:a16="http://schemas.microsoft.com/office/drawing/2014/main" id="{D2111FC6-14D6-DE41-80F2-6C7D4F2C04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59F6733-718A-9442-97E1-041920AD92D5}" type="slidenum">
              <a:rPr lang="en-US" altLang="en-US"/>
              <a:pPr/>
              <a:t>174</a:t>
            </a:fld>
            <a:endParaRPr lang="en-US" altLang="en-US"/>
          </a:p>
        </p:txBody>
      </p:sp>
      <p:sp>
        <p:nvSpPr>
          <p:cNvPr id="167940" name="Rectangle 2">
            <a:extLst>
              <a:ext uri="{FF2B5EF4-FFF2-40B4-BE49-F238E27FC236}">
                <a16:creationId xmlns:a16="http://schemas.microsoft.com/office/drawing/2014/main" id="{C0FA031F-EB73-9748-A978-60F15F52527A}"/>
              </a:ext>
            </a:extLst>
          </p:cNvPr>
          <p:cNvSpPr>
            <a:spLocks noGrp="1" noChangeArrowheads="1"/>
          </p:cNvSpPr>
          <p:nvPr>
            <p:ph type="title"/>
          </p:nvPr>
        </p:nvSpPr>
        <p:spPr/>
        <p:txBody>
          <a:bodyPr/>
          <a:lstStyle/>
          <a:p>
            <a:pPr eaLnBrk="1" fontAlgn="auto" hangingPunct="1">
              <a:spcAft>
                <a:spcPts val="0"/>
              </a:spcAft>
              <a:defRPr/>
            </a:pPr>
            <a:r>
              <a:rPr lang="sr-Cyrl-CS" altLang="en-US"/>
              <a:t>ТРЖИШНИ ПРИСТУП</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a:extLst>
              <a:ext uri="{FF2B5EF4-FFF2-40B4-BE49-F238E27FC236}">
                <a16:creationId xmlns:a16="http://schemas.microsoft.com/office/drawing/2014/main" id="{8B424CBD-DAF9-4A4D-BB64-5C773C74BF5C}"/>
              </a:ext>
            </a:extLst>
          </p:cNvPr>
          <p:cNvSpPr>
            <a:spLocks noGrp="1"/>
          </p:cNvSpPr>
          <p:nvPr>
            <p:ph idx="1"/>
          </p:nvPr>
        </p:nvSpPr>
        <p:spPr/>
        <p:txBody>
          <a:bodyPr/>
          <a:lstStyle/>
          <a:p>
            <a:pPr eaLnBrk="1" hangingPunct="1"/>
            <a:r>
              <a:rPr lang="sr-Latn-BA" altLang="en-US"/>
              <a:t>Вриједност добијена процјеном по методу тржишта капитала представља вриједност мањинског пакета.</a:t>
            </a:r>
          </a:p>
          <a:p>
            <a:pPr eaLnBrk="1" hangingPunct="1"/>
            <a:r>
              <a:rPr lang="sr-Latn-BA" altLang="en-US"/>
              <a:t>Премија за контролу 30-40%</a:t>
            </a:r>
          </a:p>
          <a:p>
            <a:pPr eaLnBrk="1" hangingPunct="1"/>
            <a:r>
              <a:rPr lang="sr-Latn-BA" altLang="en-US"/>
              <a:t>Дисконт за мањински пакет</a:t>
            </a:r>
          </a:p>
          <a:p>
            <a:pPr eaLnBrk="1" hangingPunct="1">
              <a:buFont typeface="Wingdings" pitchFamily="2" charset="2"/>
              <a:buNone/>
            </a:pPr>
            <a:r>
              <a:rPr lang="sr-Latn-BA" altLang="en-US"/>
              <a:t> </a:t>
            </a:r>
            <a:endParaRPr lang="en-US" altLang="en-US"/>
          </a:p>
        </p:txBody>
      </p:sp>
      <p:sp>
        <p:nvSpPr>
          <p:cNvPr id="187395" name="Date Placeholder 3">
            <a:extLst>
              <a:ext uri="{FF2B5EF4-FFF2-40B4-BE49-F238E27FC236}">
                <a16:creationId xmlns:a16="http://schemas.microsoft.com/office/drawing/2014/main" id="{1FDA66AF-EBDD-6645-B113-E27EDDE7E79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8F29FF4-1BE1-D444-AF4D-E84B7D539EF2}" type="datetime1">
              <a:rPr lang="en-US" altLang="en-US" smtClean="0"/>
              <a:pPr/>
              <a:t>4/27/26</a:t>
            </a:fld>
            <a:endParaRPr lang="en-US" altLang="en-US"/>
          </a:p>
        </p:txBody>
      </p:sp>
      <p:sp>
        <p:nvSpPr>
          <p:cNvPr id="187396" name="Slide Number Placeholder 5">
            <a:extLst>
              <a:ext uri="{FF2B5EF4-FFF2-40B4-BE49-F238E27FC236}">
                <a16:creationId xmlns:a16="http://schemas.microsoft.com/office/drawing/2014/main" id="{81607A5B-FB0F-6E4C-BE07-E9032A6266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F615D69-B7B5-BF42-8578-80B7C2C2B6A3}" type="slidenum">
              <a:rPr lang="en-US" altLang="en-US"/>
              <a:pPr/>
              <a:t>175</a:t>
            </a:fld>
            <a:endParaRPr lang="en-US" altLang="en-US"/>
          </a:p>
        </p:txBody>
      </p:sp>
      <p:sp>
        <p:nvSpPr>
          <p:cNvPr id="168964" name="Rectangle 2">
            <a:extLst>
              <a:ext uri="{FF2B5EF4-FFF2-40B4-BE49-F238E27FC236}">
                <a16:creationId xmlns:a16="http://schemas.microsoft.com/office/drawing/2014/main" id="{F30E74BE-9655-C84A-9CE3-29DB90855053}"/>
              </a:ext>
            </a:extLst>
          </p:cNvPr>
          <p:cNvSpPr>
            <a:spLocks noGrp="1" noChangeArrowheads="1"/>
          </p:cNvSpPr>
          <p:nvPr>
            <p:ph type="title"/>
          </p:nvPr>
        </p:nvSpPr>
        <p:spPr/>
        <p:txBody>
          <a:bodyPr/>
          <a:lstStyle/>
          <a:p>
            <a:pPr eaLnBrk="1" fontAlgn="auto" hangingPunct="1">
              <a:spcAft>
                <a:spcPts val="0"/>
              </a:spcAft>
              <a:defRPr/>
            </a:pPr>
            <a:r>
              <a:rPr lang="sr-Cyrl-CS" altLang="en-US"/>
              <a:t>ТРЖИШНИ ПРИСТУП</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a:extLst>
              <a:ext uri="{FF2B5EF4-FFF2-40B4-BE49-F238E27FC236}">
                <a16:creationId xmlns:a16="http://schemas.microsoft.com/office/drawing/2014/main" id="{F619C3D2-361D-214A-B70E-94ADD6DB5E45}"/>
              </a:ext>
            </a:extLst>
          </p:cNvPr>
          <p:cNvSpPr>
            <a:spLocks noGrp="1"/>
          </p:cNvSpPr>
          <p:nvPr>
            <p:ph idx="1"/>
          </p:nvPr>
        </p:nvSpPr>
        <p:spPr/>
        <p:txBody>
          <a:bodyPr/>
          <a:lstStyle/>
          <a:p>
            <a:pPr eaLnBrk="1" hangingPunct="1">
              <a:lnSpc>
                <a:spcPct val="90000"/>
              </a:lnSpc>
            </a:pPr>
            <a:r>
              <a:rPr lang="sr-Latn-CS" altLang="en-US" sz="2100" b="1" u="sng"/>
              <a:t>РАЧУНОВОДСТВЕНИ МЕТОД </a:t>
            </a:r>
            <a:r>
              <a:rPr lang="sr-Latn-CS" altLang="en-US" sz="2100"/>
              <a:t>– полази од једначине билансне равнотеже / процјена се обавља у сљедећим фазама:</a:t>
            </a:r>
            <a:endParaRPr lang="en-US" altLang="en-US" sz="2100"/>
          </a:p>
          <a:p>
            <a:pPr eaLnBrk="1" hangingPunct="1">
              <a:lnSpc>
                <a:spcPct val="90000"/>
              </a:lnSpc>
              <a:buFont typeface="Wingdings" pitchFamily="2" charset="2"/>
              <a:buNone/>
            </a:pPr>
            <a:r>
              <a:rPr lang="sr-Latn-CS" altLang="en-US" sz="2100"/>
              <a:t>1) Анализа биланса стања у претходних 3 – 5 година</a:t>
            </a:r>
          </a:p>
          <a:p>
            <a:pPr eaLnBrk="1" hangingPunct="1">
              <a:lnSpc>
                <a:spcPct val="90000"/>
              </a:lnSpc>
              <a:buFont typeface="Wingdings" pitchFamily="2" charset="2"/>
              <a:buNone/>
            </a:pPr>
            <a:r>
              <a:rPr lang="sr-Latn-CS" altLang="en-US" sz="2100"/>
              <a:t>2) Прилагођавање рачуна</a:t>
            </a:r>
          </a:p>
          <a:p>
            <a:pPr eaLnBrk="1" hangingPunct="1">
              <a:lnSpc>
                <a:spcPct val="90000"/>
              </a:lnSpc>
              <a:buFont typeface="Wingdings" pitchFamily="2" charset="2"/>
              <a:buNone/>
            </a:pPr>
            <a:r>
              <a:rPr lang="sr-Latn-CS" altLang="en-US" sz="2100"/>
              <a:t>3) Прилагођавање финансијске активе</a:t>
            </a:r>
          </a:p>
          <a:p>
            <a:pPr eaLnBrk="1" hangingPunct="1">
              <a:lnSpc>
                <a:spcPct val="90000"/>
              </a:lnSpc>
              <a:buFont typeface="Wingdings" pitchFamily="2" charset="2"/>
              <a:buNone/>
            </a:pPr>
            <a:r>
              <a:rPr lang="sr-Latn-CS" altLang="en-US" sz="2100"/>
              <a:t>4) Процјена материјалне активе по ФТВ (фер трж.вриједност)</a:t>
            </a:r>
          </a:p>
          <a:p>
            <a:pPr eaLnBrk="1" hangingPunct="1">
              <a:lnSpc>
                <a:spcPct val="90000"/>
              </a:lnSpc>
              <a:buFont typeface="Wingdings" pitchFamily="2" charset="2"/>
              <a:buNone/>
            </a:pPr>
            <a:r>
              <a:rPr lang="sr-Latn-CS" altLang="en-US" sz="2100"/>
              <a:t>5) Процјена нематеријалне активе</a:t>
            </a:r>
          </a:p>
          <a:p>
            <a:pPr eaLnBrk="1" hangingPunct="1">
              <a:lnSpc>
                <a:spcPct val="90000"/>
              </a:lnSpc>
              <a:buFont typeface="Wingdings" pitchFamily="2" charset="2"/>
              <a:buNone/>
            </a:pPr>
            <a:r>
              <a:rPr lang="sr-Latn-CS" altLang="en-US" sz="2100"/>
              <a:t>6) Процјена текуће вриједности обавеза</a:t>
            </a:r>
          </a:p>
          <a:p>
            <a:pPr eaLnBrk="1" hangingPunct="1">
              <a:lnSpc>
                <a:spcPct val="90000"/>
              </a:lnSpc>
              <a:buFont typeface="Wingdings" pitchFamily="2" charset="2"/>
              <a:buNone/>
            </a:pPr>
            <a:r>
              <a:rPr lang="sr-Latn-CS" altLang="en-US" sz="2100"/>
              <a:t>7) Обрачун вриједности нето-активе (= ФТВ укупне активе – текућа вриједност обавеза).</a:t>
            </a:r>
            <a:endParaRPr lang="en-US" altLang="en-US" sz="2100"/>
          </a:p>
        </p:txBody>
      </p:sp>
      <p:sp>
        <p:nvSpPr>
          <p:cNvPr id="188419" name="Date Placeholder 3">
            <a:extLst>
              <a:ext uri="{FF2B5EF4-FFF2-40B4-BE49-F238E27FC236}">
                <a16:creationId xmlns:a16="http://schemas.microsoft.com/office/drawing/2014/main" id="{AC935B9D-C8E0-A944-A027-352F9FE683E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37BA3B1-E6EA-0144-8F0C-7845024BB4E7}" type="datetime1">
              <a:rPr lang="en-US" altLang="en-US" smtClean="0"/>
              <a:pPr/>
              <a:t>4/27/26</a:t>
            </a:fld>
            <a:endParaRPr lang="en-US" altLang="en-US"/>
          </a:p>
        </p:txBody>
      </p:sp>
      <p:sp>
        <p:nvSpPr>
          <p:cNvPr id="188420" name="Slide Number Placeholder 5">
            <a:extLst>
              <a:ext uri="{FF2B5EF4-FFF2-40B4-BE49-F238E27FC236}">
                <a16:creationId xmlns:a16="http://schemas.microsoft.com/office/drawing/2014/main" id="{A428ACBB-D828-AD41-815B-4DAD82D8E5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9CA3753-F979-3B4C-AB8B-2DBA0C086AE7}" type="slidenum">
              <a:rPr lang="en-US" altLang="en-US"/>
              <a:pPr/>
              <a:t>176</a:t>
            </a:fld>
            <a:endParaRPr lang="en-US" altLang="en-US"/>
          </a:p>
        </p:txBody>
      </p:sp>
      <p:sp>
        <p:nvSpPr>
          <p:cNvPr id="169988" name="Rectangle 2">
            <a:extLst>
              <a:ext uri="{FF2B5EF4-FFF2-40B4-BE49-F238E27FC236}">
                <a16:creationId xmlns:a16="http://schemas.microsoft.com/office/drawing/2014/main" id="{FF851835-72F9-D242-8888-524C43770C8F}"/>
              </a:ext>
            </a:extLst>
          </p:cNvPr>
          <p:cNvSpPr>
            <a:spLocks noGrp="1" noChangeArrowheads="1"/>
          </p:cNvSpPr>
          <p:nvPr>
            <p:ph type="title"/>
          </p:nvPr>
        </p:nvSpPr>
        <p:spPr/>
        <p:txBody>
          <a:bodyPr/>
          <a:lstStyle/>
          <a:p>
            <a:pPr eaLnBrk="1" fontAlgn="auto" hangingPunct="1">
              <a:spcAft>
                <a:spcPts val="0"/>
              </a:spcAft>
              <a:defRPr/>
            </a:pPr>
            <a:r>
              <a:rPr lang="sr-Latn-BA" altLang="en-US"/>
              <a:t>Рачуноводствени метод</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0851AF0C-1BCE-5C40-9CDE-FB891ADB5DCD}"/>
              </a:ext>
            </a:extLst>
          </p:cNvPr>
          <p:cNvSpPr>
            <a:spLocks noGrp="1"/>
          </p:cNvSpPr>
          <p:nvPr>
            <p:ph idx="1"/>
          </p:nvPr>
        </p:nvSpPr>
        <p:spPr>
          <a:xfrm>
            <a:off x="457200" y="1481138"/>
            <a:ext cx="8229600" cy="4827587"/>
          </a:xfrm>
        </p:spPr>
        <p:txBody>
          <a:bodyPr/>
          <a:lstStyle/>
          <a:p>
            <a:pPr eaLnBrk="1" hangingPunct="1"/>
            <a:r>
              <a:rPr lang="hr-HR" altLang="en-US" sz="2000"/>
              <a:t>Пројектна организација као облик организацијске структуре јавља се у САД шездесетих година овог </a:t>
            </a:r>
            <a:r>
              <a:rPr lang="sr-Cyrl-CS" altLang="en-US" sz="2000"/>
              <a:t>вијека</a:t>
            </a:r>
            <a:r>
              <a:rPr lang="hr-HR" altLang="en-US" sz="2000"/>
              <a:t>, а први покушаји увођења пројектне организације у организацијску структуру предузећа везани су за америчку војну индустрију и истраживања у свемиру, која се нису могла успјешно реализ</a:t>
            </a:r>
            <a:r>
              <a:rPr lang="sr-Cyrl-CS" altLang="en-US" sz="2000"/>
              <a:t>овати</a:t>
            </a:r>
            <a:r>
              <a:rPr lang="hr-HR" altLang="en-US" sz="2000"/>
              <a:t> у оквиру старих организацијских форми.</a:t>
            </a:r>
            <a:endParaRPr lang="sr-Cyrl-RS" altLang="en-US" sz="2000"/>
          </a:p>
          <a:p>
            <a:pPr eaLnBrk="1" hangingPunct="1">
              <a:buClr>
                <a:srgbClr val="2DA2BF"/>
              </a:buClr>
            </a:pPr>
            <a:r>
              <a:rPr lang="sr-Latn-CS" altLang="en-US" sz="2000">
                <a:solidFill>
                  <a:srgbClr val="000000"/>
                </a:solidFill>
              </a:rPr>
              <a:t>Идеја пројектне организације је</a:t>
            </a:r>
            <a:r>
              <a:rPr lang="sr-Cyrl-RS" altLang="en-US" sz="2000">
                <a:solidFill>
                  <a:srgbClr val="000000"/>
                </a:solidFill>
              </a:rPr>
              <a:t> </a:t>
            </a:r>
            <a:r>
              <a:rPr lang="sr-Latn-CS" altLang="en-US" sz="2000">
                <a:solidFill>
                  <a:srgbClr val="000000"/>
                </a:solidFill>
              </a:rPr>
              <a:t>скупити најбоље таленте који стоје на располагању организацији, да би се ријешио неки сложени задатак, уз одређене трошкове, за одређено вријеме и уз захтијевану квалитету обављеног посла. </a:t>
            </a:r>
          </a:p>
          <a:p>
            <a:pPr eaLnBrk="1" hangingPunct="1">
              <a:buClr>
                <a:srgbClr val="2DA2BF"/>
              </a:buClr>
            </a:pPr>
            <a:r>
              <a:rPr lang="sr-Latn-CS" altLang="en-US" sz="2000">
                <a:solidFill>
                  <a:srgbClr val="000000"/>
                </a:solidFill>
              </a:rPr>
              <a:t>Пројектна организацијска структура увијек је само “додатна”, односно “накнадна” организацијска структура интерполирана у постојећу класичну (функционалну) организацијску структуру. </a:t>
            </a:r>
          </a:p>
          <a:p>
            <a:pPr eaLnBrk="1" hangingPunct="1"/>
            <a:r>
              <a:rPr lang="hr-HR" altLang="en-US" sz="2000"/>
              <a:t> </a:t>
            </a:r>
            <a:endParaRPr lang="en-US" altLang="en-US" sz="2000"/>
          </a:p>
        </p:txBody>
      </p:sp>
      <p:sp>
        <p:nvSpPr>
          <p:cNvPr id="26627" name="Date Placeholder 3">
            <a:extLst>
              <a:ext uri="{FF2B5EF4-FFF2-40B4-BE49-F238E27FC236}">
                <a16:creationId xmlns:a16="http://schemas.microsoft.com/office/drawing/2014/main" id="{7D459CAE-152B-3B46-B4B1-3CF017608B0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115524-8A33-F24A-896B-1A5C11C55AD8}" type="datetime1">
              <a:rPr lang="en-US" altLang="en-US" smtClean="0"/>
              <a:pPr/>
              <a:t>4/27/26</a:t>
            </a:fld>
            <a:endParaRPr lang="en-US" altLang="en-US"/>
          </a:p>
        </p:txBody>
      </p:sp>
      <p:sp>
        <p:nvSpPr>
          <p:cNvPr id="26628" name="Slide Number Placeholder 5">
            <a:extLst>
              <a:ext uri="{FF2B5EF4-FFF2-40B4-BE49-F238E27FC236}">
                <a16:creationId xmlns:a16="http://schemas.microsoft.com/office/drawing/2014/main" id="{D2F50756-933A-954A-91BE-A2892B72BD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603DB2D-5B33-3D4B-9A03-8E1A3872D86D}" type="slidenum">
              <a:rPr lang="en-US" altLang="en-US"/>
              <a:pPr/>
              <a:t>18</a:t>
            </a:fld>
            <a:endParaRPr lang="en-US" altLang="en-US"/>
          </a:p>
        </p:txBody>
      </p:sp>
      <p:sp>
        <p:nvSpPr>
          <p:cNvPr id="64516" name="Rectangle 2">
            <a:extLst>
              <a:ext uri="{FF2B5EF4-FFF2-40B4-BE49-F238E27FC236}">
                <a16:creationId xmlns:a16="http://schemas.microsoft.com/office/drawing/2014/main" id="{45E1CE97-09DC-C046-AD3C-38CAE0BAE496}"/>
              </a:ext>
            </a:extLst>
          </p:cNvPr>
          <p:cNvSpPr>
            <a:spLocks noGrp="1" noChangeArrowheads="1"/>
          </p:cNvSpPr>
          <p:nvPr>
            <p:ph type="title"/>
          </p:nvPr>
        </p:nvSpPr>
        <p:spPr/>
        <p:txBody>
          <a:bodyPr/>
          <a:lstStyle/>
          <a:p>
            <a:pPr eaLnBrk="1" fontAlgn="auto" hangingPunct="1">
              <a:spcAft>
                <a:spcPts val="0"/>
              </a:spcAft>
              <a:defRPr/>
            </a:pPr>
            <a:r>
              <a:rPr lang="sr-Cyrl-CS" altLang="en-US"/>
              <a:t>Пројектна организација</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AD4C7BC7-7341-4046-8233-89F6D9589B69}"/>
              </a:ext>
            </a:extLst>
          </p:cNvPr>
          <p:cNvSpPr>
            <a:spLocks noGrp="1"/>
          </p:cNvSpPr>
          <p:nvPr>
            <p:ph idx="1"/>
          </p:nvPr>
        </p:nvSpPr>
        <p:spPr/>
        <p:txBody>
          <a:bodyPr/>
          <a:lstStyle/>
          <a:p>
            <a:pPr eaLnBrk="1" hangingPunct="1"/>
            <a:r>
              <a:rPr lang="sr-Latn-CS" altLang="en-US" sz="2000"/>
              <a:t>Идеја пројектне организације је, како истичу Mescon, Albert и Khеdouri, скупити најбоље таленте који стоје на располагању организацији, да би се ријешио неки сложени задатак, уз одређене трошкове, за одређено вријеме и уз захтијевану квалитету обављеног посла. </a:t>
            </a:r>
          </a:p>
          <a:p>
            <a:pPr eaLnBrk="1" hangingPunct="1">
              <a:buClr>
                <a:srgbClr val="2DA2BF"/>
              </a:buClr>
            </a:pPr>
            <a:r>
              <a:rPr lang="sr-Latn-CS" altLang="en-US" sz="2000">
                <a:solidFill>
                  <a:srgbClr val="000000"/>
                </a:solidFill>
              </a:rPr>
              <a:t>Пројектна организацијска структура увијек је само “додатна”, односно “накнадна” организацијска структура интерполирана у постојећу класичну (функционалну) организацијску структуру. </a:t>
            </a:r>
          </a:p>
          <a:p>
            <a:pPr eaLnBrk="1" hangingPunct="1"/>
            <a:endParaRPr lang="sr-Latn-CS" altLang="en-US"/>
          </a:p>
        </p:txBody>
      </p:sp>
      <p:sp>
        <p:nvSpPr>
          <p:cNvPr id="27651" name="Date Placeholder 3">
            <a:extLst>
              <a:ext uri="{FF2B5EF4-FFF2-40B4-BE49-F238E27FC236}">
                <a16:creationId xmlns:a16="http://schemas.microsoft.com/office/drawing/2014/main" id="{59F476BD-0C61-F049-AFD4-8BE3BE05B87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A021DD9-6835-484E-9CA8-FF8898226CAA}" type="datetime1">
              <a:rPr lang="en-US" altLang="en-US" smtClean="0"/>
              <a:pPr/>
              <a:t>4/27/26</a:t>
            </a:fld>
            <a:endParaRPr lang="en-US" altLang="en-US"/>
          </a:p>
        </p:txBody>
      </p:sp>
      <p:sp>
        <p:nvSpPr>
          <p:cNvPr id="27652" name="Slide Number Placeholder 5">
            <a:extLst>
              <a:ext uri="{FF2B5EF4-FFF2-40B4-BE49-F238E27FC236}">
                <a16:creationId xmlns:a16="http://schemas.microsoft.com/office/drawing/2014/main" id="{3C5EB5EB-E66B-424F-82BC-40F30CCD65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665211-3AC2-2248-BCBD-17A38FB6389B}" type="slidenum">
              <a:rPr lang="en-US" altLang="en-US"/>
              <a:pPr/>
              <a:t>19</a:t>
            </a:fld>
            <a:endParaRPr lang="en-US" altLang="en-US"/>
          </a:p>
        </p:txBody>
      </p:sp>
      <p:sp>
        <p:nvSpPr>
          <p:cNvPr id="65540" name="Rectangle 2">
            <a:extLst>
              <a:ext uri="{FF2B5EF4-FFF2-40B4-BE49-F238E27FC236}">
                <a16:creationId xmlns:a16="http://schemas.microsoft.com/office/drawing/2014/main" id="{499F240C-C6DD-9E40-BBAA-51A4C2A66399}"/>
              </a:ext>
            </a:extLst>
          </p:cNvPr>
          <p:cNvSpPr>
            <a:spLocks noGrp="1" noChangeArrowheads="1"/>
          </p:cNvSpPr>
          <p:nvPr>
            <p:ph type="title"/>
          </p:nvPr>
        </p:nvSpPr>
        <p:spPr>
          <a:xfrm>
            <a:off x="539750" y="260350"/>
            <a:ext cx="8001000" cy="1216025"/>
          </a:xfrm>
        </p:spPr>
        <p:txBody>
          <a:bodyPr/>
          <a:lstStyle/>
          <a:p>
            <a:pPr eaLnBrk="1" fontAlgn="auto" hangingPunct="1">
              <a:spcAft>
                <a:spcPts val="0"/>
              </a:spcAft>
              <a:defRPr/>
            </a:pPr>
            <a:r>
              <a:rPr lang="sr-Cyrl-CS" altLang="en-US"/>
              <a:t>Пројектна организација</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839A3551-86E4-5D42-9FA0-4B52BF0D2327}"/>
              </a:ext>
            </a:extLst>
          </p:cNvPr>
          <p:cNvSpPr>
            <a:spLocks noGrp="1" noChangeArrowheads="1"/>
          </p:cNvSpPr>
          <p:nvPr>
            <p:ph idx="1"/>
          </p:nvPr>
        </p:nvSpPr>
        <p:spPr>
          <a:xfrm>
            <a:off x="539750" y="1052513"/>
            <a:ext cx="8001000" cy="5184775"/>
          </a:xfrm>
        </p:spPr>
        <p:txBody>
          <a:bodyPr/>
          <a:lstStyle/>
          <a:p>
            <a:pPr marL="609600" indent="-609600" eaLnBrk="1" hangingPunct="1">
              <a:buFont typeface="Wingdings" pitchFamily="2" charset="2"/>
              <a:buNone/>
              <a:defRPr/>
            </a:pPr>
            <a:r>
              <a:rPr lang="ru-RU" altLang="en-US" sz="1600" b="1"/>
              <a:t>Обавезна: </a:t>
            </a:r>
          </a:p>
          <a:p>
            <a:pPr marL="609600" indent="-609600" eaLnBrk="1" hangingPunct="1">
              <a:buFont typeface="Wingdings 3" pitchFamily="18" charset="2"/>
              <a:buChar char=""/>
              <a:defRPr/>
            </a:pPr>
            <a:r>
              <a:rPr lang="ru-RU" altLang="en-US" sz="1600" b="1">
                <a:solidFill>
                  <a:schemeClr val="bg2">
                    <a:lumMod val="25000"/>
                  </a:schemeClr>
                </a:solidFill>
              </a:rPr>
              <a:t>Вученовић, С.: Управљање инвестиционим пројектима, Економски факултет у Бањој Луци, 2017.</a:t>
            </a:r>
          </a:p>
          <a:p>
            <a:pPr marL="609600" indent="-609600" algn="ctr" eaLnBrk="1" hangingPunct="1">
              <a:buFont typeface="Wingdings" pitchFamily="2" charset="2"/>
              <a:buNone/>
              <a:defRPr/>
            </a:pPr>
            <a:r>
              <a:rPr lang="sr-Cyrl-CS" altLang="en-US" sz="1600" b="1">
                <a:solidFill>
                  <a:schemeClr val="bg2">
                    <a:lumMod val="25000"/>
                  </a:schemeClr>
                </a:solidFill>
              </a:rPr>
              <a:t>или</a:t>
            </a:r>
          </a:p>
          <a:p>
            <a:pPr marL="609600" indent="-609600" eaLnBrk="1" hangingPunct="1">
              <a:buClr>
                <a:srgbClr val="2DA2BF"/>
              </a:buClr>
              <a:buFont typeface="Wingdings 3" pitchFamily="18" charset="2"/>
              <a:buChar char=""/>
              <a:defRPr/>
            </a:pPr>
            <a:r>
              <a:rPr lang="ru-RU" altLang="en-US" sz="1600" b="1">
                <a:solidFill>
                  <a:schemeClr val="bg2">
                    <a:lumMod val="25000"/>
                  </a:schemeClr>
                </a:solidFill>
              </a:rPr>
              <a:t>Ђуричин Д.: </a:t>
            </a:r>
            <a:r>
              <a:rPr lang="ru-RU" altLang="en-US" sz="1600" b="1" i="1">
                <a:solidFill>
                  <a:schemeClr val="bg2">
                    <a:lumMod val="25000"/>
                  </a:schemeClr>
                </a:solidFill>
              </a:rPr>
              <a:t>Менаџмент (помоћу) пројеката</a:t>
            </a:r>
            <a:r>
              <a:rPr lang="ru-RU" altLang="en-US" sz="1600" b="1">
                <a:solidFill>
                  <a:schemeClr val="bg2">
                    <a:lumMod val="25000"/>
                  </a:schemeClr>
                </a:solidFill>
              </a:rPr>
              <a:t>, ЦИД Економског факултета у Београду, 2012.</a:t>
            </a:r>
            <a:endParaRPr lang="sr-Cyrl-CS" altLang="en-US" sz="1600" b="1">
              <a:solidFill>
                <a:schemeClr val="bg2">
                  <a:lumMod val="25000"/>
                </a:schemeClr>
              </a:solidFill>
            </a:endParaRPr>
          </a:p>
          <a:p>
            <a:pPr marL="609600" indent="-609600" eaLnBrk="1" hangingPunct="1">
              <a:buFont typeface="Wingdings" pitchFamily="2" charset="2"/>
              <a:buNone/>
              <a:defRPr/>
            </a:pPr>
            <a:r>
              <a:rPr lang="sr-Cyrl-CS" altLang="en-US" sz="1600" b="1"/>
              <a:t>За оне који желе више знати!</a:t>
            </a:r>
            <a:endParaRPr lang="sr-Cyrl-CS" altLang="en-US" sz="1600"/>
          </a:p>
          <a:p>
            <a:pPr marL="609600" indent="-609600" eaLnBrk="1" hangingPunct="1">
              <a:buFont typeface="Wingdings 3" pitchFamily="18" charset="2"/>
              <a:buChar char=""/>
              <a:defRPr/>
            </a:pPr>
            <a:r>
              <a:rPr lang="sr-Cyrl-CS" altLang="en-US" sz="1600"/>
              <a:t>Омазић, М., Баљкас, С.:Пројектни менаџмент, Синергија накладништво, Загреб, 2005.</a:t>
            </a:r>
          </a:p>
          <a:p>
            <a:pPr marL="609600" indent="-609600" eaLnBrk="1" hangingPunct="1">
              <a:buFont typeface="Wingdings 3" pitchFamily="18" charset="2"/>
              <a:buChar char=""/>
              <a:defRPr/>
            </a:pPr>
            <a:r>
              <a:rPr lang="sr-Cyrl-BA" sz="1600">
                <a:solidFill>
                  <a:srgbClr val="222222"/>
                </a:solidFill>
              </a:rPr>
              <a:t>Бендековић, Ј. (2007). Припрема и оцјена инвестицијских пројеката. Загреб. ФОИП библиотека;</a:t>
            </a:r>
            <a:endParaRPr lang="sr-Cyrl-CS" altLang="en-US" sz="1600"/>
          </a:p>
          <a:p>
            <a:pPr marL="609600" indent="-609600" eaLnBrk="1" hangingPunct="1">
              <a:buFont typeface="Wingdings 3" pitchFamily="18" charset="2"/>
              <a:buChar char=""/>
              <a:defRPr/>
            </a:pPr>
            <a:r>
              <a:rPr lang="sr-Cyrl-CS" altLang="en-US" sz="1600"/>
              <a:t>Андрић М., Маровић З., Тодосијевић Р.: </a:t>
            </a:r>
            <a:r>
              <a:rPr lang="sr-Cyrl-CS" altLang="en-US" sz="1600" i="1"/>
              <a:t>Инвестиције Зашто? ко? како? када?</a:t>
            </a:r>
            <a:r>
              <a:rPr lang="sr-Cyrl-CS" altLang="en-US" sz="1600"/>
              <a:t>, Економски факултет Суботица, 1993.</a:t>
            </a:r>
          </a:p>
          <a:p>
            <a:pPr marL="609600" indent="-609600" eaLnBrk="1" hangingPunct="1">
              <a:buFont typeface="Wingdings 3" pitchFamily="18" charset="2"/>
              <a:buChar char=""/>
              <a:defRPr/>
            </a:pPr>
            <a:r>
              <a:rPr lang="ru-RU" altLang="en-US" sz="1600"/>
              <a:t>Јовановић П.: </a:t>
            </a:r>
            <a:r>
              <a:rPr lang="ru-RU" altLang="en-US" sz="1600" i="1"/>
              <a:t>Управљање инвестицијама</a:t>
            </a:r>
            <a:r>
              <a:rPr lang="ru-RU" altLang="en-US" sz="1600"/>
              <a:t>, Графослог, Београд, 2003.</a:t>
            </a:r>
          </a:p>
          <a:p>
            <a:pPr marL="609600" indent="-609600" eaLnBrk="1" hangingPunct="1">
              <a:buFont typeface="Wingdings 3" pitchFamily="18" charset="2"/>
              <a:buChar char=""/>
              <a:defRPr/>
            </a:pPr>
            <a:r>
              <a:rPr lang="sr-Cyrl-CS" altLang="en-US" sz="1600"/>
              <a:t>Мијатовић С.: </a:t>
            </a:r>
            <a:r>
              <a:rPr lang="sr-Cyrl-CS" altLang="en-US" sz="1600" i="1"/>
              <a:t>Управљање привредним инвестицијама</a:t>
            </a:r>
            <a:r>
              <a:rPr lang="sr-Cyrl-CS" altLang="en-US" sz="1600"/>
              <a:t>, Економски факултет Српско Сарајево-Пале, 2001.</a:t>
            </a:r>
          </a:p>
          <a:p>
            <a:pPr marL="609600" indent="-609600" eaLnBrk="1" hangingPunct="1">
              <a:buFont typeface="Wingdings 3" pitchFamily="18" charset="2"/>
              <a:buChar char=""/>
              <a:defRPr/>
            </a:pPr>
            <a:r>
              <a:rPr lang="sr-Cyrl-BA" sz="1600">
                <a:solidFill>
                  <a:srgbClr val="222222"/>
                </a:solidFill>
              </a:rPr>
              <a:t>Водич кроз знање о управљању пројектима (</a:t>
            </a:r>
            <a:r>
              <a:rPr lang="en-US" sz="1600">
                <a:solidFill>
                  <a:srgbClr val="222222"/>
                </a:solidFill>
              </a:rPr>
              <a:t>A Guide to the Project Management Body of Knowledge) (2011). </a:t>
            </a:r>
            <a:r>
              <a:rPr lang="sr-Cyrl-BA" sz="1600">
                <a:solidFill>
                  <a:srgbClr val="222222"/>
                </a:solidFill>
              </a:rPr>
              <a:t>Загреб. Мате д.о.о. Загреб;</a:t>
            </a:r>
            <a:endParaRPr lang="sr-Cyrl-BA" sz="1600"/>
          </a:p>
          <a:p>
            <a:pPr marL="609600" indent="-609600" eaLnBrk="1" hangingPunct="1">
              <a:buFont typeface="Wingdings 3" pitchFamily="18" charset="2"/>
              <a:buChar char=""/>
              <a:defRPr/>
            </a:pPr>
            <a:r>
              <a:rPr lang="sr-Cyrl-BA" sz="1600">
                <a:solidFill>
                  <a:srgbClr val="222222"/>
                </a:solidFill>
              </a:rPr>
              <a:t>Орсаг, С. (2002). Буџетирање капитала. Процјена инвестицијских пројеката. Загреб: Мас медиа.</a:t>
            </a:r>
          </a:p>
          <a:p>
            <a:pPr marL="609600" indent="-609600" eaLnBrk="1" hangingPunct="1">
              <a:buFont typeface="Wingdings 3" pitchFamily="18" charset="2"/>
              <a:buChar char=""/>
              <a:defRPr/>
            </a:pPr>
            <a:endParaRPr lang="en-US" altLang="en-US" sz="1800"/>
          </a:p>
        </p:txBody>
      </p:sp>
      <p:sp>
        <p:nvSpPr>
          <p:cNvPr id="10243" name="Date Placeholder 3">
            <a:extLst>
              <a:ext uri="{FF2B5EF4-FFF2-40B4-BE49-F238E27FC236}">
                <a16:creationId xmlns:a16="http://schemas.microsoft.com/office/drawing/2014/main" id="{61E6298A-9466-2C41-B40F-CB8F78A2E81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67D8B8-607C-504D-93A2-389DFC98742E}" type="datetime1">
              <a:rPr lang="en-US" altLang="en-US" smtClean="0"/>
              <a:pPr/>
              <a:t>4/27/26</a:t>
            </a:fld>
            <a:endParaRPr lang="en-US" altLang="en-US"/>
          </a:p>
        </p:txBody>
      </p:sp>
      <p:sp>
        <p:nvSpPr>
          <p:cNvPr id="10244" name="Slide Number Placeholder 5">
            <a:extLst>
              <a:ext uri="{FF2B5EF4-FFF2-40B4-BE49-F238E27FC236}">
                <a16:creationId xmlns:a16="http://schemas.microsoft.com/office/drawing/2014/main" id="{EB1AFE76-B184-7046-81D7-F7E01AD776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4CD8D54-4319-8247-8418-BB8866FDE549}" type="slidenum">
              <a:rPr lang="en-US" altLang="en-US"/>
              <a:pPr/>
              <a:t>2</a:t>
            </a:fld>
            <a:endParaRPr lang="en-US" altLang="en-US"/>
          </a:p>
        </p:txBody>
      </p:sp>
      <p:sp>
        <p:nvSpPr>
          <p:cNvPr id="4100" name="Rectangle 2">
            <a:extLst>
              <a:ext uri="{FF2B5EF4-FFF2-40B4-BE49-F238E27FC236}">
                <a16:creationId xmlns:a16="http://schemas.microsoft.com/office/drawing/2014/main" id="{CC4033FA-759A-1C40-A872-DFB285896ADA}"/>
              </a:ext>
            </a:extLst>
          </p:cNvPr>
          <p:cNvSpPr>
            <a:spLocks noGrp="1" noChangeArrowheads="1"/>
          </p:cNvSpPr>
          <p:nvPr>
            <p:ph type="title"/>
          </p:nvPr>
        </p:nvSpPr>
        <p:spPr>
          <a:xfrm>
            <a:off x="457200" y="274638"/>
            <a:ext cx="8229600" cy="778098"/>
          </a:xfrm>
        </p:spPr>
        <p:txBody>
          <a:bodyPr/>
          <a:lstStyle/>
          <a:p>
            <a:pPr eaLnBrk="1" fontAlgn="auto" hangingPunct="1">
              <a:spcAft>
                <a:spcPts val="0"/>
              </a:spcAft>
              <a:defRPr/>
            </a:pPr>
            <a:r>
              <a:rPr lang="sr-Cyrl-BA" sz="2800"/>
              <a:t>Литература</a:t>
            </a:r>
            <a:endParaRPr 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a:extLst>
              <a:ext uri="{FF2B5EF4-FFF2-40B4-BE49-F238E27FC236}">
                <a16:creationId xmlns:a16="http://schemas.microsoft.com/office/drawing/2014/main" id="{718224B1-0D38-4F46-93D3-1C9F97BE10D1}"/>
              </a:ext>
            </a:extLst>
          </p:cNvPr>
          <p:cNvSpPr>
            <a:spLocks noGrp="1"/>
          </p:cNvSpPr>
          <p:nvPr>
            <p:ph idx="1"/>
          </p:nvPr>
        </p:nvSpPr>
        <p:spPr/>
        <p:txBody>
          <a:bodyPr/>
          <a:lstStyle/>
          <a:p>
            <a:pPr eaLnBrk="1" hangingPunct="1"/>
            <a:endParaRPr lang="bs-Latn-BA" altLang="en-US"/>
          </a:p>
        </p:txBody>
      </p:sp>
      <p:sp>
        <p:nvSpPr>
          <p:cNvPr id="28675" name="Date Placeholder 3">
            <a:extLst>
              <a:ext uri="{FF2B5EF4-FFF2-40B4-BE49-F238E27FC236}">
                <a16:creationId xmlns:a16="http://schemas.microsoft.com/office/drawing/2014/main" id="{82342A72-9545-6A45-A667-20A050062A9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162A543-0949-394A-B9D9-6E4BBA39A632}" type="datetime1">
              <a:rPr lang="en-US" altLang="en-US" smtClean="0"/>
              <a:pPr/>
              <a:t>4/27/26</a:t>
            </a:fld>
            <a:endParaRPr lang="en-US" altLang="en-US"/>
          </a:p>
        </p:txBody>
      </p:sp>
      <p:sp>
        <p:nvSpPr>
          <p:cNvPr id="28676" name="Slide Number Placeholder 5">
            <a:extLst>
              <a:ext uri="{FF2B5EF4-FFF2-40B4-BE49-F238E27FC236}">
                <a16:creationId xmlns:a16="http://schemas.microsoft.com/office/drawing/2014/main" id="{806EF1D6-14F5-F448-B946-75F27AE930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B614D88-5EC9-944D-9247-B3E5FE7E0EBD}" type="slidenum">
              <a:rPr lang="en-US" altLang="en-US"/>
              <a:pPr/>
              <a:t>20</a:t>
            </a:fld>
            <a:endParaRPr lang="en-US" altLang="en-US"/>
          </a:p>
        </p:txBody>
      </p:sp>
      <p:sp>
        <p:nvSpPr>
          <p:cNvPr id="68612" name="Rectangle 2">
            <a:extLst>
              <a:ext uri="{FF2B5EF4-FFF2-40B4-BE49-F238E27FC236}">
                <a16:creationId xmlns:a16="http://schemas.microsoft.com/office/drawing/2014/main" id="{83B64203-1D88-544B-A573-ECB10683C81D}"/>
              </a:ext>
            </a:extLst>
          </p:cNvPr>
          <p:cNvSpPr>
            <a:spLocks noGrp="1" noChangeArrowheads="1"/>
          </p:cNvSpPr>
          <p:nvPr>
            <p:ph type="title"/>
          </p:nvPr>
        </p:nvSpPr>
        <p:spPr/>
        <p:txBody>
          <a:bodyPr/>
          <a:lstStyle/>
          <a:p>
            <a:pPr eaLnBrk="1" fontAlgn="auto" hangingPunct="1">
              <a:spcAft>
                <a:spcPts val="0"/>
              </a:spcAft>
              <a:defRPr/>
            </a:pPr>
            <a:r>
              <a:rPr lang="sr-Cyrl-CS" altLang="en-US" sz="3400"/>
              <a:t>Прост модел пројектне организације</a:t>
            </a:r>
            <a:endParaRPr lang="en-US" altLang="en-US" sz="3400"/>
          </a:p>
        </p:txBody>
      </p:sp>
      <p:pic>
        <p:nvPicPr>
          <p:cNvPr id="28678" name="Diagram 3">
            <a:extLst>
              <a:ext uri="{FF2B5EF4-FFF2-40B4-BE49-F238E27FC236}">
                <a16:creationId xmlns:a16="http://schemas.microsoft.com/office/drawing/2014/main" id="{07F9DA75-402F-804D-A18F-38865BEF987C}"/>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6013" y="2565400"/>
            <a:ext cx="72009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a:extLst>
              <a:ext uri="{FF2B5EF4-FFF2-40B4-BE49-F238E27FC236}">
                <a16:creationId xmlns:a16="http://schemas.microsoft.com/office/drawing/2014/main" id="{79F71DC6-4078-FA41-8CF2-16AF27C62620}"/>
              </a:ext>
            </a:extLst>
          </p:cNvPr>
          <p:cNvSpPr>
            <a:spLocks noGrp="1"/>
          </p:cNvSpPr>
          <p:nvPr>
            <p:ph idx="1"/>
          </p:nvPr>
        </p:nvSpPr>
        <p:spPr/>
        <p:txBody>
          <a:bodyPr/>
          <a:lstStyle/>
          <a:p>
            <a:pPr eaLnBrk="1" hangingPunct="1"/>
            <a:endParaRPr lang="bs-Latn-BA" altLang="en-US"/>
          </a:p>
        </p:txBody>
      </p:sp>
      <p:sp>
        <p:nvSpPr>
          <p:cNvPr id="29699" name="Date Placeholder 3">
            <a:extLst>
              <a:ext uri="{FF2B5EF4-FFF2-40B4-BE49-F238E27FC236}">
                <a16:creationId xmlns:a16="http://schemas.microsoft.com/office/drawing/2014/main" id="{890D0C38-92EF-2F40-ADCB-1761F3AE236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27C2170-A1EE-9C4A-89E7-FD71E14F8DC7}" type="datetime1">
              <a:rPr lang="en-US" altLang="en-US" smtClean="0"/>
              <a:pPr/>
              <a:t>4/27/26</a:t>
            </a:fld>
            <a:endParaRPr lang="en-US" altLang="en-US"/>
          </a:p>
        </p:txBody>
      </p:sp>
      <p:sp>
        <p:nvSpPr>
          <p:cNvPr id="29700" name="Slide Number Placeholder 5">
            <a:extLst>
              <a:ext uri="{FF2B5EF4-FFF2-40B4-BE49-F238E27FC236}">
                <a16:creationId xmlns:a16="http://schemas.microsoft.com/office/drawing/2014/main" id="{789E49EF-6811-984B-9380-49F2E88023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779D1E5-5A93-524C-83B7-45994A98C995}" type="slidenum">
              <a:rPr lang="en-US" altLang="en-US"/>
              <a:pPr/>
              <a:t>21</a:t>
            </a:fld>
            <a:endParaRPr lang="en-US" altLang="en-US"/>
          </a:p>
        </p:txBody>
      </p:sp>
      <p:sp>
        <p:nvSpPr>
          <p:cNvPr id="69636" name="Rectangle 2">
            <a:extLst>
              <a:ext uri="{FF2B5EF4-FFF2-40B4-BE49-F238E27FC236}">
                <a16:creationId xmlns:a16="http://schemas.microsoft.com/office/drawing/2014/main" id="{2715B995-5740-E748-9EC1-0C3F6B33A435}"/>
              </a:ext>
            </a:extLst>
          </p:cNvPr>
          <p:cNvSpPr>
            <a:spLocks noGrp="1" noChangeArrowheads="1"/>
          </p:cNvSpPr>
          <p:nvPr>
            <p:ph type="title"/>
          </p:nvPr>
        </p:nvSpPr>
        <p:spPr/>
        <p:txBody>
          <a:bodyPr/>
          <a:lstStyle/>
          <a:p>
            <a:pPr eaLnBrk="1" fontAlgn="auto" hangingPunct="1">
              <a:spcAft>
                <a:spcPts val="0"/>
              </a:spcAft>
              <a:defRPr/>
            </a:pPr>
            <a:r>
              <a:rPr lang="sr-Cyrl-CS" altLang="en-US" sz="3400"/>
              <a:t>Сложени модел пројектне организације</a:t>
            </a:r>
            <a:endParaRPr lang="en-US" altLang="en-US" sz="3400"/>
          </a:p>
        </p:txBody>
      </p:sp>
      <p:pic>
        <p:nvPicPr>
          <p:cNvPr id="29702" name="Picture 6">
            <a:extLst>
              <a:ext uri="{FF2B5EF4-FFF2-40B4-BE49-F238E27FC236}">
                <a16:creationId xmlns:a16="http://schemas.microsoft.com/office/drawing/2014/main" id="{88E19BEF-9950-D541-8457-1CAF0A8947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6013" y="2492375"/>
            <a:ext cx="691197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2C05C8FF-B4DB-774E-992C-003E5B308CE9}"/>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66738" y="1773238"/>
            <a:ext cx="8001000" cy="3311525"/>
          </a:xfrm>
          <a:noFill/>
        </p:spPr>
      </p:pic>
      <p:sp>
        <p:nvSpPr>
          <p:cNvPr id="30723" name="Date Placeholder 3">
            <a:extLst>
              <a:ext uri="{FF2B5EF4-FFF2-40B4-BE49-F238E27FC236}">
                <a16:creationId xmlns:a16="http://schemas.microsoft.com/office/drawing/2014/main" id="{9C7DC414-A9B3-3147-8224-1AE073D6B24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5A32E58-3659-7F4D-B41A-778FF1745A42}" type="datetime1">
              <a:rPr lang="en-US" altLang="en-US" smtClean="0"/>
              <a:pPr/>
              <a:t>4/27/26</a:t>
            </a:fld>
            <a:endParaRPr lang="en-US" altLang="en-US"/>
          </a:p>
        </p:txBody>
      </p:sp>
      <p:sp>
        <p:nvSpPr>
          <p:cNvPr id="30724" name="Slide Number Placeholder 5">
            <a:extLst>
              <a:ext uri="{FF2B5EF4-FFF2-40B4-BE49-F238E27FC236}">
                <a16:creationId xmlns:a16="http://schemas.microsoft.com/office/drawing/2014/main" id="{BE128E6D-D0F5-E44B-9416-26A030CFCE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0D49EC3-3985-3248-893D-B239CA1C3FB5}" type="slidenum">
              <a:rPr lang="en-US" altLang="en-US"/>
              <a:pPr/>
              <a:t>22</a:t>
            </a:fld>
            <a:endParaRPr lang="en-US" altLang="en-US"/>
          </a:p>
        </p:txBody>
      </p:sp>
      <p:sp>
        <p:nvSpPr>
          <p:cNvPr id="71684" name="Rectangle 2">
            <a:extLst>
              <a:ext uri="{FF2B5EF4-FFF2-40B4-BE49-F238E27FC236}">
                <a16:creationId xmlns:a16="http://schemas.microsoft.com/office/drawing/2014/main" id="{59A46CA0-F0CB-134B-BDF1-63AC9FCA74B2}"/>
              </a:ext>
            </a:extLst>
          </p:cNvPr>
          <p:cNvSpPr>
            <a:spLocks noGrp="1" noChangeArrowheads="1"/>
          </p:cNvSpPr>
          <p:nvPr>
            <p:ph type="title"/>
          </p:nvPr>
        </p:nvSpPr>
        <p:spPr/>
        <p:txBody>
          <a:bodyPr/>
          <a:lstStyle/>
          <a:p>
            <a:pPr eaLnBrk="1" fontAlgn="auto" hangingPunct="1">
              <a:spcAft>
                <a:spcPts val="0"/>
              </a:spcAft>
              <a:defRPr/>
            </a:pPr>
            <a:r>
              <a:rPr lang="sr-Cyrl-CS" altLang="en-US"/>
              <a:t>Ефекат изолованих острва</a:t>
            </a: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3">
            <a:extLst>
              <a:ext uri="{FF2B5EF4-FFF2-40B4-BE49-F238E27FC236}">
                <a16:creationId xmlns:a16="http://schemas.microsoft.com/office/drawing/2014/main" id="{02D6D8BB-517B-A34F-88E9-D23A911C1ED1}"/>
              </a:ext>
            </a:extLst>
          </p:cNvPr>
          <p:cNvSpPr>
            <a:spLocks noGrp="1" noChangeArrowheads="1"/>
          </p:cNvSpPr>
          <p:nvPr>
            <p:ph idx="1"/>
          </p:nvPr>
        </p:nvSpPr>
        <p:spPr/>
        <p:txBody>
          <a:bodyPr>
            <a:normAutofit lnSpcReduction="10000"/>
          </a:bodyPr>
          <a:lstStyle/>
          <a:p>
            <a:pPr marL="365760" indent="-256032" eaLnBrk="1" fontAlgn="auto" hangingPunct="1">
              <a:lnSpc>
                <a:spcPct val="90000"/>
              </a:lnSpc>
              <a:spcAft>
                <a:spcPts val="0"/>
              </a:spcAft>
              <a:buFont typeface="Wingdings 3"/>
              <a:buChar char=""/>
              <a:defRPr/>
            </a:pPr>
            <a:r>
              <a:rPr lang="sr-Cyrl-CS" sz="1800" dirty="0"/>
              <a:t>Интерес за инвестиције </a:t>
            </a:r>
          </a:p>
          <a:p>
            <a:pPr marL="365760" indent="457200" algn="just" eaLnBrk="1" fontAlgn="auto" hangingPunct="1">
              <a:lnSpc>
                <a:spcPct val="115000"/>
              </a:lnSpc>
              <a:spcAft>
                <a:spcPts val="0"/>
              </a:spcAft>
              <a:buFont typeface="Wingdings 3"/>
              <a:buChar char=""/>
              <a:defRPr/>
            </a:pPr>
            <a:r>
              <a:rPr lang="sr-Latn-CS" sz="2000" b="1" dirty="0">
                <a:latin typeface="Arial" pitchFamily="34" charset="0"/>
                <a:ea typeface="Times New Roman"/>
                <a:cs typeface="Arial" pitchFamily="34" charset="0"/>
              </a:rPr>
              <a:t>Према Пеумансу</a:t>
            </a:r>
            <a:r>
              <a:rPr lang="sr-Latn-CS" sz="2000" dirty="0">
                <a:latin typeface="Arial" pitchFamily="34" charset="0"/>
                <a:ea typeface="Times New Roman"/>
                <a:cs typeface="Arial" pitchFamily="34" charset="0"/>
              </a:rPr>
              <a:t>, то је размјена нечег извјесног за низ нада у будућности.</a:t>
            </a:r>
            <a:r>
              <a:rPr lang="sr-Latn-CS" sz="2000">
                <a:latin typeface="Arial" pitchFamily="34" charset="0"/>
                <a:ea typeface="Times New Roman"/>
                <a:cs typeface="Arial" pitchFamily="34" charset="0"/>
              </a:rPr>
              <a:t> </a:t>
            </a:r>
          </a:p>
          <a:p>
            <a:pPr marL="365760" indent="457200" algn="just" eaLnBrk="1" fontAlgn="auto" hangingPunct="1">
              <a:lnSpc>
                <a:spcPct val="115000"/>
              </a:lnSpc>
              <a:spcAft>
                <a:spcPts val="0"/>
              </a:spcAft>
              <a:buFont typeface="Wingdings 3"/>
              <a:buChar char=""/>
              <a:defRPr/>
            </a:pPr>
            <a:r>
              <a:rPr lang="sr-Cyrl-BA" sz="2000">
                <a:latin typeface="Arial" pitchFamily="34" charset="0"/>
                <a:cs typeface="Arial" pitchFamily="34" charset="0"/>
              </a:rPr>
              <a:t>Ефекти инвестирања</a:t>
            </a:r>
            <a:endParaRPr lang="sr-Cyrl-CS" sz="2000" dirty="0">
              <a:latin typeface="Arial" pitchFamily="34" charset="0"/>
              <a:cs typeface="Arial" pitchFamily="34" charset="0"/>
            </a:endParaRPr>
          </a:p>
          <a:p>
            <a:pPr marL="365760" indent="-256032" eaLnBrk="1" fontAlgn="auto" hangingPunct="1">
              <a:lnSpc>
                <a:spcPct val="90000"/>
              </a:lnSpc>
              <a:spcAft>
                <a:spcPts val="0"/>
              </a:spcAft>
              <a:buFont typeface="Wingdings 3"/>
              <a:buChar char=""/>
              <a:defRPr/>
            </a:pPr>
            <a:r>
              <a:rPr lang="sr-Cyrl-CS" sz="2000" dirty="0"/>
              <a:t>Инвестиције се могу посматрати са два аспекта: макроекономски и микроекономски. </a:t>
            </a:r>
          </a:p>
          <a:p>
            <a:pPr marL="365760" indent="-256032" eaLnBrk="1" fontAlgn="auto" hangingPunct="1">
              <a:lnSpc>
                <a:spcPct val="90000"/>
              </a:lnSpc>
              <a:spcAft>
                <a:spcPts val="0"/>
              </a:spcAft>
              <a:buFont typeface="Wingdings 3"/>
              <a:buChar char=""/>
              <a:defRPr/>
            </a:pPr>
            <a:r>
              <a:rPr lang="sr-Cyrl-CS" sz="2000"/>
              <a:t>Пред </a:t>
            </a:r>
            <a:r>
              <a:rPr lang="sr-Cyrl-CS" sz="2000" dirty="0"/>
              <a:t>инвеститорима се у све оштријем свјетлу отварају питања: у шта инвестирати?, како инвестирати?, којим интензитетом?, гдје инвестирати?, како обезбиједити потребан инвестициони капитал?, како остварити жељене инвестиционе  резултате и штити се од инвестиционих ризика?.</a:t>
            </a:r>
          </a:p>
          <a:p>
            <a:pPr marL="365760" indent="-256032" eaLnBrk="1" fontAlgn="auto" hangingPunct="1">
              <a:lnSpc>
                <a:spcPct val="90000"/>
              </a:lnSpc>
              <a:spcAft>
                <a:spcPts val="0"/>
              </a:spcAft>
              <a:buFont typeface="Wingdings 3"/>
              <a:buChar char=""/>
              <a:defRPr/>
            </a:pPr>
            <a:r>
              <a:rPr lang="ru-RU" sz="2000"/>
              <a:t>Инвестициони пројекат </a:t>
            </a:r>
            <a:r>
              <a:rPr lang="sr-Latn-BA" sz="2000"/>
              <a:t>(</a:t>
            </a:r>
            <a:r>
              <a:rPr lang="sr-Cyrl-BA" sz="2000"/>
              <a:t>елаборат</a:t>
            </a:r>
            <a:r>
              <a:rPr lang="sr-Latn-BA" sz="2000"/>
              <a:t>)</a:t>
            </a:r>
            <a:r>
              <a:rPr lang="ru-RU" sz="2000"/>
              <a:t>је термин који обухвата све документе, информације, које претходе одлуци о реализацији одређеног инвестиционог подухвата</a:t>
            </a:r>
            <a:r>
              <a:rPr lang="en-US" sz="2000"/>
              <a:t> </a:t>
            </a:r>
            <a:endParaRPr lang="sr-Cyrl-CS" sz="2000"/>
          </a:p>
          <a:p>
            <a:pPr marL="365760" indent="-256032" eaLnBrk="1" fontAlgn="auto" hangingPunct="1">
              <a:lnSpc>
                <a:spcPct val="90000"/>
              </a:lnSpc>
              <a:spcAft>
                <a:spcPts val="0"/>
              </a:spcAft>
              <a:buFont typeface="Wingdings 3"/>
              <a:buChar char=""/>
              <a:defRPr/>
            </a:pPr>
            <a:endParaRPr lang="en-US" sz="2100" dirty="0"/>
          </a:p>
        </p:txBody>
      </p:sp>
      <p:sp>
        <p:nvSpPr>
          <p:cNvPr id="31747" name="Date Placeholder 3">
            <a:extLst>
              <a:ext uri="{FF2B5EF4-FFF2-40B4-BE49-F238E27FC236}">
                <a16:creationId xmlns:a16="http://schemas.microsoft.com/office/drawing/2014/main" id="{90C068A1-8954-DB4A-898C-433B91DDCDE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6FDC8C2-7728-E342-8ED0-400FB2A64B67}" type="datetime1">
              <a:rPr lang="en-US" altLang="en-US" smtClean="0"/>
              <a:pPr/>
              <a:t>4/27/26</a:t>
            </a:fld>
            <a:endParaRPr lang="en-US" altLang="en-US"/>
          </a:p>
        </p:txBody>
      </p:sp>
      <p:sp>
        <p:nvSpPr>
          <p:cNvPr id="31748" name="Slide Number Placeholder 5">
            <a:extLst>
              <a:ext uri="{FF2B5EF4-FFF2-40B4-BE49-F238E27FC236}">
                <a16:creationId xmlns:a16="http://schemas.microsoft.com/office/drawing/2014/main" id="{4AB0719A-3E7D-0048-AA56-6EB6F60946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11D4858-DA67-B54F-A62F-02E922EC32B6}" type="slidenum">
              <a:rPr lang="en-US" altLang="en-US"/>
              <a:pPr/>
              <a:t>23</a:t>
            </a:fld>
            <a:endParaRPr lang="en-US" altLang="en-US"/>
          </a:p>
        </p:txBody>
      </p:sp>
      <p:sp>
        <p:nvSpPr>
          <p:cNvPr id="7172" name="Rectangle 2">
            <a:extLst>
              <a:ext uri="{FF2B5EF4-FFF2-40B4-BE49-F238E27FC236}">
                <a16:creationId xmlns:a16="http://schemas.microsoft.com/office/drawing/2014/main" id="{A078235D-CF32-CD4F-8146-D97939DBEC62}"/>
              </a:ext>
            </a:extLst>
          </p:cNvPr>
          <p:cNvSpPr>
            <a:spLocks noGrp="1" noChangeArrowheads="1"/>
          </p:cNvSpPr>
          <p:nvPr>
            <p:ph type="title"/>
          </p:nvPr>
        </p:nvSpPr>
        <p:spPr/>
        <p:txBody>
          <a:bodyPr/>
          <a:lstStyle/>
          <a:p>
            <a:pPr eaLnBrk="1" fontAlgn="auto" hangingPunct="1">
              <a:spcAft>
                <a:spcPts val="0"/>
              </a:spcAft>
              <a:defRPr/>
            </a:pPr>
            <a:r>
              <a:rPr lang="sr-Cyrl-CS" altLang="en-US" sz="2800"/>
              <a:t>Инвестирање и инвестициони пројекти</a:t>
            </a:r>
            <a:endParaRPr lang="en-US"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E95CFCAB-CB5C-3E48-AF3B-C8D0A9B63690}"/>
              </a:ext>
            </a:extLst>
          </p:cNvPr>
          <p:cNvSpPr>
            <a:spLocks noGrp="1"/>
          </p:cNvSpPr>
          <p:nvPr>
            <p:ph idx="1"/>
          </p:nvPr>
        </p:nvSpPr>
        <p:spPr/>
        <p:txBody>
          <a:bodyPr/>
          <a:lstStyle/>
          <a:p>
            <a:pPr eaLnBrk="1" hangingPunct="1">
              <a:lnSpc>
                <a:spcPct val="90000"/>
              </a:lnSpc>
            </a:pPr>
            <a:r>
              <a:rPr lang="ru-RU" altLang="en-US" sz="2100"/>
              <a:t>Сам процес инвестирања је објективно сложен и захтијева сагледавање низа  фактора и алтернативних рјешења од којих зависи крајњи ефекат инвестиције</a:t>
            </a:r>
            <a:r>
              <a:rPr lang="en-US" altLang="en-US" sz="2100"/>
              <a:t> </a:t>
            </a:r>
            <a:endParaRPr lang="sr-Cyrl-CS" altLang="en-US" sz="2100"/>
          </a:p>
          <a:p>
            <a:pPr eaLnBrk="1" hangingPunct="1">
              <a:lnSpc>
                <a:spcPct val="90000"/>
              </a:lnSpc>
            </a:pPr>
            <a:r>
              <a:rPr lang="sr-Cyrl-CS" altLang="en-US" sz="2100"/>
              <a:t>Проблем избора инвестиција у предузећу састоји се у одређивању оних инвестиционих алтернатива из скупа расположивих, које доносе највеће ефекте.</a:t>
            </a:r>
          </a:p>
          <a:p>
            <a:pPr eaLnBrk="1" hangingPunct="1">
              <a:lnSpc>
                <a:spcPct val="90000"/>
              </a:lnSpc>
            </a:pPr>
            <a:r>
              <a:rPr lang="sr-Cyrl-CS" altLang="en-US" sz="2100"/>
              <a:t>Недостатак научне припреме инвестиционих одлука један је од основних узрока промашаја и неефикасности инвестирања</a:t>
            </a:r>
            <a:r>
              <a:rPr lang="en-US" altLang="en-US" sz="2100"/>
              <a:t> </a:t>
            </a:r>
          </a:p>
          <a:p>
            <a:pPr eaLnBrk="1" hangingPunct="1">
              <a:lnSpc>
                <a:spcPct val="90000"/>
              </a:lnSpc>
            </a:pPr>
            <a:endParaRPr lang="en-US" altLang="en-US" sz="2100"/>
          </a:p>
        </p:txBody>
      </p:sp>
      <p:sp>
        <p:nvSpPr>
          <p:cNvPr id="32771" name="Date Placeholder 3">
            <a:extLst>
              <a:ext uri="{FF2B5EF4-FFF2-40B4-BE49-F238E27FC236}">
                <a16:creationId xmlns:a16="http://schemas.microsoft.com/office/drawing/2014/main" id="{BFD27323-3C41-E442-A2F5-C97FDF257B1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AF57767-687C-AE4E-BF48-6374FF62CC51}" type="datetime1">
              <a:rPr lang="en-US" altLang="en-US" smtClean="0"/>
              <a:pPr/>
              <a:t>4/27/26</a:t>
            </a:fld>
            <a:endParaRPr lang="en-US" altLang="en-US"/>
          </a:p>
        </p:txBody>
      </p:sp>
      <p:sp>
        <p:nvSpPr>
          <p:cNvPr id="32772" name="Slide Number Placeholder 5">
            <a:extLst>
              <a:ext uri="{FF2B5EF4-FFF2-40B4-BE49-F238E27FC236}">
                <a16:creationId xmlns:a16="http://schemas.microsoft.com/office/drawing/2014/main" id="{F5500E76-C35C-7442-977C-F456B2B12E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93B8AE6-DD85-494B-B42A-B5F0629A0284}" type="slidenum">
              <a:rPr lang="en-US" altLang="en-US"/>
              <a:pPr/>
              <a:t>24</a:t>
            </a:fld>
            <a:endParaRPr lang="en-US" altLang="en-US"/>
          </a:p>
        </p:txBody>
      </p:sp>
      <p:sp>
        <p:nvSpPr>
          <p:cNvPr id="8196" name="Rectangle 2">
            <a:extLst>
              <a:ext uri="{FF2B5EF4-FFF2-40B4-BE49-F238E27FC236}">
                <a16:creationId xmlns:a16="http://schemas.microsoft.com/office/drawing/2014/main" id="{D47B743A-21D9-AD4C-B5BC-4F6AB6611935}"/>
              </a:ext>
            </a:extLst>
          </p:cNvPr>
          <p:cNvSpPr>
            <a:spLocks noGrp="1" noChangeArrowheads="1"/>
          </p:cNvSpPr>
          <p:nvPr>
            <p:ph type="title"/>
          </p:nvPr>
        </p:nvSpPr>
        <p:spPr/>
        <p:txBody>
          <a:bodyPr/>
          <a:lstStyle/>
          <a:p>
            <a:pPr eaLnBrk="1" fontAlgn="auto" hangingPunct="1">
              <a:spcAft>
                <a:spcPts val="0"/>
              </a:spcAft>
              <a:defRPr/>
            </a:pPr>
            <a:r>
              <a:rPr lang="sr-Cyrl-CS" altLang="en-US" sz="2800">
                <a:solidFill>
                  <a:srgbClr val="464646"/>
                </a:solidFill>
              </a:rPr>
              <a:t>Инвестирање и инвестициони пројекти</a:t>
            </a: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BF6B4DC4-D56A-C544-B25E-F2D504C9C62F}"/>
              </a:ext>
            </a:extLst>
          </p:cNvPr>
          <p:cNvSpPr>
            <a:spLocks noGrp="1"/>
          </p:cNvSpPr>
          <p:nvPr>
            <p:ph idx="1"/>
          </p:nvPr>
        </p:nvSpPr>
        <p:spPr>
          <a:xfrm>
            <a:off x="187325" y="1538288"/>
            <a:ext cx="8777288" cy="4473575"/>
          </a:xfrm>
        </p:spPr>
        <p:txBody>
          <a:bodyPr/>
          <a:lstStyle/>
          <a:p>
            <a:pPr eaLnBrk="1" hangingPunct="1">
              <a:lnSpc>
                <a:spcPct val="90000"/>
              </a:lnSpc>
            </a:pPr>
            <a:endParaRPr lang="sr-Cyrl-CS" altLang="en-US" sz="1800">
              <a:latin typeface="Times New Roman" panose="02020603050405020304" pitchFamily="18" charset="0"/>
            </a:endParaRPr>
          </a:p>
          <a:p>
            <a:pPr algn="just" eaLnBrk="1" hangingPunct="1">
              <a:lnSpc>
                <a:spcPct val="90000"/>
              </a:lnSpc>
            </a:pPr>
            <a:r>
              <a:rPr lang="sr-Cyrl-BA" altLang="en-US" sz="1800">
                <a:cs typeface="Calibri" panose="020F0502020204030204" pitchFamily="34" charset="0"/>
              </a:rPr>
              <a:t>У посљедњем периоду може се примијетити да све већи број предузећа у Републици Српској улази у реализацију пројеката који не дају очекиване (пројектоване) ефекте.</a:t>
            </a:r>
          </a:p>
          <a:p>
            <a:pPr eaLnBrk="1" hangingPunct="1">
              <a:lnSpc>
                <a:spcPct val="90000"/>
              </a:lnSpc>
            </a:pPr>
            <a:endParaRPr lang="sr-Cyrl-BA" altLang="en-US" sz="1800">
              <a:cs typeface="Calibri" panose="020F0502020204030204" pitchFamily="34" charset="0"/>
            </a:endParaRPr>
          </a:p>
          <a:p>
            <a:pPr algn="just" eaLnBrk="1" hangingPunct="1">
              <a:lnSpc>
                <a:spcPct val="90000"/>
              </a:lnSpc>
            </a:pPr>
            <a:r>
              <a:rPr lang="sr-Cyrl-BA" altLang="en-US" sz="1800">
                <a:cs typeface="Calibri" panose="020F0502020204030204" pitchFamily="34" charset="0"/>
              </a:rPr>
              <a:t>Посљедице лошег инвестирања су: да су стварна улагање у пројекат значајно већа од планираних, да се предимензионирају инсталисани производни капацитети, да се потцијене трошкови пословања и цијена коштања производа/услуге, да се прецијени планирани пласман, услови и начин продаје производа, итд.</a:t>
            </a:r>
          </a:p>
          <a:p>
            <a:pPr eaLnBrk="1" hangingPunct="1">
              <a:lnSpc>
                <a:spcPct val="90000"/>
              </a:lnSpc>
            </a:pPr>
            <a:endParaRPr lang="sr-Cyrl-BA" altLang="en-US" sz="1800">
              <a:cs typeface="Calibri" panose="020F0502020204030204" pitchFamily="34" charset="0"/>
            </a:endParaRPr>
          </a:p>
        </p:txBody>
      </p:sp>
      <p:sp>
        <p:nvSpPr>
          <p:cNvPr id="9218" name="Rectangle 2">
            <a:extLst>
              <a:ext uri="{FF2B5EF4-FFF2-40B4-BE49-F238E27FC236}">
                <a16:creationId xmlns:a16="http://schemas.microsoft.com/office/drawing/2014/main" id="{9641130A-7458-364F-95E6-8A074F296574}"/>
              </a:ext>
            </a:extLst>
          </p:cNvPr>
          <p:cNvSpPr>
            <a:spLocks noGrp="1" noChangeArrowheads="1"/>
          </p:cNvSpPr>
          <p:nvPr>
            <p:ph type="title"/>
          </p:nvPr>
        </p:nvSpPr>
        <p:spPr>
          <a:xfrm>
            <a:off x="971550" y="339725"/>
            <a:ext cx="8172450" cy="1017588"/>
          </a:xfrm>
        </p:spPr>
        <p:txBody>
          <a:bodyPr/>
          <a:lstStyle/>
          <a:p>
            <a:pPr eaLnBrk="1" fontAlgn="auto" hangingPunct="1">
              <a:spcAft>
                <a:spcPts val="0"/>
              </a:spcAft>
              <a:defRPr/>
            </a:pPr>
            <a:r>
              <a:rPr lang="sr-Cyrl-CS" altLang="en-US">
                <a:solidFill>
                  <a:srgbClr val="000000"/>
                </a:solidFill>
              </a:rPr>
              <a:t>Управљање инвестицијама</a:t>
            </a:r>
            <a:endParaRPr lang="en-US" altLang="en-US" sz="2400">
              <a:latin typeface="Georgia" pitchFamily="18" charset="0"/>
            </a:endParaRPr>
          </a:p>
        </p:txBody>
      </p:sp>
      <p:sp>
        <p:nvSpPr>
          <p:cNvPr id="33796" name="Rectangle 9">
            <a:extLst>
              <a:ext uri="{FF2B5EF4-FFF2-40B4-BE49-F238E27FC236}">
                <a16:creationId xmlns:a16="http://schemas.microsoft.com/office/drawing/2014/main" id="{98DCD87B-1650-B84C-8740-A1E35D0DDC94}"/>
              </a:ext>
            </a:extLst>
          </p:cNvPr>
          <p:cNvSpPr>
            <a:spLocks noChangeArrowheads="1"/>
          </p:cNvSpPr>
          <p:nvPr/>
        </p:nvSpPr>
        <p:spPr bwMode="auto">
          <a:xfrm>
            <a:off x="1384300" y="6292850"/>
            <a:ext cx="1346200" cy="363538"/>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sr-Latn-R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2E99C195-F852-4249-991A-7FEEFBC78071}"/>
              </a:ext>
            </a:extLst>
          </p:cNvPr>
          <p:cNvSpPr>
            <a:spLocks noGrp="1"/>
          </p:cNvSpPr>
          <p:nvPr>
            <p:ph idx="1"/>
          </p:nvPr>
        </p:nvSpPr>
        <p:spPr>
          <a:xfrm>
            <a:off x="0" y="1628775"/>
            <a:ext cx="8964613" cy="4408488"/>
          </a:xfrm>
        </p:spPr>
        <p:txBody>
          <a:bodyPr/>
          <a:lstStyle/>
          <a:p>
            <a:pPr algn="just" eaLnBrk="1" hangingPunct="1"/>
            <a:r>
              <a:rPr lang="sr-Cyrl-CS" altLang="en-US" sz="2000"/>
              <a:t>Мали број предузећа </a:t>
            </a:r>
            <a:r>
              <a:rPr lang="en-US" altLang="en-US" sz="2000"/>
              <a:t>има </a:t>
            </a:r>
            <a:r>
              <a:rPr lang="sr-Cyrl-CS" altLang="en-US" sz="2000"/>
              <a:t>усвојену </a:t>
            </a:r>
            <a:r>
              <a:rPr lang="en-US" altLang="en-US" sz="2000"/>
              <a:t>дугорочну стратегију пословања и инвестициону политику предузећа</a:t>
            </a:r>
            <a:r>
              <a:rPr lang="sr-Cyrl-CS" altLang="en-US" sz="2000"/>
              <a:t>.</a:t>
            </a:r>
          </a:p>
          <a:p>
            <a:pPr algn="just" eaLnBrk="1" hangingPunct="1"/>
            <a:r>
              <a:rPr lang="sr-Cyrl-CS" altLang="en-US" sz="2000"/>
              <a:t>М</a:t>
            </a:r>
            <a:r>
              <a:rPr lang="en-US" altLang="en-US" sz="2000"/>
              <a:t>отив израде инвестиционих елабората</a:t>
            </a:r>
            <a:r>
              <a:rPr lang="sr-Cyrl-CS" altLang="en-US" sz="2000"/>
              <a:t> (студија) у предузећима Републике Српске </a:t>
            </a:r>
            <a:r>
              <a:rPr lang="en-US" altLang="en-US" sz="2000"/>
              <a:t>није доношење инвестиционе одлуке: да ли уложити </a:t>
            </a:r>
            <a:r>
              <a:rPr lang="sr-Cyrl-CS" altLang="en-US" sz="2000"/>
              <a:t>слободна новчана </a:t>
            </a:r>
            <a:r>
              <a:rPr lang="en-US" altLang="en-US" sz="2000"/>
              <a:t>средства у неки пројекат или не, већ прибављање финансијских средстава од банака.</a:t>
            </a:r>
          </a:p>
          <a:p>
            <a:pPr algn="just" eaLnBrk="1" hangingPunct="1"/>
            <a:r>
              <a:rPr lang="sr-Cyrl-CS" altLang="en-US" sz="2000"/>
              <a:t>В</a:t>
            </a:r>
            <a:r>
              <a:rPr lang="en-US" altLang="en-US" sz="2000"/>
              <a:t>ећина власника и менаџера не познаје</a:t>
            </a:r>
            <a:r>
              <a:rPr lang="sr-Cyrl-CS" altLang="en-US" sz="2000"/>
              <a:t> и не примјењује</a:t>
            </a:r>
            <a:r>
              <a:rPr lang="en-US" altLang="en-US" sz="2000"/>
              <a:t> методологију управљања пројектима</a:t>
            </a:r>
            <a:r>
              <a:rPr lang="sr-Cyrl-CS" altLang="en-US" sz="2000"/>
              <a:t>.</a:t>
            </a:r>
          </a:p>
          <a:p>
            <a:pPr algn="just" eaLnBrk="1" hangingPunct="1"/>
            <a:r>
              <a:rPr lang="sr-Cyrl-CS" altLang="en-US" sz="2000"/>
              <a:t>Инвестиционе</a:t>
            </a:r>
            <a:r>
              <a:rPr lang="en-US" altLang="en-US" sz="2000"/>
              <a:t> студије нису рађене по некој од опште прихваћених методологија, Свјетске банке, UNIDO и </a:t>
            </a:r>
            <a:r>
              <a:rPr lang="sr-Cyrl-CS" altLang="en-US" sz="2000"/>
              <a:t>сл.</a:t>
            </a:r>
          </a:p>
          <a:p>
            <a:pPr eaLnBrk="1" hangingPunct="1">
              <a:buClr>
                <a:srgbClr val="CC0000"/>
              </a:buClr>
            </a:pPr>
            <a:r>
              <a:rPr lang="sr-Cyrl-CS" altLang="en-US" sz="2000">
                <a:solidFill>
                  <a:srgbClr val="000000"/>
                </a:solidFill>
              </a:rPr>
              <a:t>Р</a:t>
            </a:r>
            <a:r>
              <a:rPr lang="en-US" altLang="en-US" sz="2000">
                <a:solidFill>
                  <a:srgbClr val="000000"/>
                </a:solidFill>
              </a:rPr>
              <a:t>азвојне могућности </a:t>
            </a:r>
            <a:r>
              <a:rPr lang="sr-Cyrl-CS" altLang="en-US" sz="2000">
                <a:solidFill>
                  <a:srgbClr val="000000"/>
                </a:solidFill>
              </a:rPr>
              <a:t>инвеститора </a:t>
            </a:r>
            <a:r>
              <a:rPr lang="en-US" altLang="en-US" sz="2000">
                <a:solidFill>
                  <a:srgbClr val="000000"/>
                </a:solidFill>
              </a:rPr>
              <a:t>су </a:t>
            </a:r>
            <a:r>
              <a:rPr lang="sr-Cyrl-CS" altLang="en-US" sz="2000">
                <a:solidFill>
                  <a:srgbClr val="000000"/>
                </a:solidFill>
              </a:rPr>
              <a:t>по правилу </a:t>
            </a:r>
            <a:r>
              <a:rPr lang="en-US" altLang="en-US" sz="2000">
                <a:solidFill>
                  <a:srgbClr val="000000"/>
                </a:solidFill>
              </a:rPr>
              <a:t>значајно прецијењене посматрајући  параметре финансијске анализе досадашњег пословања.</a:t>
            </a:r>
            <a:endParaRPr lang="sr-Cyrl-CS" altLang="en-US" sz="2000"/>
          </a:p>
          <a:p>
            <a:pPr eaLnBrk="1" hangingPunct="1"/>
            <a:endParaRPr lang="en-US" altLang="en-US" sz="1800"/>
          </a:p>
        </p:txBody>
      </p:sp>
      <p:sp>
        <p:nvSpPr>
          <p:cNvPr id="11266" name="Title 1">
            <a:extLst>
              <a:ext uri="{FF2B5EF4-FFF2-40B4-BE49-F238E27FC236}">
                <a16:creationId xmlns:a16="http://schemas.microsoft.com/office/drawing/2014/main" id="{8CB05862-468B-3B4C-89EC-6A2EAFD1C153}"/>
              </a:ext>
            </a:extLst>
          </p:cNvPr>
          <p:cNvSpPr>
            <a:spLocks noGrp="1"/>
          </p:cNvSpPr>
          <p:nvPr>
            <p:ph type="title"/>
          </p:nvPr>
        </p:nvSpPr>
        <p:spPr>
          <a:xfrm>
            <a:off x="467544" y="260648"/>
            <a:ext cx="8001000" cy="963613"/>
          </a:xfrm>
        </p:spPr>
        <p:txBody>
          <a:bodyPr>
            <a:noAutofit/>
          </a:bodyPr>
          <a:lstStyle/>
          <a:p>
            <a:pPr eaLnBrk="1" fontAlgn="auto" hangingPunct="1">
              <a:spcAft>
                <a:spcPts val="0"/>
              </a:spcAft>
              <a:defRPr/>
            </a:pPr>
            <a:r>
              <a:rPr lang="bs-Cyrl-BA" altLang="en-US" sz="2800"/>
              <a:t>Припрема и оцјена инвестиционих пројеката у РС (резултати истраживања)</a:t>
            </a:r>
            <a:endParaRPr lang="en-US" altLang="en-US"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9538AC47-8574-484B-AD5C-B05C2C7A634E}"/>
              </a:ext>
            </a:extLst>
          </p:cNvPr>
          <p:cNvSpPr>
            <a:spLocks noGrp="1"/>
          </p:cNvSpPr>
          <p:nvPr>
            <p:ph idx="1"/>
          </p:nvPr>
        </p:nvSpPr>
        <p:spPr>
          <a:xfrm>
            <a:off x="501650" y="1538288"/>
            <a:ext cx="8462963" cy="4598987"/>
          </a:xfrm>
        </p:spPr>
        <p:txBody>
          <a:bodyPr>
            <a:normAutofit lnSpcReduction="10000"/>
          </a:bodyPr>
          <a:lstStyle/>
          <a:p>
            <a:pPr marL="365760" indent="-256032" eaLnBrk="1" fontAlgn="auto" hangingPunct="1">
              <a:spcAft>
                <a:spcPts val="0"/>
              </a:spcAft>
              <a:buFont typeface="Wingdings 3"/>
              <a:buChar char=""/>
              <a:defRPr/>
            </a:pPr>
            <a:r>
              <a:rPr lang="sr-Cyrl-CS" altLang="en-US" sz="1700"/>
              <a:t>И</a:t>
            </a:r>
            <a:r>
              <a:rPr lang="en-US" altLang="en-US" sz="1700"/>
              <a:t>страживање тржишта продаје и набавке </a:t>
            </a:r>
            <a:r>
              <a:rPr lang="sr-Cyrl-CS" altLang="en-US" sz="1700"/>
              <a:t>по правилу није рађено</a:t>
            </a:r>
            <a:r>
              <a:rPr lang="en-US" altLang="en-US" sz="1700"/>
              <a:t>, и </a:t>
            </a:r>
            <a:r>
              <a:rPr lang="sr-Cyrl-CS" altLang="en-US" sz="1700"/>
              <a:t>код значајног броја предузетничких пројеката </a:t>
            </a:r>
            <a:r>
              <a:rPr lang="en-US" altLang="en-US" sz="1700"/>
              <a:t>без јаке аргументације одређен могући пласман роба и производа, цијене, циљно тржиште</a:t>
            </a:r>
            <a:r>
              <a:rPr lang="sr-Cyrl-CS" altLang="en-US" sz="1700"/>
              <a:t>,</a:t>
            </a:r>
            <a:r>
              <a:rPr lang="en-US" altLang="en-US" sz="1700"/>
              <a:t> потребе купаца, конкуренција и њихове цијене, услови продаје и набавке (број дана везивања), очекивани квалитет производа, и слично.</a:t>
            </a:r>
          </a:p>
          <a:p>
            <a:pPr marL="365760" indent="-256032" eaLnBrk="1" fontAlgn="auto" hangingPunct="1">
              <a:spcAft>
                <a:spcPts val="0"/>
              </a:spcAft>
              <a:buFont typeface="Wingdings 3"/>
              <a:buChar char=""/>
              <a:defRPr/>
            </a:pPr>
            <a:r>
              <a:rPr lang="sr-Cyrl-CS" altLang="en-US" sz="1700"/>
              <a:t>П</a:t>
            </a:r>
            <a:r>
              <a:rPr lang="en-US" altLang="en-US" sz="1700"/>
              <a:t>ројектоване претпоставке инвестиције и стопе раста значајно се разликују од истих остварених у претходном (историјском) периоду и просјека дјелатности и гране.</a:t>
            </a:r>
          </a:p>
          <a:p>
            <a:pPr marL="365760" indent="-256032" eaLnBrk="1" fontAlgn="auto" hangingPunct="1">
              <a:spcAft>
                <a:spcPts val="0"/>
              </a:spcAft>
              <a:buFont typeface="Wingdings 3"/>
              <a:buChar char=""/>
              <a:defRPr/>
            </a:pPr>
            <a:r>
              <a:rPr lang="sr-Cyrl-CS" altLang="en-US" sz="1700"/>
              <a:t>Т</a:t>
            </a:r>
            <a:r>
              <a:rPr lang="en-US" altLang="en-US" sz="1700"/>
              <a:t>ехничко - технолошка анализа углавном се односила на спецификацију опреме које се планира набавити од стране добављача, без анализе алтернативе.</a:t>
            </a:r>
          </a:p>
          <a:p>
            <a:pPr marL="365760" indent="-256032" eaLnBrk="1" fontAlgn="auto" hangingPunct="1">
              <a:spcAft>
                <a:spcPts val="0"/>
              </a:spcAft>
              <a:buFont typeface="Wingdings 3"/>
              <a:buChar char=""/>
              <a:defRPr/>
            </a:pPr>
            <a:r>
              <a:rPr lang="sr-Cyrl-CS" altLang="en-US" sz="1700"/>
              <a:t>П</a:t>
            </a:r>
            <a:r>
              <a:rPr lang="en-US" altLang="en-US" sz="1700"/>
              <a:t>риликом пројектовања инвестиција у предузећима</a:t>
            </a:r>
            <a:r>
              <a:rPr lang="sr-Cyrl-CS" altLang="en-US" sz="1700"/>
              <a:t>,</a:t>
            </a:r>
            <a:r>
              <a:rPr lang="en-US" altLang="en-US" sz="1700"/>
              <a:t> који већ послују</a:t>
            </a:r>
            <a:r>
              <a:rPr lang="sr-Cyrl-CS" altLang="en-US" sz="1700"/>
              <a:t>,</a:t>
            </a:r>
            <a:r>
              <a:rPr lang="en-US" altLang="en-US" sz="1700"/>
              <a:t> није посебно приказан утицај будуће инвестиције на пословање предузећа односно није утврђиван инкрементални економски ток.</a:t>
            </a:r>
          </a:p>
          <a:p>
            <a:pPr marL="365760" indent="-256032" eaLnBrk="1" fontAlgn="auto" hangingPunct="1">
              <a:spcAft>
                <a:spcPts val="0"/>
              </a:spcAft>
              <a:buFont typeface="Wingdings 3"/>
              <a:buChar char=""/>
              <a:defRPr/>
            </a:pPr>
            <a:r>
              <a:rPr lang="sr-Cyrl-CS" altLang="en-US" sz="1700"/>
              <a:t>Примијењене</a:t>
            </a:r>
            <a:r>
              <a:rPr lang="en-US" altLang="en-US" sz="1700"/>
              <a:t> методе оцјене инвестиција  углавном су биле статичке</a:t>
            </a:r>
            <a:r>
              <a:rPr lang="sr-Cyrl-CS" altLang="en-US" sz="1700"/>
              <a:t>,</a:t>
            </a:r>
            <a:r>
              <a:rPr lang="en-US" altLang="en-US" sz="1700"/>
              <a:t> а од динамичких метода најчешће су кориштене нето садашња вриједност и интерна стопа приноса.</a:t>
            </a:r>
          </a:p>
          <a:p>
            <a:pPr marL="365760" indent="-256032" eaLnBrk="1" fontAlgn="auto" hangingPunct="1">
              <a:spcAft>
                <a:spcPts val="0"/>
              </a:spcAft>
              <a:buFont typeface="Wingdings 3"/>
              <a:buChar char=""/>
              <a:defRPr/>
            </a:pPr>
            <a:endParaRPr lang="en-US" altLang="en-US" sz="1800"/>
          </a:p>
          <a:p>
            <a:pPr marL="365760" indent="-256032" eaLnBrk="1" fontAlgn="auto" hangingPunct="1">
              <a:spcAft>
                <a:spcPts val="0"/>
              </a:spcAft>
              <a:buFont typeface="Wingdings 3"/>
              <a:buChar char=""/>
              <a:defRPr/>
            </a:pPr>
            <a:endParaRPr lang="en-US" altLang="en-US" sz="1800"/>
          </a:p>
          <a:p>
            <a:pPr marL="365760" indent="-256032" eaLnBrk="1" fontAlgn="auto" hangingPunct="1">
              <a:spcAft>
                <a:spcPts val="0"/>
              </a:spcAft>
              <a:buFont typeface="Wingdings 3"/>
              <a:buChar char=""/>
              <a:defRPr/>
            </a:pPr>
            <a:endParaRPr lang="en-US" altLang="en-US"/>
          </a:p>
        </p:txBody>
      </p:sp>
      <p:sp>
        <p:nvSpPr>
          <p:cNvPr id="13314" name="Title 1">
            <a:extLst>
              <a:ext uri="{FF2B5EF4-FFF2-40B4-BE49-F238E27FC236}">
                <a16:creationId xmlns:a16="http://schemas.microsoft.com/office/drawing/2014/main" id="{6500D784-AF45-CC49-8358-FFB4A5526ACA}"/>
              </a:ext>
            </a:extLst>
          </p:cNvPr>
          <p:cNvSpPr>
            <a:spLocks noGrp="1"/>
          </p:cNvSpPr>
          <p:nvPr>
            <p:ph type="title"/>
          </p:nvPr>
        </p:nvSpPr>
        <p:spPr/>
        <p:txBody>
          <a:bodyPr>
            <a:normAutofit fontScale="90000"/>
          </a:bodyPr>
          <a:lstStyle/>
          <a:p>
            <a:pPr eaLnBrk="1" fontAlgn="auto" hangingPunct="1">
              <a:spcAft>
                <a:spcPts val="0"/>
              </a:spcAft>
              <a:defRPr/>
            </a:pPr>
            <a:r>
              <a:rPr lang="bs-Cyrl-BA" altLang="en-US" sz="3200"/>
              <a:t>Припрема и оцјена инвестиционих пројеката у РС (резултати истраживања)</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a:extLst>
              <a:ext uri="{FF2B5EF4-FFF2-40B4-BE49-F238E27FC236}">
                <a16:creationId xmlns:a16="http://schemas.microsoft.com/office/drawing/2014/main" id="{430F0862-E9D4-B640-822E-D261789CC03E}"/>
              </a:ext>
            </a:extLst>
          </p:cNvPr>
          <p:cNvSpPr>
            <a:spLocks noGrp="1"/>
          </p:cNvSpPr>
          <p:nvPr>
            <p:ph idx="1"/>
          </p:nvPr>
        </p:nvSpPr>
        <p:spPr>
          <a:xfrm>
            <a:off x="200025" y="1390650"/>
            <a:ext cx="8943975" cy="4884738"/>
          </a:xfrm>
        </p:spPr>
        <p:txBody>
          <a:bodyPr>
            <a:normAutofit lnSpcReduction="10000"/>
          </a:bodyPr>
          <a:lstStyle/>
          <a:p>
            <a:pPr marL="365760" indent="-256032" eaLnBrk="1" fontAlgn="auto" hangingPunct="1">
              <a:spcAft>
                <a:spcPts val="0"/>
              </a:spcAft>
              <a:buFont typeface="Wingdings 3"/>
              <a:buChar char=""/>
              <a:defRPr/>
            </a:pPr>
            <a:r>
              <a:rPr lang="sr-Cyrl-CS" altLang="en-US" sz="1800"/>
              <a:t>Пројектни </a:t>
            </a:r>
            <a:r>
              <a:rPr lang="en-US" altLang="en-US" sz="1800"/>
              <a:t>ризици нису </a:t>
            </a:r>
            <a:r>
              <a:rPr lang="sr-Cyrl-CS" altLang="en-US" sz="1800"/>
              <a:t>адекватно </a:t>
            </a:r>
            <a:r>
              <a:rPr lang="en-US" altLang="en-US" sz="1800"/>
              <a:t>анализирани, нити су кориштене методе квантификације ризика</a:t>
            </a:r>
            <a:r>
              <a:rPr lang="sr-Cyrl-CS" altLang="en-US" sz="1800"/>
              <a:t>, а з</a:t>
            </a:r>
            <a:r>
              <a:rPr lang="en-US" altLang="en-US" sz="1800"/>
              <a:t>а вриједност дисконтне стопе узимана је висина каматне стопе или стопа од 10 %, без било какве аргументације исте као цијен</a:t>
            </a:r>
            <a:r>
              <a:rPr lang="sr-Cyrl-CS" altLang="en-US" sz="1800"/>
              <a:t>е</a:t>
            </a:r>
            <a:r>
              <a:rPr lang="en-US" altLang="en-US" sz="1800"/>
              <a:t> ризика улагања</a:t>
            </a:r>
            <a:r>
              <a:rPr lang="sr-Cyrl-CS" altLang="en-US" sz="1800"/>
              <a:t>.</a:t>
            </a:r>
            <a:endParaRPr lang="en-US" altLang="en-US" sz="1800"/>
          </a:p>
          <a:p>
            <a:pPr marL="365760" indent="-256032" eaLnBrk="1" fontAlgn="auto" hangingPunct="1">
              <a:spcAft>
                <a:spcPts val="0"/>
              </a:spcAft>
              <a:buFont typeface="Wingdings 3"/>
              <a:buChar char=""/>
              <a:defRPr/>
            </a:pPr>
            <a:r>
              <a:rPr lang="sr-Cyrl-CS" altLang="en-US" sz="1800"/>
              <a:t>Н</a:t>
            </a:r>
            <a:r>
              <a:rPr lang="en-US" altLang="en-US" sz="1800"/>
              <a:t>ај</a:t>
            </a:r>
            <a:r>
              <a:rPr lang="sr-Cyrl-CS" altLang="en-US" sz="1800"/>
              <a:t>значајнији интерни проблеми приликом </a:t>
            </a:r>
            <a:r>
              <a:rPr lang="en-US" altLang="en-US" sz="1800"/>
              <a:t>реализације инвестиције </a:t>
            </a:r>
            <a:r>
              <a:rPr lang="sr-Cyrl-CS" altLang="en-US" sz="1800"/>
              <a:t>су </a:t>
            </a:r>
            <a:r>
              <a:rPr lang="en-US" altLang="en-US" sz="1800"/>
              <a:t>кадрови, односно дефинисање потребног нивоа знања</a:t>
            </a:r>
            <a:r>
              <a:rPr lang="sr-Cyrl-CS" altLang="en-US" sz="1800"/>
              <a:t> и </a:t>
            </a:r>
            <a:r>
              <a:rPr lang="en-US" altLang="en-US" sz="1800"/>
              <a:t>мотивациј</a:t>
            </a:r>
            <a:r>
              <a:rPr lang="sr-Cyrl-CS" altLang="en-US" sz="1800"/>
              <a:t>е</a:t>
            </a:r>
            <a:r>
              <a:rPr lang="en-US" altLang="en-US" sz="1800"/>
              <a:t> људи који учествују у реализацији</a:t>
            </a:r>
            <a:r>
              <a:rPr lang="sr-Cyrl-CS" altLang="en-US" sz="1800"/>
              <a:t> пројекта</a:t>
            </a:r>
            <a:r>
              <a:rPr lang="en-US" altLang="en-US" sz="1800"/>
              <a:t>, властите процијене, које се односе на вријеме реализације, трошкове, приходе и моменат имплементације. Значајни интерни проблеми </a:t>
            </a:r>
            <a:r>
              <a:rPr lang="sr-Cyrl-CS" altLang="en-US" sz="1800"/>
              <a:t>још </a:t>
            </a:r>
            <a:r>
              <a:rPr lang="en-US" altLang="en-US" sz="1800"/>
              <a:t>су како обезбиједити ауторитет вође пројекта, </a:t>
            </a:r>
            <a:r>
              <a:rPr lang="sr-Cyrl-CS" altLang="en-US" sz="1800"/>
              <a:t>контрола и </a:t>
            </a:r>
            <a:r>
              <a:rPr lang="en-US" altLang="en-US" sz="1800"/>
              <a:t>комуникација.</a:t>
            </a:r>
          </a:p>
          <a:p>
            <a:pPr marL="365760" indent="-256032" eaLnBrk="1" fontAlgn="auto" hangingPunct="1">
              <a:spcAft>
                <a:spcPts val="0"/>
              </a:spcAft>
              <a:buFont typeface="Wingdings 3"/>
              <a:buChar char=""/>
              <a:defRPr/>
            </a:pPr>
            <a:r>
              <a:rPr lang="en-US" altLang="en-US" sz="1800"/>
              <a:t>Најзначајнији екстерни проблеми </a:t>
            </a:r>
            <a:r>
              <a:rPr lang="sr-Cyrl-CS" altLang="en-US" sz="1800"/>
              <a:t>су</a:t>
            </a:r>
            <a:r>
              <a:rPr lang="en-US" altLang="en-US" sz="1800"/>
              <a:t>: правни систем и правна несигурност у Републици Српској, утицај политике и политичк</a:t>
            </a:r>
            <a:r>
              <a:rPr lang="sr-Cyrl-CS" altLang="en-US" sz="1800"/>
              <a:t>е</a:t>
            </a:r>
            <a:r>
              <a:rPr lang="en-US" altLang="en-US" sz="1800"/>
              <a:t> припадност</a:t>
            </a:r>
            <a:r>
              <a:rPr lang="sr-Cyrl-CS" altLang="en-US" sz="1800"/>
              <a:t>и</a:t>
            </a:r>
            <a:r>
              <a:rPr lang="en-US" altLang="en-US" sz="1800"/>
              <a:t>. На претходне </a:t>
            </a:r>
            <a:r>
              <a:rPr lang="sr-Cyrl-CS" altLang="en-US" sz="1800"/>
              <a:t>екстерне </a:t>
            </a:r>
            <a:r>
              <a:rPr lang="en-US" altLang="en-US" sz="1800"/>
              <a:t>проблеме испитаници надовезују спору администрацију, прибављање повољних туђих извора финансирања, монополски и олигополски положај конкурената, те корупциј</a:t>
            </a:r>
            <a:r>
              <a:rPr lang="sr-Cyrl-CS" altLang="en-US" sz="1800"/>
              <a:t>у</a:t>
            </a:r>
            <a:r>
              <a:rPr lang="en-US" altLang="en-US" sz="1800"/>
              <a:t>.</a:t>
            </a:r>
          </a:p>
          <a:p>
            <a:pPr marL="365760" indent="-256032" eaLnBrk="1" fontAlgn="auto" hangingPunct="1">
              <a:spcAft>
                <a:spcPts val="0"/>
              </a:spcAft>
              <a:buFont typeface="Wingdings 3"/>
              <a:buChar char=""/>
              <a:defRPr/>
            </a:pPr>
            <a:r>
              <a:rPr lang="sr-Cyrl-CS" altLang="en-US" sz="1800">
                <a:cs typeface="Times New Roman" pitchFamily="18" charset="0"/>
              </a:rPr>
              <a:t>Неадекватност рочне структуре извора финансирања.</a:t>
            </a:r>
            <a:endParaRPr lang="en-US" altLang="en-US" sz="1800">
              <a:cs typeface="Times New Roman" pitchFamily="18" charset="0"/>
            </a:endParaRPr>
          </a:p>
          <a:p>
            <a:pPr marL="365760" indent="-256032" eaLnBrk="1" fontAlgn="auto" hangingPunct="1">
              <a:spcAft>
                <a:spcPts val="0"/>
              </a:spcAft>
              <a:buFont typeface="Wingdings 3"/>
              <a:buChar char=""/>
              <a:defRPr/>
            </a:pPr>
            <a:endParaRPr lang="en-US" altLang="en-US" sz="1800"/>
          </a:p>
          <a:p>
            <a:pPr marL="365760" indent="-256032" eaLnBrk="1" fontAlgn="auto" hangingPunct="1">
              <a:spcAft>
                <a:spcPts val="0"/>
              </a:spcAft>
              <a:buFont typeface="Wingdings 3"/>
              <a:buChar char=""/>
              <a:defRPr/>
            </a:pPr>
            <a:endParaRPr lang="en-US" altLang="en-US" sz="1800"/>
          </a:p>
          <a:p>
            <a:pPr marL="365760" indent="-256032" eaLnBrk="1" fontAlgn="auto" hangingPunct="1">
              <a:spcAft>
                <a:spcPts val="0"/>
              </a:spcAft>
              <a:buFont typeface="Wingdings 3"/>
              <a:buChar char=""/>
              <a:defRPr/>
            </a:pPr>
            <a:endParaRPr lang="en-US" altLang="en-US"/>
          </a:p>
        </p:txBody>
      </p:sp>
      <p:sp>
        <p:nvSpPr>
          <p:cNvPr id="15362" name="Title 1">
            <a:extLst>
              <a:ext uri="{FF2B5EF4-FFF2-40B4-BE49-F238E27FC236}">
                <a16:creationId xmlns:a16="http://schemas.microsoft.com/office/drawing/2014/main" id="{FF6C4EB7-0C6E-3B48-A698-72F373FB42AC}"/>
              </a:ext>
            </a:extLst>
          </p:cNvPr>
          <p:cNvSpPr>
            <a:spLocks noGrp="1"/>
          </p:cNvSpPr>
          <p:nvPr>
            <p:ph type="title"/>
          </p:nvPr>
        </p:nvSpPr>
        <p:spPr/>
        <p:txBody>
          <a:bodyPr/>
          <a:lstStyle/>
          <a:p>
            <a:pPr eaLnBrk="1" fontAlgn="auto" hangingPunct="1">
              <a:spcAft>
                <a:spcPts val="0"/>
              </a:spcAft>
              <a:defRPr/>
            </a:pPr>
            <a:r>
              <a:rPr lang="bs-Cyrl-BA" altLang="en-US" sz="2800"/>
              <a:t>Припрема и оцјена инвестиционих пројеката у РС (резултати истраживања)</a:t>
            </a:r>
            <a:endParaRPr lang="en-US" altLang="en-US"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a:extLst>
              <a:ext uri="{FF2B5EF4-FFF2-40B4-BE49-F238E27FC236}">
                <a16:creationId xmlns:a16="http://schemas.microsoft.com/office/drawing/2014/main" id="{0F1FBBAE-3284-8349-BFEB-0592B468A058}"/>
              </a:ext>
            </a:extLst>
          </p:cNvPr>
          <p:cNvSpPr>
            <a:spLocks noGrp="1"/>
          </p:cNvSpPr>
          <p:nvPr>
            <p:ph idx="1"/>
          </p:nvPr>
        </p:nvSpPr>
        <p:spPr>
          <a:xfrm>
            <a:off x="338138" y="1700213"/>
            <a:ext cx="8626475" cy="3876675"/>
          </a:xfrm>
        </p:spPr>
        <p:txBody>
          <a:bodyPr>
            <a:normAutofit/>
          </a:bodyPr>
          <a:lstStyle/>
          <a:p>
            <a:pPr marL="365760" indent="-256032" algn="just" eaLnBrk="1" fontAlgn="auto" hangingPunct="1">
              <a:spcAft>
                <a:spcPts val="0"/>
              </a:spcAft>
              <a:buFont typeface="Wingdings 3"/>
              <a:buChar char=""/>
              <a:defRPr/>
            </a:pPr>
            <a:r>
              <a:rPr lang="sr-Cyrl-CS" sz="1800"/>
              <a:t>Значајан број</a:t>
            </a:r>
            <a:r>
              <a:rPr lang="sr-Cyrl-RS" sz="1800"/>
              <a:t> власника и менаџера предузећа из Републике Српске сматра да се средства издвојена за финансирање израде студија изводљивости представљају трошак који се тешко може оправдати</a:t>
            </a:r>
            <a:r>
              <a:rPr lang="sr-Cyrl-CS" sz="1800"/>
              <a:t>,</a:t>
            </a:r>
            <a:r>
              <a:rPr lang="sr-Cyrl-RS" sz="1800"/>
              <a:t> односно да се ради и о непотребним улагањима.</a:t>
            </a:r>
          </a:p>
          <a:p>
            <a:pPr marL="365760" indent="-256032" eaLnBrk="1" fontAlgn="auto" hangingPunct="1">
              <a:spcAft>
                <a:spcPts val="0"/>
              </a:spcAft>
              <a:buFont typeface="Wingdings 3"/>
              <a:buChar char=""/>
              <a:defRPr/>
            </a:pPr>
            <a:r>
              <a:rPr lang="sr-Cyrl-CS" sz="1800"/>
              <a:t>Већина менаџера у предузећима у </a:t>
            </a:r>
            <a:r>
              <a:rPr lang="sr-Cyrl-RS" sz="1800"/>
              <a:t>Р</a:t>
            </a:r>
            <a:r>
              <a:rPr lang="sr-Cyrl-CS" sz="1800"/>
              <a:t>епублици Српској приликом доношења одлука највише се ослања на лично искуство (емпирију). </a:t>
            </a:r>
          </a:p>
          <a:p>
            <a:pPr marL="0" indent="0" eaLnBrk="1" fontAlgn="auto" hangingPunct="1">
              <a:spcAft>
                <a:spcPts val="0"/>
              </a:spcAft>
              <a:buFont typeface="Wingdings" pitchFamily="2" charset="2"/>
              <a:buNone/>
              <a:defRPr/>
            </a:pPr>
            <a:r>
              <a:rPr lang="sr-Cyrl-CS" sz="1800"/>
              <a:t>	Закључак</a:t>
            </a:r>
          </a:p>
          <a:p>
            <a:pPr marL="365760" indent="-256032" eaLnBrk="1" fontAlgn="auto" hangingPunct="1">
              <a:spcAft>
                <a:spcPts val="0"/>
              </a:spcAft>
              <a:buClr>
                <a:srgbClr val="CC0000"/>
              </a:buClr>
              <a:buFont typeface="Wingdings 3"/>
              <a:buChar char=""/>
              <a:defRPr/>
            </a:pPr>
            <a:r>
              <a:rPr lang="sr-Cyrl-BA" sz="1800">
                <a:solidFill>
                  <a:srgbClr val="000000"/>
                </a:solidFill>
              </a:rPr>
              <a:t>Пројекти коштају више и трају дуже него што је планирано и него што је то случај у развијеним земљама;</a:t>
            </a:r>
          </a:p>
          <a:p>
            <a:pPr marL="365760" indent="-256032" eaLnBrk="1" fontAlgn="auto" hangingPunct="1">
              <a:spcAft>
                <a:spcPts val="0"/>
              </a:spcAft>
              <a:buClr>
                <a:srgbClr val="CC0000"/>
              </a:buClr>
              <a:buFont typeface="Wingdings 3"/>
              <a:buChar char=""/>
              <a:defRPr/>
            </a:pPr>
            <a:r>
              <a:rPr lang="sr-Cyrl-BA" sz="1800">
                <a:solidFill>
                  <a:srgbClr val="000000"/>
                </a:solidFill>
              </a:rPr>
              <a:t>Резултати пројекта у већем проценту </a:t>
            </a:r>
            <a:r>
              <a:rPr lang="sr-Cyrl-CS" sz="1800">
                <a:solidFill>
                  <a:srgbClr val="000000"/>
                </a:solidFill>
              </a:rPr>
              <a:t>него што је то случај у развијеним земљама </a:t>
            </a:r>
            <a:r>
              <a:rPr lang="sr-Cyrl-BA" sz="1800">
                <a:solidFill>
                  <a:srgbClr val="000000"/>
                </a:solidFill>
              </a:rPr>
              <a:t>не испуњавају очекивања добити(добит, стопа приноса).</a:t>
            </a:r>
          </a:p>
          <a:p>
            <a:pPr marL="365760" indent="-256032" eaLnBrk="1" fontAlgn="auto" hangingPunct="1">
              <a:spcAft>
                <a:spcPts val="0"/>
              </a:spcAft>
              <a:buFont typeface="Wingdings 3"/>
              <a:buChar char=""/>
              <a:defRPr/>
            </a:pPr>
            <a:endParaRPr lang="en-US"/>
          </a:p>
          <a:p>
            <a:pPr marL="365760" indent="-256032" eaLnBrk="1" fontAlgn="auto" hangingPunct="1">
              <a:spcAft>
                <a:spcPts val="0"/>
              </a:spcAft>
              <a:buFont typeface="Wingdings 3"/>
              <a:buChar char=""/>
              <a:defRPr/>
            </a:pPr>
            <a:endParaRPr lang="en-US"/>
          </a:p>
        </p:txBody>
      </p:sp>
      <p:sp>
        <p:nvSpPr>
          <p:cNvPr id="17410" name="Title 1">
            <a:extLst>
              <a:ext uri="{FF2B5EF4-FFF2-40B4-BE49-F238E27FC236}">
                <a16:creationId xmlns:a16="http://schemas.microsoft.com/office/drawing/2014/main" id="{95F2FDD1-D149-AB4F-BD1B-4A43C2A79B1B}"/>
              </a:ext>
            </a:extLst>
          </p:cNvPr>
          <p:cNvSpPr>
            <a:spLocks noGrp="1"/>
          </p:cNvSpPr>
          <p:nvPr>
            <p:ph type="title"/>
          </p:nvPr>
        </p:nvSpPr>
        <p:spPr/>
        <p:txBody>
          <a:bodyPr/>
          <a:lstStyle/>
          <a:p>
            <a:pPr eaLnBrk="1" fontAlgn="auto" hangingPunct="1">
              <a:spcAft>
                <a:spcPts val="0"/>
              </a:spcAft>
              <a:defRPr/>
            </a:pPr>
            <a:r>
              <a:rPr lang="bs-Cyrl-BA" altLang="en-US" sz="2800"/>
              <a:t>Припрема и оцјена инвестиционих пројеката у РС (резултати истраживања)</a:t>
            </a:r>
            <a:endParaRPr lang="en-US"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4F11-2BB2-6547-A54A-75C931A6EE45}"/>
              </a:ext>
            </a:extLst>
          </p:cNvPr>
          <p:cNvSpPr>
            <a:spLocks noGrp="1"/>
          </p:cNvSpPr>
          <p:nvPr>
            <p:ph type="title"/>
          </p:nvPr>
        </p:nvSpPr>
        <p:spPr>
          <a:xfrm>
            <a:off x="468313" y="115888"/>
            <a:ext cx="8229600" cy="981075"/>
          </a:xfrm>
        </p:spPr>
        <p:txBody>
          <a:bodyPr/>
          <a:lstStyle/>
          <a:p>
            <a:pPr algn="ctr" eaLnBrk="1" fontAlgn="auto" hangingPunct="1">
              <a:spcAft>
                <a:spcPts val="0"/>
              </a:spcAft>
              <a:defRPr/>
            </a:pPr>
            <a:r>
              <a:rPr lang="sr-Cyrl-BA" sz="2800">
                <a:solidFill>
                  <a:schemeClr val="tx1"/>
                </a:solidFill>
              </a:rPr>
              <a:t>САДРЖАЈ ПРЕДАВАЊА</a:t>
            </a:r>
            <a:endParaRPr lang="sr-Latn-BA" sz="2800">
              <a:solidFill>
                <a:schemeClr val="tx1"/>
              </a:solidFill>
            </a:endParaRPr>
          </a:p>
        </p:txBody>
      </p:sp>
      <p:sp>
        <p:nvSpPr>
          <p:cNvPr id="11267" name="Content Placeholder 2">
            <a:extLst>
              <a:ext uri="{FF2B5EF4-FFF2-40B4-BE49-F238E27FC236}">
                <a16:creationId xmlns:a16="http://schemas.microsoft.com/office/drawing/2014/main" id="{A6511820-DDAA-C34A-BDC3-89107B910B0F}"/>
              </a:ext>
            </a:extLst>
          </p:cNvPr>
          <p:cNvSpPr>
            <a:spLocks noGrp="1"/>
          </p:cNvSpPr>
          <p:nvPr>
            <p:ph idx="1"/>
          </p:nvPr>
        </p:nvSpPr>
        <p:spPr>
          <a:xfrm>
            <a:off x="457200" y="1268413"/>
            <a:ext cx="8229600" cy="4857750"/>
          </a:xfrm>
        </p:spPr>
        <p:txBody>
          <a:bodyPr/>
          <a:lstStyle/>
          <a:p>
            <a:pPr marL="566738" indent="-457200" eaLnBrk="1" hangingPunct="1">
              <a:buClrTx/>
              <a:buSzPct val="70000"/>
              <a:buFont typeface="Lucida Sans Unicode" panose="020B0602030504020204" pitchFamily="34" charset="0"/>
              <a:buAutoNum type="arabicPeriod"/>
            </a:pPr>
            <a:r>
              <a:rPr lang="sr-Cyrl-BA" altLang="en-US" sz="2000"/>
              <a:t>Пројекти и развојна политика предузећа;</a:t>
            </a:r>
          </a:p>
          <a:p>
            <a:pPr marL="566738" indent="-457200" eaLnBrk="1" hangingPunct="1">
              <a:buClrTx/>
              <a:buFont typeface="Lucida Sans Unicode" panose="020B0602030504020204" pitchFamily="34" charset="0"/>
              <a:buAutoNum type="arabicPeriod"/>
            </a:pPr>
            <a:r>
              <a:rPr lang="sr-Cyrl-BA" altLang="en-US" sz="2000"/>
              <a:t>Припрема и оцјена инвестиционих пројеката у пракси- резултати истраживања;</a:t>
            </a:r>
          </a:p>
          <a:p>
            <a:pPr marL="566738" indent="-457200" eaLnBrk="1" hangingPunct="1">
              <a:buClrTx/>
              <a:buFont typeface="Lucida Sans Unicode" panose="020B0602030504020204" pitchFamily="34" charset="0"/>
              <a:buAutoNum type="arabicPeriod"/>
            </a:pPr>
            <a:r>
              <a:rPr lang="sr-Cyrl-BA" altLang="en-US" sz="2000"/>
              <a:t>Фазе животног циклуса предузећа и пројекта</a:t>
            </a:r>
          </a:p>
          <a:p>
            <a:pPr marL="566738" indent="-457200" eaLnBrk="1" hangingPunct="1">
              <a:buClrTx/>
              <a:buFont typeface="Lucida Sans Unicode" panose="020B0602030504020204" pitchFamily="34" charset="0"/>
              <a:buAutoNum type="arabicPeriod"/>
            </a:pPr>
            <a:r>
              <a:rPr lang="sr-Cyrl-BA" altLang="en-US" sz="2000"/>
              <a:t>Финансијска анализа пројекта</a:t>
            </a:r>
          </a:p>
          <a:p>
            <a:pPr marL="566738" indent="-457200" eaLnBrk="1" hangingPunct="1">
              <a:buClrTx/>
              <a:buFont typeface="Lucida Sans Unicode" panose="020B0602030504020204" pitchFamily="34" charset="0"/>
              <a:buAutoNum type="arabicPeriod"/>
            </a:pPr>
            <a:r>
              <a:rPr lang="sr-Cyrl-BA" altLang="en-US" sz="2000"/>
              <a:t>Финансијски планови и пројекције инвестиционог пројекта</a:t>
            </a:r>
          </a:p>
          <a:p>
            <a:pPr marL="566738" indent="-457200" eaLnBrk="1" hangingPunct="1">
              <a:buClrTx/>
              <a:buFont typeface="Lucida Sans Unicode" panose="020B0602030504020204" pitchFamily="34" charset="0"/>
              <a:buAutoNum type="arabicPeriod"/>
            </a:pPr>
            <a:r>
              <a:rPr lang="sr-Cyrl-BA" altLang="en-US" sz="2000"/>
              <a:t>Фианансијска оцјена пројекта</a:t>
            </a:r>
          </a:p>
          <a:p>
            <a:pPr marL="566738" indent="-457200" eaLnBrk="1" hangingPunct="1">
              <a:buClrTx/>
              <a:buFont typeface="Lucida Sans Unicode" panose="020B0602030504020204" pitchFamily="34" charset="0"/>
              <a:buAutoNum type="arabicPeriod"/>
            </a:pPr>
            <a:r>
              <a:rPr lang="sr-Cyrl-BA" altLang="en-US" sz="2000"/>
              <a:t>Друштвена оправданост пројекта</a:t>
            </a:r>
          </a:p>
          <a:p>
            <a:pPr marL="566738" indent="-457200" eaLnBrk="1" hangingPunct="1">
              <a:buClrTx/>
              <a:buFont typeface="Lucida Sans Unicode" panose="020B0602030504020204" pitchFamily="34" charset="0"/>
              <a:buAutoNum type="arabicPeriod"/>
            </a:pPr>
            <a:r>
              <a:rPr lang="sr-Cyrl-BA" altLang="en-US" sz="2000"/>
              <a:t>Финансирање инвестиционих пројеката</a:t>
            </a:r>
          </a:p>
          <a:p>
            <a:pPr marL="566738" indent="-457200" eaLnBrk="1" hangingPunct="1">
              <a:buClrTx/>
              <a:buFont typeface="Lucida Sans Unicode" panose="020B0602030504020204" pitchFamily="34" charset="0"/>
              <a:buAutoNum type="arabicPeriod"/>
            </a:pPr>
            <a:r>
              <a:rPr lang="sr-Cyrl-BA" altLang="en-US" sz="2000"/>
              <a:t>Неизвјесност и управљање ризицима пројекта</a:t>
            </a:r>
          </a:p>
          <a:p>
            <a:pPr marL="566738" indent="-457200" eaLnBrk="1" hangingPunct="1">
              <a:buClrTx/>
              <a:buFont typeface="Lucida Sans Unicode" panose="020B0602030504020204" pitchFamily="34" charset="0"/>
              <a:buAutoNum type="arabicPeriod"/>
            </a:pPr>
            <a:r>
              <a:rPr lang="sr-Cyrl-BA" altLang="en-US" sz="2000"/>
              <a:t>Процјена вриједности предузећа</a:t>
            </a:r>
          </a:p>
        </p:txBody>
      </p:sp>
      <p:sp>
        <p:nvSpPr>
          <p:cNvPr id="11268" name="Date Placeholder 3">
            <a:extLst>
              <a:ext uri="{FF2B5EF4-FFF2-40B4-BE49-F238E27FC236}">
                <a16:creationId xmlns:a16="http://schemas.microsoft.com/office/drawing/2014/main" id="{5B94145E-7C67-9C40-B46E-163D871E151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B5E40A-3ED8-5A4E-9610-19DFB627E4DE}" type="datetime1">
              <a:rPr lang="en-US" altLang="en-US" sz="1200" smtClean="0">
                <a:solidFill>
                  <a:srgbClr val="595959"/>
                </a:solidFill>
                <a:latin typeface="Century Gothic" panose="020B0502020202020204" pitchFamily="34" charset="0"/>
              </a:rPr>
              <a:pPr/>
              <a:t>4/27/26</a:t>
            </a:fld>
            <a:endParaRPr lang="en-US" altLang="en-US" sz="1200">
              <a:solidFill>
                <a:srgbClr val="595959"/>
              </a:solidFill>
              <a:latin typeface="Century Gothic" panose="020B0502020202020204" pitchFamily="34" charset="0"/>
            </a:endParaRPr>
          </a:p>
        </p:txBody>
      </p:sp>
      <p:sp>
        <p:nvSpPr>
          <p:cNvPr id="11269" name="Slide Number Placeholder 4">
            <a:extLst>
              <a:ext uri="{FF2B5EF4-FFF2-40B4-BE49-F238E27FC236}">
                <a16:creationId xmlns:a16="http://schemas.microsoft.com/office/drawing/2014/main" id="{E490A919-42CC-5842-BD81-77C0ACF8E5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EE6B169-5DDA-E548-B1DE-15621C909DD4}" type="slidenum">
              <a:rPr lang="en-US" altLang="en-US" sz="1200">
                <a:solidFill>
                  <a:srgbClr val="595959"/>
                </a:solidFill>
                <a:latin typeface="Century Gothic" panose="020B0502020202020204" pitchFamily="34" charset="0"/>
              </a:rPr>
              <a:pPr/>
              <a:t>3</a:t>
            </a:fld>
            <a:endParaRPr lang="en-US" altLang="en-US" sz="1200">
              <a:solidFill>
                <a:srgbClr val="595959"/>
              </a:solidFill>
              <a:latin typeface="Century Gothic" panose="020B0502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CF5B-B75A-1A4D-B9B9-BE617C87FEFE}"/>
              </a:ext>
            </a:extLst>
          </p:cNvPr>
          <p:cNvSpPr>
            <a:spLocks noGrp="1"/>
          </p:cNvSpPr>
          <p:nvPr>
            <p:ph type="title"/>
          </p:nvPr>
        </p:nvSpPr>
        <p:spPr/>
        <p:txBody>
          <a:bodyPr/>
          <a:lstStyle/>
          <a:p>
            <a:pPr eaLnBrk="1" hangingPunct="1">
              <a:defRPr/>
            </a:pPr>
            <a:r>
              <a:rPr lang="sr-Cyrl-BA" sz="2800" dirty="0">
                <a:solidFill>
                  <a:srgbClr val="0070C0"/>
                </a:solidFill>
              </a:rPr>
              <a:t>Инвестициона политика предузећа</a:t>
            </a:r>
            <a:endParaRPr lang="en-US" sz="2800" dirty="0">
              <a:solidFill>
                <a:srgbClr val="0070C0"/>
              </a:solidFill>
            </a:endParaRPr>
          </a:p>
        </p:txBody>
      </p:sp>
      <p:sp>
        <p:nvSpPr>
          <p:cNvPr id="38915" name="Content Placeholder 2">
            <a:extLst>
              <a:ext uri="{FF2B5EF4-FFF2-40B4-BE49-F238E27FC236}">
                <a16:creationId xmlns:a16="http://schemas.microsoft.com/office/drawing/2014/main" id="{54429F12-8D59-BD40-B746-4035943782BC}"/>
              </a:ext>
            </a:extLst>
          </p:cNvPr>
          <p:cNvSpPr>
            <a:spLocks noGrp="1"/>
          </p:cNvSpPr>
          <p:nvPr>
            <p:ph idx="1"/>
          </p:nvPr>
        </p:nvSpPr>
        <p:spPr/>
        <p:txBody>
          <a:bodyPr/>
          <a:lstStyle/>
          <a:p>
            <a:pPr eaLnBrk="1" hangingPunct="1"/>
            <a:r>
              <a:rPr lang="sr-Latn-CS" altLang="en-US" sz="1600"/>
              <a:t>Инвестиционом политиком се детерминишу циљеви инвестирања, начела и правила и усмјеравају активности и средства у остварењу одабраних инвестиционих циљева предузећа.</a:t>
            </a:r>
            <a:endParaRPr lang="sr-Cyrl-BA" altLang="en-US" sz="1600"/>
          </a:p>
          <a:p>
            <a:pPr eaLnBrk="1" hangingPunct="1"/>
            <a:r>
              <a:rPr lang="sr-Cyrl-BA" altLang="en-US" sz="1600"/>
              <a:t>Инвестициона политика наспрам пословне политике предузећа и развојне политике предузећа.</a:t>
            </a:r>
          </a:p>
          <a:p>
            <a:pPr eaLnBrk="1" hangingPunct="1"/>
            <a:r>
              <a:rPr lang="sr-Cyrl-BA" altLang="en-US" sz="1600"/>
              <a:t>Најзначајније детерминанте инвестиционе политике: тржиште, фин. средства, технологија, привредни и друштвени развој, кадар, информације.</a:t>
            </a:r>
          </a:p>
          <a:p>
            <a:pPr eaLnBrk="1" hangingPunct="1"/>
            <a:r>
              <a:rPr lang="sr-Latn-CS" altLang="en-US" sz="1600"/>
              <a:t>Инвестиционе одлуке су средство управљања инвестицијама у предузећу. </a:t>
            </a:r>
            <a:endParaRPr lang="sr-Cyrl-BA" altLang="en-US" sz="1600"/>
          </a:p>
          <a:p>
            <a:pPr eaLnBrk="1" hangingPunct="1"/>
            <a:r>
              <a:rPr lang="sr-Cyrl-BA" altLang="en-US" sz="1600"/>
              <a:t>П</a:t>
            </a:r>
            <a:r>
              <a:rPr lang="sr-Latn-CS" altLang="en-US" sz="1600"/>
              <a:t>роцес доношења инвестиционе одлуке може се груписати у више фаза:</a:t>
            </a:r>
            <a:r>
              <a:rPr lang="sr-Cyrl-BA" altLang="en-US" sz="1600"/>
              <a:t> 1. </a:t>
            </a:r>
            <a:r>
              <a:rPr lang="sr-Latn-CS" altLang="en-US" sz="1600"/>
              <a:t>формирање инвестиционе идеје;</a:t>
            </a:r>
            <a:r>
              <a:rPr lang="sr-Cyrl-BA" altLang="en-US" sz="1600"/>
              <a:t> 2. </a:t>
            </a:r>
            <a:r>
              <a:rPr lang="sr-Latn-CS" altLang="en-US" sz="1600"/>
              <a:t>покретање иницијативе за припремање инвестиционе одлуке;</a:t>
            </a:r>
            <a:r>
              <a:rPr lang="sr-Cyrl-BA" altLang="en-US" sz="1600"/>
              <a:t> 3. </a:t>
            </a:r>
            <a:r>
              <a:rPr lang="sr-Latn-CS" altLang="en-US" sz="1600"/>
              <a:t>припрема инвестиционе одлуке;</a:t>
            </a:r>
            <a:r>
              <a:rPr lang="sr-Cyrl-BA" altLang="en-US" sz="1600"/>
              <a:t> 4. </a:t>
            </a:r>
            <a:r>
              <a:rPr lang="sr-Latn-CS" altLang="en-US" sz="1600"/>
              <a:t>доношење инвестиционе одлуке и</a:t>
            </a:r>
            <a:r>
              <a:rPr lang="sr-Cyrl-BA" altLang="en-US" sz="1600"/>
              <a:t> 5. </a:t>
            </a:r>
            <a:r>
              <a:rPr lang="sr-Latn-CS" altLang="en-US" sz="1600"/>
              <a:t>реализација инвестиционе одлуке</a:t>
            </a:r>
            <a:r>
              <a:rPr lang="sr-Cyrl-BA" altLang="en-US" sz="1600"/>
              <a:t>.</a:t>
            </a:r>
            <a:endParaRPr lang="en-US" altLang="en-US" sz="1600"/>
          </a:p>
          <a:p>
            <a:pPr eaLnBrk="1" hangingPunct="1"/>
            <a:endParaRPr lang="en-US" altLang="en-US" sz="1600"/>
          </a:p>
        </p:txBody>
      </p:sp>
      <p:sp>
        <p:nvSpPr>
          <p:cNvPr id="4" name="Date Placeholder 3">
            <a:extLst>
              <a:ext uri="{FF2B5EF4-FFF2-40B4-BE49-F238E27FC236}">
                <a16:creationId xmlns:a16="http://schemas.microsoft.com/office/drawing/2014/main" id="{6357D142-B94D-D04C-9495-A51B9201A31E}"/>
              </a:ext>
            </a:extLst>
          </p:cNvPr>
          <p:cNvSpPr>
            <a:spLocks noGrp="1"/>
          </p:cNvSpPr>
          <p:nvPr>
            <p:ph type="dt" sz="quarter" idx="10"/>
          </p:nvPr>
        </p:nvSpPr>
        <p:spPr/>
        <p:txBody>
          <a:bodyPr/>
          <a:lstStyle/>
          <a:p>
            <a:pPr>
              <a:defRPr/>
            </a:pPr>
            <a:fld id="{07AC2C0E-CECB-4648-8883-6C6456F516D2}" type="datetime1">
              <a:rPr lang="en-US">
                <a:solidFill>
                  <a:schemeClr val="tx1">
                    <a:lumMod val="65000"/>
                    <a:lumOff val="35000"/>
                  </a:schemeClr>
                </a:solidFill>
              </a:rPr>
              <a:pPr>
                <a:defRPr/>
              </a:pPr>
              <a:t>4/27/26</a:t>
            </a:fld>
            <a:endParaRPr lang="en-US" dirty="0">
              <a:solidFill>
                <a:schemeClr val="tx1">
                  <a:lumMod val="65000"/>
                  <a:lumOff val="35000"/>
                </a:schemeClr>
              </a:solidFill>
            </a:endParaRPr>
          </a:p>
        </p:txBody>
      </p:sp>
      <p:sp>
        <p:nvSpPr>
          <p:cNvPr id="38917" name="Slide Number Placeholder 4">
            <a:extLst>
              <a:ext uri="{FF2B5EF4-FFF2-40B4-BE49-F238E27FC236}">
                <a16:creationId xmlns:a16="http://schemas.microsoft.com/office/drawing/2014/main" id="{C064FE2B-D608-4340-AF44-EF762A92A2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667720F-AB54-7149-8253-A5B2EACA90E3}" type="slidenum">
              <a:rPr lang="en-US" altLang="en-US" sz="1200">
                <a:solidFill>
                  <a:srgbClr val="595959"/>
                </a:solidFill>
                <a:latin typeface="Century Gothic" panose="020B0502020202020204" pitchFamily="34" charset="0"/>
              </a:rPr>
              <a:pPr/>
              <a:t>30</a:t>
            </a:fld>
            <a:endParaRPr lang="en-US" altLang="en-US" sz="1200">
              <a:solidFill>
                <a:srgbClr val="595959"/>
              </a:solidFill>
              <a:latin typeface="Century Gothic" panose="020B0502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04620C8E-B04A-A44F-853B-47BD506B81D9}"/>
              </a:ext>
            </a:extLst>
          </p:cNvPr>
          <p:cNvSpPr>
            <a:spLocks noGrp="1"/>
          </p:cNvSpPr>
          <p:nvPr>
            <p:ph idx="1"/>
          </p:nvPr>
        </p:nvSpPr>
        <p:spPr/>
        <p:txBody>
          <a:bodyPr/>
          <a:lstStyle/>
          <a:p>
            <a:pPr eaLnBrk="1" hangingPunct="1"/>
            <a:r>
              <a:rPr lang="sr-Cyrl-BA" altLang="en-US" sz="2000"/>
              <a:t>Основа за доношење инвестиционих одлука</a:t>
            </a:r>
          </a:p>
          <a:p>
            <a:pPr eaLnBrk="1" hangingPunct="1"/>
            <a:r>
              <a:rPr lang="sr-Cyrl-BA" altLang="en-US" sz="2000"/>
              <a:t>Изради се приступа на одређеном степену разраде инвестиционе идеје.</a:t>
            </a:r>
            <a:endParaRPr lang="sr-Latn-BA" altLang="en-US" sz="2000"/>
          </a:p>
        </p:txBody>
      </p:sp>
      <p:sp>
        <p:nvSpPr>
          <p:cNvPr id="3" name="Title 2">
            <a:extLst>
              <a:ext uri="{FF2B5EF4-FFF2-40B4-BE49-F238E27FC236}">
                <a16:creationId xmlns:a16="http://schemas.microsoft.com/office/drawing/2014/main" id="{84B8858F-C666-724A-80B0-90398D32586D}"/>
              </a:ext>
            </a:extLst>
          </p:cNvPr>
          <p:cNvSpPr>
            <a:spLocks noGrp="1"/>
          </p:cNvSpPr>
          <p:nvPr>
            <p:ph type="title"/>
          </p:nvPr>
        </p:nvSpPr>
        <p:spPr/>
        <p:txBody>
          <a:bodyPr/>
          <a:lstStyle/>
          <a:p>
            <a:pPr eaLnBrk="1" hangingPunct="1">
              <a:defRPr/>
            </a:pPr>
            <a:r>
              <a:rPr lang="sr-Cyrl-BA" sz="2800">
                <a:solidFill>
                  <a:srgbClr val="0070C0"/>
                </a:solidFill>
              </a:rPr>
              <a:t>Врсте инвестиционих програма (струдије)</a:t>
            </a:r>
            <a:endParaRPr lang="sr-Latn-BA" sz="2800">
              <a:solidFill>
                <a:srgbClr val="0070C0"/>
              </a:solidFill>
            </a:endParaRPr>
          </a:p>
        </p:txBody>
      </p:sp>
      <p:sp>
        <p:nvSpPr>
          <p:cNvPr id="39940" name="Date Placeholder 3">
            <a:extLst>
              <a:ext uri="{FF2B5EF4-FFF2-40B4-BE49-F238E27FC236}">
                <a16:creationId xmlns:a16="http://schemas.microsoft.com/office/drawing/2014/main" id="{A1AC0032-67AB-7C42-8422-B0603CEF652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E8AF81E-3595-EC44-BC9A-15C7414AE0F1}" type="datetime1">
              <a:rPr lang="en-US" altLang="en-US" smtClean="0"/>
              <a:pPr/>
              <a:t>4/27/26</a:t>
            </a:fld>
            <a:endParaRPr lang="en-US" altLang="en-US"/>
          </a:p>
        </p:txBody>
      </p:sp>
      <p:sp>
        <p:nvSpPr>
          <p:cNvPr id="39941" name="Slide Number Placeholder 4">
            <a:extLst>
              <a:ext uri="{FF2B5EF4-FFF2-40B4-BE49-F238E27FC236}">
                <a16:creationId xmlns:a16="http://schemas.microsoft.com/office/drawing/2014/main" id="{82D947F2-B459-2B4A-B79B-EE406E5281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76B1411-EA47-C948-A2E9-2711FF532A25}" type="slidenum">
              <a:rPr lang="en-US" altLang="en-US"/>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8A9A6-3480-B246-9CFA-304CFC0AD3EA}"/>
              </a:ext>
            </a:extLst>
          </p:cNvPr>
          <p:cNvSpPr>
            <a:spLocks noGrp="1"/>
          </p:cNvSpPr>
          <p:nvPr>
            <p:ph type="title"/>
          </p:nvPr>
        </p:nvSpPr>
        <p:spPr/>
        <p:txBody>
          <a:bodyPr/>
          <a:lstStyle/>
          <a:p>
            <a:pPr eaLnBrk="1" hangingPunct="1">
              <a:defRPr/>
            </a:pPr>
            <a:r>
              <a:rPr lang="sr-Latn-CS" sz="2400" dirty="0"/>
              <a:t>Нивои анализе пројекта</a:t>
            </a:r>
            <a:endParaRPr lang="en-US" sz="2400" dirty="0"/>
          </a:p>
        </p:txBody>
      </p:sp>
      <p:graphicFrame>
        <p:nvGraphicFramePr>
          <p:cNvPr id="6" name="Content Placeholder 5">
            <a:extLst>
              <a:ext uri="{FF2B5EF4-FFF2-40B4-BE49-F238E27FC236}">
                <a16:creationId xmlns:a16="http://schemas.microsoft.com/office/drawing/2014/main" id="{BEFDBF1C-D91C-7D40-AEA0-B702968C2038}"/>
              </a:ext>
            </a:extLst>
          </p:cNvPr>
          <p:cNvGraphicFramePr>
            <a:graphicFrameLocks noGrp="1"/>
          </p:cNvGraphicFramePr>
          <p:nvPr>
            <p:ph idx="1"/>
          </p:nvPr>
        </p:nvGraphicFramePr>
        <p:xfrm>
          <a:off x="971550" y="1844675"/>
          <a:ext cx="7345363" cy="3240088"/>
        </p:xfrm>
        <a:graphic>
          <a:graphicData uri="http://schemas.openxmlformats.org/drawingml/2006/table">
            <a:tbl>
              <a:tblPr firstRow="1" firstCol="1" lastRow="1" lastCol="1" bandRow="1" bandCol="1">
                <a:tableStyleId>{5C22544A-7EE6-4342-B048-85BDC9FD1C3A}</a:tableStyleId>
              </a:tblPr>
              <a:tblGrid>
                <a:gridCol w="2016374">
                  <a:extLst>
                    <a:ext uri="{9D8B030D-6E8A-4147-A177-3AD203B41FA5}">
                      <a16:colId xmlns:a16="http://schemas.microsoft.com/office/drawing/2014/main" val="20000"/>
                    </a:ext>
                  </a:extLst>
                </a:gridCol>
                <a:gridCol w="1872347">
                  <a:extLst>
                    <a:ext uri="{9D8B030D-6E8A-4147-A177-3AD203B41FA5}">
                      <a16:colId xmlns:a16="http://schemas.microsoft.com/office/drawing/2014/main" val="20001"/>
                    </a:ext>
                  </a:extLst>
                </a:gridCol>
                <a:gridCol w="1620100">
                  <a:extLst>
                    <a:ext uri="{9D8B030D-6E8A-4147-A177-3AD203B41FA5}">
                      <a16:colId xmlns:a16="http://schemas.microsoft.com/office/drawing/2014/main" val="20002"/>
                    </a:ext>
                  </a:extLst>
                </a:gridCol>
                <a:gridCol w="1836542">
                  <a:extLst>
                    <a:ext uri="{9D8B030D-6E8A-4147-A177-3AD203B41FA5}">
                      <a16:colId xmlns:a16="http://schemas.microsoft.com/office/drawing/2014/main" val="20003"/>
                    </a:ext>
                  </a:extLst>
                </a:gridCol>
              </a:tblGrid>
              <a:tr h="426889">
                <a:tc>
                  <a:txBody>
                    <a:bodyPr/>
                    <a:lstStyle/>
                    <a:p>
                      <a:pPr marL="0" marR="0" algn="ctr">
                        <a:spcBef>
                          <a:spcPts val="0"/>
                        </a:spcBef>
                        <a:spcAft>
                          <a:spcPts val="0"/>
                        </a:spcAft>
                      </a:pPr>
                      <a:endParaRPr lang="sr-Cyrl-BA" sz="1000" dirty="0">
                        <a:solidFill>
                          <a:schemeClr val="tx1"/>
                        </a:solidFill>
                        <a:effectLst/>
                      </a:endParaRPr>
                    </a:p>
                    <a:p>
                      <a:pPr marL="0" marR="0" algn="ctr">
                        <a:spcBef>
                          <a:spcPts val="0"/>
                        </a:spcBef>
                        <a:spcAft>
                          <a:spcPts val="0"/>
                        </a:spcAft>
                      </a:pPr>
                      <a:r>
                        <a:rPr lang="sr-Latn-CS" sz="1000" dirty="0">
                          <a:solidFill>
                            <a:schemeClr val="tx1"/>
                          </a:solidFill>
                          <a:effectLst/>
                        </a:rPr>
                        <a:t>Врста анализе пројекта</a:t>
                      </a:r>
                      <a:endParaRPr lang="en-US" sz="12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endParaRPr lang="sr-Cyrl-BA" sz="1000" dirty="0">
                        <a:solidFill>
                          <a:schemeClr val="tx1"/>
                        </a:solidFill>
                        <a:effectLst/>
                      </a:endParaRPr>
                    </a:p>
                    <a:p>
                      <a:pPr marL="0" marR="0" algn="ctr">
                        <a:spcBef>
                          <a:spcPts val="0"/>
                        </a:spcBef>
                        <a:spcAft>
                          <a:spcPts val="0"/>
                        </a:spcAft>
                      </a:pPr>
                      <a:r>
                        <a:rPr lang="sr-Latn-CS" sz="1000" dirty="0">
                          <a:solidFill>
                            <a:schemeClr val="tx1"/>
                          </a:solidFill>
                          <a:effectLst/>
                        </a:rPr>
                        <a:t>Перспектива</a:t>
                      </a:r>
                      <a:endParaRPr lang="en-US" sz="12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endParaRPr lang="sr-Cyrl-BA" sz="1000" dirty="0">
                        <a:solidFill>
                          <a:schemeClr val="tx1"/>
                        </a:solidFill>
                        <a:effectLst/>
                      </a:endParaRPr>
                    </a:p>
                    <a:p>
                      <a:pPr marL="0" marR="0" algn="ctr">
                        <a:spcBef>
                          <a:spcPts val="0"/>
                        </a:spcBef>
                        <a:spcAft>
                          <a:spcPts val="0"/>
                        </a:spcAft>
                      </a:pPr>
                      <a:r>
                        <a:rPr lang="sr-Latn-CS" sz="1000" dirty="0">
                          <a:solidFill>
                            <a:schemeClr val="tx1"/>
                          </a:solidFill>
                          <a:effectLst/>
                        </a:rPr>
                        <a:t>Шта се мјери?</a:t>
                      </a:r>
                      <a:endParaRPr lang="en-US" sz="12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endParaRPr lang="sr-Cyrl-BA" sz="1000" dirty="0">
                        <a:solidFill>
                          <a:schemeClr val="tx1"/>
                        </a:solidFill>
                        <a:effectLst/>
                      </a:endParaRPr>
                    </a:p>
                    <a:p>
                      <a:pPr marL="0" marR="0" algn="ctr">
                        <a:spcBef>
                          <a:spcPts val="0"/>
                        </a:spcBef>
                        <a:spcAft>
                          <a:spcPts val="0"/>
                        </a:spcAft>
                      </a:pPr>
                      <a:r>
                        <a:rPr lang="sr-Latn-CS" sz="1000" dirty="0">
                          <a:solidFill>
                            <a:schemeClr val="tx1"/>
                          </a:solidFill>
                          <a:effectLst/>
                        </a:rPr>
                        <a:t>Показатељи</a:t>
                      </a:r>
                      <a:endParaRPr lang="en-US" sz="12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extLst>
                  <a:ext uri="{0D108BD9-81ED-4DB2-BD59-A6C34878D82A}">
                    <a16:rowId xmlns:a16="http://schemas.microsoft.com/office/drawing/2014/main" val="10000"/>
                  </a:ext>
                </a:extLst>
              </a:tr>
              <a:tr h="711136">
                <a:tc>
                  <a:txBody>
                    <a:bodyPr/>
                    <a:lstStyle/>
                    <a:p>
                      <a:pPr marL="0" marR="0">
                        <a:spcBef>
                          <a:spcPts val="0"/>
                        </a:spcBef>
                        <a:spcAft>
                          <a:spcPts val="0"/>
                        </a:spcAft>
                      </a:pPr>
                      <a:endParaRPr lang="sr-Cyrl-BA" sz="1000" dirty="0">
                        <a:solidFill>
                          <a:srgbClr val="FF0000"/>
                        </a:solidFill>
                        <a:effectLst/>
                      </a:endParaRPr>
                    </a:p>
                    <a:p>
                      <a:pPr marL="0" marR="0">
                        <a:spcBef>
                          <a:spcPts val="0"/>
                        </a:spcBef>
                        <a:spcAft>
                          <a:spcPts val="0"/>
                        </a:spcAft>
                      </a:pPr>
                      <a:endParaRPr lang="sr-Cyrl-BA" sz="1000" dirty="0">
                        <a:solidFill>
                          <a:srgbClr val="FF0000"/>
                        </a:solidFill>
                        <a:effectLst/>
                      </a:endParaRPr>
                    </a:p>
                    <a:p>
                      <a:pPr marL="0" marR="0">
                        <a:spcBef>
                          <a:spcPts val="0"/>
                        </a:spcBef>
                        <a:spcAft>
                          <a:spcPts val="0"/>
                        </a:spcAft>
                      </a:pPr>
                      <a:r>
                        <a:rPr lang="sr-Latn-CS" sz="1000" dirty="0">
                          <a:solidFill>
                            <a:srgbClr val="FF0000"/>
                          </a:solidFill>
                          <a:effectLst/>
                        </a:rPr>
                        <a:t>Финансијска анализа</a:t>
                      </a:r>
                      <a:endParaRPr lang="en-US" sz="1200" dirty="0">
                        <a:solidFill>
                          <a:srgbClr val="FF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r>
                        <a:rPr lang="sr-Latn-CS" sz="1000" b="1" dirty="0">
                          <a:solidFill>
                            <a:schemeClr val="tx1"/>
                          </a:solidFill>
                          <a:effectLst/>
                        </a:rPr>
                        <a:t>Власници и зајмодавци</a:t>
                      </a:r>
                      <a:endParaRPr lang="en-US" sz="12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r>
                        <a:rPr lang="sr-Latn-CS" sz="1000" b="1" dirty="0">
                          <a:solidFill>
                            <a:schemeClr val="tx1"/>
                          </a:solidFill>
                          <a:effectLst/>
                        </a:rPr>
                        <a:t>Промјена прихода власника или зајмодаваца</a:t>
                      </a:r>
                      <a:endParaRPr lang="en-US" sz="12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r>
                        <a:rPr lang="sr-Latn-CS" sz="1000">
                          <a:solidFill>
                            <a:schemeClr val="tx1"/>
                          </a:solidFill>
                          <a:effectLst/>
                        </a:rPr>
                        <a:t>Нето садашња вриједност, интерна стопа приноса, вријеме поврата</a:t>
                      </a:r>
                      <a:endParaRPr lang="en-US" sz="12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extLst>
                  <a:ext uri="{0D108BD9-81ED-4DB2-BD59-A6C34878D82A}">
                    <a16:rowId xmlns:a16="http://schemas.microsoft.com/office/drawing/2014/main" val="10001"/>
                  </a:ext>
                </a:extLst>
              </a:tr>
              <a:tr h="634462">
                <a:tc>
                  <a:txBody>
                    <a:bodyPr/>
                    <a:lstStyle/>
                    <a:p>
                      <a:pPr marL="0" marR="0">
                        <a:spcBef>
                          <a:spcPts val="0"/>
                        </a:spcBef>
                        <a:spcAft>
                          <a:spcPts val="0"/>
                        </a:spcAft>
                      </a:pPr>
                      <a:endParaRPr lang="sr-Cyrl-BA" sz="1000" dirty="0">
                        <a:solidFill>
                          <a:srgbClr val="FF0000"/>
                        </a:solidFill>
                        <a:effectLst/>
                      </a:endParaRPr>
                    </a:p>
                    <a:p>
                      <a:pPr marL="0" marR="0">
                        <a:spcBef>
                          <a:spcPts val="0"/>
                        </a:spcBef>
                        <a:spcAft>
                          <a:spcPts val="0"/>
                        </a:spcAft>
                      </a:pPr>
                      <a:r>
                        <a:rPr lang="sr-Latn-CS" sz="1000" dirty="0">
                          <a:solidFill>
                            <a:srgbClr val="FF0000"/>
                          </a:solidFill>
                          <a:effectLst/>
                        </a:rPr>
                        <a:t>Економска анализа</a:t>
                      </a:r>
                      <a:endParaRPr lang="en-US" sz="1200" dirty="0">
                        <a:solidFill>
                          <a:srgbClr val="FF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r>
                        <a:rPr lang="sr-Latn-CS" sz="1000" b="1" dirty="0">
                          <a:solidFill>
                            <a:schemeClr val="tx1"/>
                          </a:solidFill>
                          <a:effectLst/>
                        </a:rPr>
                        <a:t>Национална привреда</a:t>
                      </a:r>
                      <a:endParaRPr lang="en-US" sz="12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r>
                        <a:rPr lang="sr-Latn-CS" sz="1000" b="1" dirty="0">
                          <a:solidFill>
                            <a:schemeClr val="tx1"/>
                          </a:solidFill>
                          <a:effectLst/>
                        </a:rPr>
                        <a:t>Промјена националног дохотка</a:t>
                      </a:r>
                      <a:endParaRPr lang="en-US" sz="12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r>
                        <a:rPr lang="sr-Latn-CS" sz="1000">
                          <a:solidFill>
                            <a:schemeClr val="tx1"/>
                          </a:solidFill>
                          <a:effectLst/>
                        </a:rPr>
                        <a:t>Економска нето садашња вриједност економска стопа повраћаја</a:t>
                      </a:r>
                      <a:endParaRPr lang="en-US" sz="12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extLst>
                  <a:ext uri="{0D108BD9-81ED-4DB2-BD59-A6C34878D82A}">
                    <a16:rowId xmlns:a16="http://schemas.microsoft.com/office/drawing/2014/main" val="10002"/>
                  </a:ext>
                </a:extLst>
              </a:tr>
              <a:tr h="1467601">
                <a:tc>
                  <a:txBody>
                    <a:bodyPr/>
                    <a:lstStyle/>
                    <a:p>
                      <a:pPr marL="0" marR="0">
                        <a:spcBef>
                          <a:spcPts val="0"/>
                        </a:spcBef>
                        <a:spcAft>
                          <a:spcPts val="0"/>
                        </a:spcAft>
                      </a:pPr>
                      <a:endParaRPr lang="sr-Cyrl-BA" sz="1000" dirty="0">
                        <a:solidFill>
                          <a:srgbClr val="FF0000"/>
                        </a:solidFill>
                        <a:effectLst/>
                      </a:endParaRPr>
                    </a:p>
                    <a:p>
                      <a:pPr marL="0" marR="0">
                        <a:spcBef>
                          <a:spcPts val="0"/>
                        </a:spcBef>
                        <a:spcAft>
                          <a:spcPts val="0"/>
                        </a:spcAft>
                      </a:pPr>
                      <a:endParaRPr lang="sr-Cyrl-BA" sz="1000" dirty="0">
                        <a:solidFill>
                          <a:srgbClr val="FF0000"/>
                        </a:solidFill>
                        <a:effectLst/>
                      </a:endParaRPr>
                    </a:p>
                    <a:p>
                      <a:pPr marL="0" marR="0">
                        <a:spcBef>
                          <a:spcPts val="0"/>
                        </a:spcBef>
                        <a:spcAft>
                          <a:spcPts val="0"/>
                        </a:spcAft>
                      </a:pPr>
                      <a:endParaRPr lang="sr-Cyrl-BA" sz="1000" dirty="0">
                        <a:solidFill>
                          <a:srgbClr val="FF0000"/>
                        </a:solidFill>
                        <a:effectLst/>
                      </a:endParaRPr>
                    </a:p>
                    <a:p>
                      <a:pPr marL="0" marR="0">
                        <a:spcBef>
                          <a:spcPts val="0"/>
                        </a:spcBef>
                        <a:spcAft>
                          <a:spcPts val="0"/>
                        </a:spcAft>
                      </a:pPr>
                      <a:r>
                        <a:rPr lang="sr-Latn-CS" sz="1000" dirty="0">
                          <a:solidFill>
                            <a:srgbClr val="FF0000"/>
                          </a:solidFill>
                          <a:effectLst/>
                        </a:rPr>
                        <a:t>Дистрибутивна анализа</a:t>
                      </a:r>
                      <a:endParaRPr lang="en-US" sz="1200" dirty="0">
                        <a:solidFill>
                          <a:srgbClr val="FF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r>
                        <a:rPr lang="sr-Latn-CS" sz="1000">
                          <a:solidFill>
                            <a:schemeClr val="tx1"/>
                          </a:solidFill>
                          <a:effectLst/>
                        </a:rPr>
                        <a:t>Утицај пројекта на одређене групе (владу, зајмодавце, запослене, потрошачи, власнике)</a:t>
                      </a:r>
                      <a:endParaRPr lang="en-US" sz="12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r>
                        <a:rPr lang="sr-Latn-CS" sz="1000" dirty="0">
                          <a:solidFill>
                            <a:schemeClr val="tx1"/>
                          </a:solidFill>
                          <a:effectLst/>
                        </a:rPr>
                        <a:t>Расподјела промјене националног </a:t>
                      </a:r>
                      <a:r>
                        <a:rPr lang="sr-Cyrl-BA" sz="1000" dirty="0">
                          <a:solidFill>
                            <a:schemeClr val="tx1"/>
                          </a:solidFill>
                          <a:effectLst/>
                        </a:rPr>
                        <a:t>дохотка</a:t>
                      </a:r>
                      <a:endParaRPr lang="en-US" sz="12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tc>
                  <a:txBody>
                    <a:bodyPr/>
                    <a:lstStyle/>
                    <a:p>
                      <a:pPr marL="0" marR="0" algn="ctr">
                        <a:spcBef>
                          <a:spcPts val="0"/>
                        </a:spcBef>
                        <a:spcAft>
                          <a:spcPts val="0"/>
                        </a:spcAft>
                      </a:pPr>
                      <a:endParaRPr lang="sr-Cyrl-BA" sz="1000" dirty="0">
                        <a:solidFill>
                          <a:schemeClr val="tx1"/>
                        </a:solidFill>
                        <a:effectLst/>
                      </a:endParaRPr>
                    </a:p>
                    <a:p>
                      <a:pPr marL="0" marR="0" algn="ctr">
                        <a:spcBef>
                          <a:spcPts val="0"/>
                        </a:spcBef>
                        <a:spcAft>
                          <a:spcPts val="0"/>
                        </a:spcAft>
                      </a:pPr>
                      <a:r>
                        <a:rPr lang="sr-Latn-CS" sz="1000" dirty="0">
                          <a:solidFill>
                            <a:schemeClr val="tx1"/>
                          </a:solidFill>
                          <a:effectLst/>
                        </a:rPr>
                        <a:t>% економске нето садашње вриједности који припада циљној групи или трошкова промјене дохотка за циљну групу</a:t>
                      </a:r>
                      <a:endParaRPr lang="en-US" sz="12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68585" marR="68585" marT="0" marB="0">
                    <a:solidFill>
                      <a:schemeClr val="bg1">
                        <a:lumMod val="85000"/>
                      </a:schemeClr>
                    </a:solidFill>
                  </a:tcPr>
                </a:tc>
                <a:extLst>
                  <a:ext uri="{0D108BD9-81ED-4DB2-BD59-A6C34878D82A}">
                    <a16:rowId xmlns:a16="http://schemas.microsoft.com/office/drawing/2014/main" val="10003"/>
                  </a:ext>
                </a:extLst>
              </a:tr>
            </a:tbl>
          </a:graphicData>
        </a:graphic>
      </p:graphicFrame>
      <p:sp>
        <p:nvSpPr>
          <p:cNvPr id="4" name="Date Placeholder 3">
            <a:extLst>
              <a:ext uri="{FF2B5EF4-FFF2-40B4-BE49-F238E27FC236}">
                <a16:creationId xmlns:a16="http://schemas.microsoft.com/office/drawing/2014/main" id="{4579A21B-4B90-B440-8F8D-E6B0739653C1}"/>
              </a:ext>
            </a:extLst>
          </p:cNvPr>
          <p:cNvSpPr>
            <a:spLocks noGrp="1"/>
          </p:cNvSpPr>
          <p:nvPr>
            <p:ph type="dt" sz="quarter" idx="10"/>
          </p:nvPr>
        </p:nvSpPr>
        <p:spPr/>
        <p:txBody>
          <a:bodyPr/>
          <a:lstStyle/>
          <a:p>
            <a:pPr>
              <a:defRPr/>
            </a:pPr>
            <a:fld id="{07AC2C0E-CECB-4648-8883-6C6456F516D2}" type="datetime1">
              <a:rPr lang="en-US">
                <a:solidFill>
                  <a:schemeClr val="tx1">
                    <a:lumMod val="65000"/>
                    <a:lumOff val="35000"/>
                  </a:schemeClr>
                </a:solidFill>
              </a:rPr>
              <a:pPr>
                <a:defRPr/>
              </a:pPr>
              <a:t>4/27/26</a:t>
            </a:fld>
            <a:endParaRPr lang="en-US" dirty="0">
              <a:solidFill>
                <a:schemeClr val="tx1">
                  <a:lumMod val="65000"/>
                  <a:lumOff val="35000"/>
                </a:schemeClr>
              </a:solidFill>
            </a:endParaRPr>
          </a:p>
        </p:txBody>
      </p:sp>
      <p:sp>
        <p:nvSpPr>
          <p:cNvPr id="40991" name="Slide Number Placeholder 4">
            <a:extLst>
              <a:ext uri="{FF2B5EF4-FFF2-40B4-BE49-F238E27FC236}">
                <a16:creationId xmlns:a16="http://schemas.microsoft.com/office/drawing/2014/main" id="{4B6E8D4B-4722-674B-BDD6-0B3271EF53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8C5B4C-8720-1D48-8713-143668B2DF40}" type="slidenum">
              <a:rPr lang="en-US" altLang="en-US">
                <a:solidFill>
                  <a:srgbClr val="595959"/>
                </a:solidFill>
                <a:latin typeface="Century Gothic" panose="020B0502020202020204" pitchFamily="34" charset="0"/>
              </a:rPr>
              <a:pPr/>
              <a:t>32</a:t>
            </a:fld>
            <a:endParaRPr lang="en-US" altLang="en-US">
              <a:solidFill>
                <a:srgbClr val="595959"/>
              </a:solidFill>
              <a:latin typeface="Century Gothic" panose="020B0502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52B6A1B-EDFD-FA45-9C20-50098A00C673}"/>
              </a:ext>
            </a:extLst>
          </p:cNvPr>
          <p:cNvSpPr>
            <a:spLocks noGrp="1"/>
          </p:cNvSpPr>
          <p:nvPr>
            <p:ph type="title"/>
          </p:nvPr>
        </p:nvSpPr>
        <p:spPr>
          <a:xfrm>
            <a:off x="574675" y="304800"/>
            <a:ext cx="8001000" cy="603250"/>
          </a:xfrm>
        </p:spPr>
        <p:txBody>
          <a:bodyPr>
            <a:normAutofit fontScale="90000"/>
          </a:bodyPr>
          <a:lstStyle/>
          <a:p>
            <a:pPr eaLnBrk="1" hangingPunct="1">
              <a:defRPr/>
            </a:pPr>
            <a:r>
              <a:rPr lang="sr-Cyrl-CS" altLang="en-US" sz="2400" dirty="0"/>
              <a:t>Пројектни задаци према различитим методологијама</a:t>
            </a:r>
            <a:endParaRPr lang="en-US" altLang="en-US" sz="2400" dirty="0"/>
          </a:p>
        </p:txBody>
      </p:sp>
      <p:graphicFrame>
        <p:nvGraphicFramePr>
          <p:cNvPr id="6" name="Content Placeholder 5">
            <a:extLst>
              <a:ext uri="{FF2B5EF4-FFF2-40B4-BE49-F238E27FC236}">
                <a16:creationId xmlns:a16="http://schemas.microsoft.com/office/drawing/2014/main" id="{A204628B-458B-1042-BAE0-42BBA4EA5124}"/>
              </a:ext>
            </a:extLst>
          </p:cNvPr>
          <p:cNvGraphicFramePr>
            <a:graphicFrameLocks noGrp="1"/>
          </p:cNvGraphicFramePr>
          <p:nvPr>
            <p:ph idx="1"/>
          </p:nvPr>
        </p:nvGraphicFramePr>
        <p:xfrm>
          <a:off x="14288" y="981075"/>
          <a:ext cx="4608512" cy="5745163"/>
        </p:xfrm>
        <a:graphic>
          <a:graphicData uri="http://schemas.openxmlformats.org/drawingml/2006/table">
            <a:tbl>
              <a:tblPr firstRow="1" firstCol="1" lastRow="1" lastCol="1" bandRow="1" bandCol="1"/>
              <a:tblGrid>
                <a:gridCol w="4608512">
                  <a:extLst>
                    <a:ext uri="{9D8B030D-6E8A-4147-A177-3AD203B41FA5}">
                      <a16:colId xmlns:a16="http://schemas.microsoft.com/office/drawing/2014/main" val="20000"/>
                    </a:ext>
                  </a:extLst>
                </a:gridCol>
              </a:tblGrid>
              <a:tr h="548583">
                <a:tc>
                  <a:txBody>
                    <a:bodyPr/>
                    <a:lstStyle/>
                    <a:p>
                      <a:pPr marL="155575" marR="0">
                        <a:lnSpc>
                          <a:spcPct val="150000"/>
                        </a:lnSpc>
                        <a:spcBef>
                          <a:spcPts val="0"/>
                        </a:spcBef>
                        <a:spcAft>
                          <a:spcPts val="0"/>
                        </a:spcAft>
                      </a:pPr>
                      <a:r>
                        <a:rPr lang="sr-Cyrl-BA" sz="1200" b="1" dirty="0">
                          <a:solidFill>
                            <a:srgbClr val="FF0000"/>
                          </a:solidFill>
                          <a:effectLst/>
                          <a:latin typeface="+mn-lt"/>
                          <a:ea typeface="Times New Roman" panose="02020603050405020304" pitchFamily="18" charset="0"/>
                          <a:cs typeface="Tahoma" panose="020B0604030504040204" pitchFamily="34" charset="0"/>
                        </a:rPr>
                        <a:t>1</a:t>
                      </a:r>
                      <a:r>
                        <a:rPr lang="sr-Latn-CS" sz="1200" b="1" dirty="0">
                          <a:solidFill>
                            <a:srgbClr val="FF0000"/>
                          </a:solidFill>
                          <a:effectLst/>
                          <a:latin typeface="+mn-lt"/>
                          <a:ea typeface="Times New Roman" panose="02020603050405020304" pitchFamily="18" charset="0"/>
                          <a:cs typeface="Tahoma" panose="020B0604030504040204" pitchFamily="34" charset="0"/>
                        </a:rPr>
                        <a:t>. Пројектни задатак према методологији Свјетске банке</a:t>
                      </a:r>
                      <a:endParaRPr lang="en-US" sz="1200" dirty="0">
                        <a:solidFill>
                          <a:srgbClr val="FF0000"/>
                        </a:solidFill>
                        <a:effectLst/>
                        <a:latin typeface="+mn-lt"/>
                        <a:ea typeface="Times New Roman" panose="02020603050405020304" pitchFamily="18" charset="0"/>
                        <a:cs typeface="Tahoma" panose="020B0604030504040204" pitchFamily="34" charset="0"/>
                      </a:endParaRPr>
                    </a:p>
                  </a:txBody>
                  <a:tcPr marL="37797" marR="37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196580">
                <a:tc>
                  <a:txBody>
                    <a:bodyPr/>
                    <a:lstStyle/>
                    <a:p>
                      <a:pPr marL="155575" marR="0">
                        <a:spcBef>
                          <a:spcPts val="0"/>
                        </a:spcBef>
                        <a:spcAft>
                          <a:spcPts val="0"/>
                        </a:spcAft>
                      </a:pPr>
                      <a:r>
                        <a:rPr lang="sr-Latn-CS" sz="1100" b="1" dirty="0">
                          <a:effectLst/>
                          <a:latin typeface="+mn-lt"/>
                          <a:ea typeface="Times New Roman" panose="02020603050405020304" pitchFamily="18" charset="0"/>
                          <a:cs typeface="Tahoma" panose="020B0604030504040204" pitchFamily="34" charset="0"/>
                        </a:rPr>
                        <a:t>1. Сажетак инвестиционе студије</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tabLst>
                          <a:tab pos="228600" algn="l"/>
                        </a:tabLst>
                      </a:pPr>
                      <a:r>
                        <a:rPr lang="sr-Latn-CS" sz="1100" dirty="0">
                          <a:effectLst/>
                          <a:latin typeface="+mn-lt"/>
                          <a:ea typeface="Times New Roman" panose="02020603050405020304" pitchFamily="18" charset="0"/>
                          <a:cs typeface="Tahoma" panose="020B0604030504040204" pitchFamily="34" charset="0"/>
                        </a:rPr>
                        <a:t>      1.1. Увод</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1.2. Одговорне особе за податке у инвестиционом програму</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1.3. Сажетак</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b="1" dirty="0">
                          <a:effectLst/>
                          <a:latin typeface="+mn-lt"/>
                          <a:ea typeface="Times New Roman" panose="02020603050405020304" pitchFamily="18" charset="0"/>
                          <a:cs typeface="Tahoma" panose="020B0604030504040204" pitchFamily="34" charset="0"/>
                        </a:rPr>
                        <a:t>2. Анализа развојних могућности инвеститора</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2.1. Опште информације о инвеститору</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tabLst>
                          <a:tab pos="228600" algn="l"/>
                        </a:tabLst>
                      </a:pPr>
                      <a:r>
                        <a:rPr lang="sr-Latn-CS" sz="1100" dirty="0">
                          <a:effectLst/>
                          <a:latin typeface="+mn-lt"/>
                          <a:ea typeface="Times New Roman" panose="02020603050405020304" pitchFamily="18" charset="0"/>
                          <a:cs typeface="Tahoma" panose="020B0604030504040204" pitchFamily="34" charset="0"/>
                        </a:rPr>
                        <a:t>       2.2. Технички услови и обим постојеће производње</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tabLst>
                          <a:tab pos="228600" algn="l"/>
                        </a:tabLst>
                      </a:pPr>
                      <a:r>
                        <a:rPr lang="sr-Latn-CS" sz="1100" dirty="0">
                          <a:effectLst/>
                          <a:latin typeface="+mn-lt"/>
                          <a:ea typeface="Times New Roman" panose="02020603050405020304" pitchFamily="18" charset="0"/>
                          <a:cs typeface="Tahoma" panose="020B0604030504040204" pitchFamily="34" charset="0"/>
                        </a:rPr>
                        <a:t>       2.3. Положај инвеститора на тржишту продаје и набавке</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2.4. Квалификациона структура и број запослених радника</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2.5. Анализа досадашњег пословања</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2.6. Коначна оц</a:t>
                      </a:r>
                      <a:r>
                        <a:rPr lang="sr-Cyrl-BA" sz="1100" dirty="0">
                          <a:effectLst/>
                          <a:latin typeface="+mn-lt"/>
                          <a:ea typeface="Times New Roman" panose="02020603050405020304" pitchFamily="18" charset="0"/>
                          <a:cs typeface="Tahoma" panose="020B0604030504040204" pitchFamily="34" charset="0"/>
                        </a:rPr>
                        <a:t>ј</a:t>
                      </a:r>
                      <a:r>
                        <a:rPr lang="sr-Latn-CS" sz="1100" dirty="0">
                          <a:effectLst/>
                          <a:latin typeface="+mn-lt"/>
                          <a:ea typeface="Times New Roman" panose="02020603050405020304" pitchFamily="18" charset="0"/>
                          <a:cs typeface="Tahoma" panose="020B0604030504040204" pitchFamily="34" charset="0"/>
                        </a:rPr>
                        <a:t>ена развојних могућности и способности инвеститора  </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b="1" dirty="0">
                          <a:effectLst/>
                          <a:latin typeface="+mn-lt"/>
                          <a:ea typeface="Times New Roman" panose="02020603050405020304" pitchFamily="18" charset="0"/>
                          <a:cs typeface="Tahoma" panose="020B0604030504040204" pitchFamily="34" charset="0"/>
                        </a:rPr>
                        <a:t>3. Анализа тржишта продаје</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3.1. Карактеристике планираног производа</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3.2. Анализа продаје и пројекција тржишта</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3.3. Анализа и пројекција понуда</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3.4. Могући обим пласмана планиране производње</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b="1" dirty="0">
                          <a:effectLst/>
                          <a:latin typeface="+mn-lt"/>
                          <a:ea typeface="Times New Roman" panose="02020603050405020304" pitchFamily="18" charset="0"/>
                          <a:cs typeface="Tahoma" panose="020B0604030504040204" pitchFamily="34" charset="0"/>
                        </a:rPr>
                        <a:t>4. Техничко-технолошка анализа</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4.1. Приказ варијанти техничко-технолошког решења</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4.2. Начин решења технолошког проблема</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4.3. Опис одабраног технолошког решења</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4.4. Опис опреме</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4.5. Прорачун капацитета главних машина за производњу</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4.6. Предрачунска вредност опреме</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4.7. Грађевински објекти</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4.8. Технички капацитет</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4.9. Материјални инпут</a:t>
                      </a:r>
                      <a:endParaRPr lang="en-US" sz="1100" dirty="0">
                        <a:effectLst/>
                        <a:latin typeface="+mn-lt"/>
                        <a:ea typeface="Times New Roman" panose="02020603050405020304" pitchFamily="18" charset="0"/>
                        <a:cs typeface="Tahoma" panose="020B0604030504040204" pitchFamily="34" charset="0"/>
                      </a:endParaRPr>
                    </a:p>
                    <a:p>
                      <a:pPr marL="155575" marR="0">
                        <a:spcBef>
                          <a:spcPts val="0"/>
                        </a:spcBef>
                        <a:spcAft>
                          <a:spcPts val="0"/>
                        </a:spcAft>
                      </a:pPr>
                      <a:r>
                        <a:rPr lang="sr-Latn-CS" sz="1100" dirty="0">
                          <a:effectLst/>
                          <a:latin typeface="+mn-lt"/>
                          <a:ea typeface="Times New Roman" panose="02020603050405020304" pitchFamily="18" charset="0"/>
                          <a:cs typeface="Tahoma" panose="020B0604030504040204" pitchFamily="34" charset="0"/>
                        </a:rPr>
                        <a:t>      4.10. Класификациона структура радника</a:t>
                      </a:r>
                      <a:endParaRPr lang="en-US" sz="1100" dirty="0">
                        <a:effectLst/>
                        <a:latin typeface="+mn-lt"/>
                        <a:ea typeface="Times New Roman" panose="02020603050405020304" pitchFamily="18" charset="0"/>
                        <a:cs typeface="Tahoma" panose="020B0604030504040204" pitchFamily="34" charset="0"/>
                      </a:endParaRPr>
                    </a:p>
                  </a:txBody>
                  <a:tcPr marL="37797" marR="37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1995" name="Date Placeholder 3">
            <a:extLst>
              <a:ext uri="{FF2B5EF4-FFF2-40B4-BE49-F238E27FC236}">
                <a16:creationId xmlns:a16="http://schemas.microsoft.com/office/drawing/2014/main" id="{42C5B1CA-E666-4D49-A8D5-97C7D131DB5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B8C8FF9-F7C6-FA4C-893D-034E3FAAB9C6}" type="datetime1">
              <a:rPr lang="en-US" altLang="en-US" sz="1200" smtClean="0"/>
              <a:pPr/>
              <a:t>4/27/26</a:t>
            </a:fld>
            <a:endParaRPr lang="en-US" altLang="en-US" sz="1200"/>
          </a:p>
        </p:txBody>
      </p:sp>
      <p:sp>
        <p:nvSpPr>
          <p:cNvPr id="41996" name="Slide Number Placeholder 4">
            <a:extLst>
              <a:ext uri="{FF2B5EF4-FFF2-40B4-BE49-F238E27FC236}">
                <a16:creationId xmlns:a16="http://schemas.microsoft.com/office/drawing/2014/main" id="{E63C7F4B-7BB4-F94E-B2F1-10914ECE57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F9A9F1-35A8-AE4F-BF17-0013811C2325}" type="slidenum">
              <a:rPr lang="en-US" altLang="en-US" sz="1200"/>
              <a:pPr/>
              <a:t>33</a:t>
            </a:fld>
            <a:endParaRPr lang="en-US" altLang="en-US" sz="1200"/>
          </a:p>
        </p:txBody>
      </p:sp>
      <p:sp>
        <p:nvSpPr>
          <p:cNvPr id="36877" name="Rectangle 6">
            <a:extLst>
              <a:ext uri="{FF2B5EF4-FFF2-40B4-BE49-F238E27FC236}">
                <a16:creationId xmlns:a16="http://schemas.microsoft.com/office/drawing/2014/main" id="{4F844B7D-78FE-064A-AA29-79A656FDF21C}"/>
              </a:ext>
            </a:extLst>
          </p:cNvPr>
          <p:cNvSpPr>
            <a:spLocks noChangeArrowheads="1"/>
          </p:cNvSpPr>
          <p:nvPr/>
        </p:nvSpPr>
        <p:spPr bwMode="auto">
          <a:xfrm>
            <a:off x="4716463" y="1052513"/>
            <a:ext cx="4100512" cy="4246562"/>
          </a:xfrm>
          <a:prstGeom prst="rect">
            <a:avLst/>
          </a:prstGeom>
          <a:noFill/>
          <a:ln>
            <a:noFill/>
          </a:ln>
          <a:extLst/>
        </p:spPr>
        <p:txBody>
          <a:bodyPr>
            <a:spAutoFit/>
          </a:bodyPr>
          <a:lstStyle>
            <a:lvl1pPr marL="155575">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defRPr/>
            </a:pPr>
            <a:r>
              <a:rPr lang="sr-Latn-CS" altLang="en-US" sz="1000" b="1" dirty="0">
                <a:solidFill>
                  <a:srgbClr val="000000"/>
                </a:solidFill>
                <a:latin typeface="+mn-lt"/>
                <a:ea typeface="Times New Roman" panose="02020603050405020304" pitchFamily="18" charset="0"/>
                <a:cs typeface="Tahoma" panose="020B0604030504040204" pitchFamily="34" charset="0"/>
              </a:rPr>
              <a:t>5. Анализа тржишта набавке</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5.1. Карактеристике планираних сировина и материјала</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5.2. Анализа набавке у претходном периоду</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5.3. Прогноза набавке</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b="1" dirty="0">
                <a:solidFill>
                  <a:srgbClr val="000000"/>
                </a:solidFill>
                <a:latin typeface="+mn-lt"/>
                <a:ea typeface="Times New Roman" panose="02020603050405020304" pitchFamily="18" charset="0"/>
                <a:cs typeface="Tahoma" panose="020B0604030504040204" pitchFamily="34" charset="0"/>
              </a:rPr>
              <a:t>6. Анализа шире и уже локације</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b="1" dirty="0">
                <a:solidFill>
                  <a:srgbClr val="000000"/>
                </a:solidFill>
                <a:latin typeface="+mn-lt"/>
                <a:ea typeface="Times New Roman" panose="02020603050405020304" pitchFamily="18" charset="0"/>
                <a:cs typeface="Tahoma" panose="020B0604030504040204" pitchFamily="34" charset="0"/>
              </a:rPr>
              <a:t>7. Анализа заштите човјекове околине и заштита на раду </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b="1" dirty="0">
                <a:solidFill>
                  <a:srgbClr val="000000"/>
                </a:solidFill>
                <a:latin typeface="+mn-lt"/>
                <a:ea typeface="Times New Roman" panose="02020603050405020304" pitchFamily="18" charset="0"/>
                <a:cs typeface="Tahoma" panose="020B0604030504040204" pitchFamily="34" charset="0"/>
              </a:rPr>
              <a:t>8.  Организациони аспекти инвестиције </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b="1" dirty="0">
                <a:solidFill>
                  <a:srgbClr val="000000"/>
                </a:solidFill>
                <a:latin typeface="+mn-lt"/>
                <a:ea typeface="Times New Roman" panose="02020603050405020304" pitchFamily="18" charset="0"/>
                <a:cs typeface="Tahoma" panose="020B0604030504040204" pitchFamily="34" charset="0"/>
              </a:rPr>
              <a:t>9. Анализа изводљивости и динамика радова </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b="1" dirty="0">
                <a:solidFill>
                  <a:srgbClr val="000000"/>
                </a:solidFill>
                <a:latin typeface="+mn-lt"/>
                <a:ea typeface="Times New Roman" panose="02020603050405020304" pitchFamily="18" charset="0"/>
                <a:cs typeface="Tahoma" panose="020B0604030504040204" pitchFamily="34" charset="0"/>
              </a:rPr>
              <a:t>10. Економско финансијска анализа</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10.1. Обим и структура инвестиционих улагања у основна средства</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10.2. Обрачун потребних обртних средстава</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10.3. Обрачун трошкова производње и формирање укупног прихода</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10.4. Извори финансирања и обавезе према изворима</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10.5. Новчани токови пројекта</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b="1" dirty="0">
                <a:solidFill>
                  <a:srgbClr val="000000"/>
                </a:solidFill>
                <a:latin typeface="+mn-lt"/>
                <a:ea typeface="Times New Roman" panose="02020603050405020304" pitchFamily="18" charset="0"/>
                <a:cs typeface="Tahoma" panose="020B0604030504040204" pitchFamily="34" charset="0"/>
              </a:rPr>
              <a:t>11.  Оцјена финансијске и тржишне ефикасности пројекта </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11.1. Статичка оцјена тржишне ефикасности пројекта</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11.2. Динамичка оцјена ефикасности инвестиционих улагања</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b="1" dirty="0">
                <a:solidFill>
                  <a:srgbClr val="000000"/>
                </a:solidFill>
                <a:latin typeface="+mn-lt"/>
                <a:ea typeface="Times New Roman" panose="02020603050405020304" pitchFamily="18" charset="0"/>
                <a:cs typeface="Tahoma" panose="020B0604030504040204" pitchFamily="34" charset="0"/>
              </a:rPr>
              <a:t>12. Друштвено економска оцјена пројекта</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b="1" dirty="0">
                <a:solidFill>
                  <a:srgbClr val="000000"/>
                </a:solidFill>
                <a:latin typeface="+mn-lt"/>
                <a:ea typeface="Times New Roman" panose="02020603050405020304" pitchFamily="18" charset="0"/>
                <a:cs typeface="Tahoma" panose="020B0604030504040204" pitchFamily="34" charset="0"/>
              </a:rPr>
              <a:t>13. Анализа осјетљивости</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13.1. Статичка анализа осетљивости</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eaLnBrk="1" hangingPunct="1">
              <a:defRPr/>
            </a:pPr>
            <a:r>
              <a:rPr lang="sr-Latn-CS" altLang="en-US" sz="1000" dirty="0">
                <a:solidFill>
                  <a:srgbClr val="000000"/>
                </a:solidFill>
                <a:latin typeface="+mn-lt"/>
                <a:ea typeface="Times New Roman" panose="02020603050405020304" pitchFamily="18" charset="0"/>
                <a:cs typeface="Tahoma" panose="020B0604030504040204" pitchFamily="34" charset="0"/>
              </a:rPr>
              <a:t>    13.2. Динамичка анализа осетљивости</a:t>
            </a:r>
            <a:endParaRPr lang="en-US" altLang="en-US" sz="1000" dirty="0">
              <a:solidFill>
                <a:srgbClr val="000000"/>
              </a:solidFill>
              <a:latin typeface="+mn-lt"/>
              <a:ea typeface="Times New Roman" panose="02020603050405020304" pitchFamily="18" charset="0"/>
              <a:cs typeface="Tahoma" panose="020B0604030504040204" pitchFamily="34" charset="0"/>
            </a:endParaRPr>
          </a:p>
          <a:p>
            <a:pPr algn="just" eaLnBrk="1" hangingPunct="1">
              <a:defRPr/>
            </a:pPr>
            <a:r>
              <a:rPr lang="sr-Latn-CS" altLang="en-US" sz="1000" b="1" dirty="0">
                <a:solidFill>
                  <a:srgbClr val="000000"/>
                </a:solidFill>
                <a:latin typeface="+mn-lt"/>
                <a:ea typeface="Times New Roman" panose="02020603050405020304" pitchFamily="18" charset="0"/>
                <a:cs typeface="Tahoma" panose="020B0604030504040204" pitchFamily="34" charset="0"/>
              </a:rPr>
              <a:t>14. Збирна оцјена пројекта</a:t>
            </a:r>
            <a:endParaRPr lang="en-US" altLang="en-US" sz="1000" dirty="0">
              <a:solidFill>
                <a:srgbClr val="000000"/>
              </a:solidFill>
              <a:latin typeface="+mn-lt"/>
              <a:ea typeface="Times New Roman" panose="02020603050405020304" pitchFamily="18" charset="0"/>
              <a:cs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AFC02EB-C544-4748-ABDD-8E0568706183}"/>
              </a:ext>
            </a:extLst>
          </p:cNvPr>
          <p:cNvSpPr>
            <a:spLocks noGrp="1"/>
          </p:cNvSpPr>
          <p:nvPr>
            <p:ph type="title"/>
          </p:nvPr>
        </p:nvSpPr>
        <p:spPr>
          <a:xfrm>
            <a:off x="574675" y="304800"/>
            <a:ext cx="8001000" cy="820738"/>
          </a:xfrm>
        </p:spPr>
        <p:txBody>
          <a:bodyPr>
            <a:normAutofit fontScale="90000"/>
          </a:bodyPr>
          <a:lstStyle/>
          <a:p>
            <a:pPr eaLnBrk="1" hangingPunct="1">
              <a:defRPr/>
            </a:pPr>
            <a:r>
              <a:rPr lang="sr-Cyrl-CS" altLang="en-US" sz="2400" dirty="0"/>
              <a:t>Пројектни задаци према различитим методологијама</a:t>
            </a:r>
            <a:endParaRPr lang="en-US" altLang="en-US" sz="2400" dirty="0"/>
          </a:p>
        </p:txBody>
      </p:sp>
      <p:graphicFrame>
        <p:nvGraphicFramePr>
          <p:cNvPr id="6" name="Table Placeholder 5">
            <a:extLst>
              <a:ext uri="{FF2B5EF4-FFF2-40B4-BE49-F238E27FC236}">
                <a16:creationId xmlns:a16="http://schemas.microsoft.com/office/drawing/2014/main" id="{F8FDD755-3BEE-EC4D-A323-B337F6E7AD9A}"/>
              </a:ext>
            </a:extLst>
          </p:cNvPr>
          <p:cNvGraphicFramePr>
            <a:graphicFrameLocks noGrp="1"/>
          </p:cNvGraphicFramePr>
          <p:nvPr>
            <p:ph type="tbl" idx="1"/>
          </p:nvPr>
        </p:nvGraphicFramePr>
        <p:xfrm>
          <a:off x="2555875" y="885825"/>
          <a:ext cx="5111750" cy="6240463"/>
        </p:xfrm>
        <a:graphic>
          <a:graphicData uri="http://schemas.openxmlformats.org/drawingml/2006/table">
            <a:tbl>
              <a:tblPr firstRow="1" firstCol="1" lastRow="1" lastCol="1" bandRow="1" bandCol="1">
                <a:tableStyleId>{5940675A-B579-460E-94D1-54222C63F5DA}</a:tableStyleId>
              </a:tblPr>
              <a:tblGrid>
                <a:gridCol w="5111750">
                  <a:extLst>
                    <a:ext uri="{9D8B030D-6E8A-4147-A177-3AD203B41FA5}">
                      <a16:colId xmlns:a16="http://schemas.microsoft.com/office/drawing/2014/main" val="20000"/>
                    </a:ext>
                  </a:extLst>
                </a:gridCol>
              </a:tblGrid>
              <a:tr h="263975">
                <a:tc>
                  <a:txBody>
                    <a:bodyPr/>
                    <a:lstStyle/>
                    <a:p>
                      <a:pPr marL="155575" marR="0">
                        <a:lnSpc>
                          <a:spcPct val="150000"/>
                        </a:lnSpc>
                        <a:spcBef>
                          <a:spcPts val="0"/>
                        </a:spcBef>
                        <a:spcAft>
                          <a:spcPts val="0"/>
                        </a:spcAft>
                      </a:pPr>
                      <a:r>
                        <a:rPr lang="sr-Cyrl-BA" sz="1000" dirty="0">
                          <a:solidFill>
                            <a:srgbClr val="FF0000"/>
                          </a:solidFill>
                          <a:effectLst/>
                        </a:rPr>
                        <a:t>2</a:t>
                      </a:r>
                      <a:r>
                        <a:rPr lang="sr-Latn-CS" sz="1000" dirty="0">
                          <a:solidFill>
                            <a:srgbClr val="FF0000"/>
                          </a:solidFill>
                          <a:effectLst/>
                        </a:rPr>
                        <a:t>. Пројектни задатак према методологији УНИДО</a:t>
                      </a:r>
                      <a:endParaRPr lang="en-US" sz="1000" b="1" dirty="0">
                        <a:solidFill>
                          <a:srgbClr val="FF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1034" marR="51034" marT="0" marB="0"/>
                </a:tc>
                <a:extLst>
                  <a:ext uri="{0D108BD9-81ED-4DB2-BD59-A6C34878D82A}">
                    <a16:rowId xmlns:a16="http://schemas.microsoft.com/office/drawing/2014/main" val="10000"/>
                  </a:ext>
                </a:extLst>
              </a:tr>
              <a:tr h="1844120">
                <a:tc>
                  <a:txBody>
                    <a:bodyPr/>
                    <a:lstStyle/>
                    <a:p>
                      <a:pPr marL="342900" marR="0" lvl="0" indent="-342900">
                        <a:spcBef>
                          <a:spcPts val="0"/>
                        </a:spcBef>
                        <a:spcAft>
                          <a:spcPts val="0"/>
                        </a:spcAft>
                        <a:buFont typeface="+mj-lt"/>
                        <a:buAutoNum type="arabicPeriod"/>
                        <a:tabLst>
                          <a:tab pos="457200" algn="l"/>
                        </a:tabLst>
                      </a:pPr>
                      <a:r>
                        <a:rPr lang="sr-Latn-CS" sz="1100" dirty="0">
                          <a:effectLst/>
                        </a:rPr>
                        <a:t>Увод концепт програма </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Основни подаци о инвеститору </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Тржиште пласмана </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Тржиште набавке </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Локација </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Техничко технолошка анализа </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Организација </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Екологија </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Динамика имплементације пројекта </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Економска финансијска анализа</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Анализа осјетљивости</a:t>
                      </a:r>
                      <a:endParaRPr lang="en-US" sz="11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1034" marR="51034" marT="0" marB="0"/>
                </a:tc>
                <a:extLst>
                  <a:ext uri="{0D108BD9-81ED-4DB2-BD59-A6C34878D82A}">
                    <a16:rowId xmlns:a16="http://schemas.microsoft.com/office/drawing/2014/main" val="10001"/>
                  </a:ext>
                </a:extLst>
              </a:tr>
              <a:tr h="263975">
                <a:tc>
                  <a:txBody>
                    <a:bodyPr/>
                    <a:lstStyle/>
                    <a:p>
                      <a:pPr marL="155575" marR="0">
                        <a:lnSpc>
                          <a:spcPct val="150000"/>
                        </a:lnSpc>
                        <a:spcBef>
                          <a:spcPts val="0"/>
                        </a:spcBef>
                        <a:spcAft>
                          <a:spcPts val="0"/>
                        </a:spcAft>
                      </a:pPr>
                      <a:r>
                        <a:rPr lang="sr-Latn-CS" sz="1100" dirty="0">
                          <a:solidFill>
                            <a:srgbClr val="FF0000"/>
                          </a:solidFill>
                          <a:effectLst/>
                        </a:rPr>
                        <a:t>3. Пројектни задатак- њемачки модел</a:t>
                      </a:r>
                      <a:endParaRPr lang="en-US" sz="1100" b="1" dirty="0">
                        <a:solidFill>
                          <a:srgbClr val="FF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1034" marR="51034" marT="0" marB="0"/>
                </a:tc>
                <a:extLst>
                  <a:ext uri="{0D108BD9-81ED-4DB2-BD59-A6C34878D82A}">
                    <a16:rowId xmlns:a16="http://schemas.microsoft.com/office/drawing/2014/main" val="10002"/>
                  </a:ext>
                </a:extLst>
              </a:tr>
              <a:tr h="1676473">
                <a:tc>
                  <a:txBody>
                    <a:bodyPr/>
                    <a:lstStyle/>
                    <a:p>
                      <a:pPr marL="342900" marR="0" lvl="0" indent="-342900">
                        <a:spcBef>
                          <a:spcPts val="0"/>
                        </a:spcBef>
                        <a:spcAft>
                          <a:spcPts val="0"/>
                        </a:spcAft>
                        <a:buFont typeface="+mj-lt"/>
                        <a:buAutoNum type="arabicPeriod"/>
                        <a:tabLst>
                          <a:tab pos="457200" algn="l"/>
                        </a:tabLst>
                      </a:pPr>
                      <a:r>
                        <a:rPr lang="sr-Latn-CS" sz="1100" dirty="0">
                          <a:effectLst/>
                        </a:rPr>
                        <a:t>Резиме</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 Предузеће и шта га карактерише</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Производи и услуге</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Тржишта</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Конкуренција/тржишна позиција</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Производња/продаја/инфраструктура</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Визија и стратегија реализација</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Оперативно и финансијско планирање</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Анализа ризика</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Прилози и документација.</a:t>
                      </a:r>
                      <a:endParaRPr lang="en-US" sz="1100" dirty="0">
                        <a:effectLst/>
                      </a:endParaRPr>
                    </a:p>
                  </a:txBody>
                  <a:tcPr marL="51034" marR="51034" marT="0" marB="0"/>
                </a:tc>
                <a:extLst>
                  <a:ext uri="{0D108BD9-81ED-4DB2-BD59-A6C34878D82A}">
                    <a16:rowId xmlns:a16="http://schemas.microsoft.com/office/drawing/2014/main" val="10003"/>
                  </a:ext>
                </a:extLst>
              </a:tr>
              <a:tr h="263975">
                <a:tc>
                  <a:txBody>
                    <a:bodyPr/>
                    <a:lstStyle/>
                    <a:p>
                      <a:pPr marL="155575" marR="0">
                        <a:lnSpc>
                          <a:spcPct val="150000"/>
                        </a:lnSpc>
                        <a:spcBef>
                          <a:spcPts val="0"/>
                        </a:spcBef>
                        <a:spcAft>
                          <a:spcPts val="0"/>
                        </a:spcAft>
                      </a:pPr>
                      <a:r>
                        <a:rPr lang="sr-Latn-CS" sz="1100" dirty="0">
                          <a:solidFill>
                            <a:srgbClr val="FF0000"/>
                          </a:solidFill>
                          <a:effectLst/>
                        </a:rPr>
                        <a:t>4. Пројектни задатак- амерички модел</a:t>
                      </a:r>
                      <a:endParaRPr lang="en-US" sz="1100" b="1" dirty="0">
                        <a:solidFill>
                          <a:srgbClr val="FF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1034" marR="51034" marT="0" marB="0"/>
                </a:tc>
                <a:extLst>
                  <a:ext uri="{0D108BD9-81ED-4DB2-BD59-A6C34878D82A}">
                    <a16:rowId xmlns:a16="http://schemas.microsoft.com/office/drawing/2014/main" val="10004"/>
                  </a:ext>
                </a:extLst>
              </a:tr>
              <a:tr h="1927944">
                <a:tc>
                  <a:txBody>
                    <a:bodyPr/>
                    <a:lstStyle/>
                    <a:p>
                      <a:pPr marL="342900" marR="0" lvl="0" indent="-342900">
                        <a:spcBef>
                          <a:spcPts val="0"/>
                        </a:spcBef>
                        <a:spcAft>
                          <a:spcPts val="0"/>
                        </a:spcAft>
                        <a:buFont typeface="+mj-lt"/>
                        <a:buAutoNum type="arabicPeriod"/>
                        <a:tabLst>
                          <a:tab pos="457200" algn="l"/>
                        </a:tabLst>
                      </a:pPr>
                      <a:r>
                        <a:rPr lang="sr-Latn-CS" sz="1100" dirty="0">
                          <a:effectLst/>
                        </a:rPr>
                        <a:t>Executive summary</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Опис предузећа,</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Производи,</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Услуге,</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Индустрија, одговорности, тржиште,</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Маркетинг план,</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Оперативни план,</a:t>
                      </a:r>
                      <a:endParaRPr lang="en-US" sz="1100" dirty="0">
                        <a:effectLst/>
                      </a:endParaRPr>
                    </a:p>
                    <a:p>
                      <a:pPr marL="342900" marR="0" lvl="0" indent="-342900">
                        <a:spcBef>
                          <a:spcPts val="0"/>
                        </a:spcBef>
                        <a:spcAft>
                          <a:spcPts val="0"/>
                        </a:spcAft>
                        <a:buFont typeface="+mj-lt"/>
                        <a:buAutoNum type="arabicPeriod"/>
                        <a:tabLst>
                          <a:tab pos="457200" algn="l"/>
                        </a:tabLst>
                      </a:pPr>
                      <a:r>
                        <a:rPr lang="sr-Latn-CS" sz="1100" dirty="0">
                          <a:effectLst/>
                        </a:rPr>
                        <a:t>Менаџмент, организација и </a:t>
                      </a:r>
                      <a:r>
                        <a:rPr lang="sr-Latn-CS" sz="1100">
                          <a:effectLst/>
                        </a:rPr>
                        <a:t>власништво.</a:t>
                      </a:r>
                    </a:p>
                    <a:p>
                      <a:pPr marL="342900" marR="0" lvl="0" indent="-342900">
                        <a:spcBef>
                          <a:spcPts val="0"/>
                        </a:spcBef>
                        <a:spcAft>
                          <a:spcPts val="0"/>
                        </a:spcAft>
                        <a:buFont typeface="+mj-lt"/>
                        <a:buAutoNum type="arabicPeriod"/>
                        <a:tabLst>
                          <a:tab pos="457200" algn="l"/>
                        </a:tabLst>
                      </a:pPr>
                      <a:r>
                        <a:rPr lang="sr-Cyrl-BA" sz="1100">
                          <a:effectLst/>
                        </a:rPr>
                        <a:t>Циљеви</a:t>
                      </a:r>
                      <a:r>
                        <a:rPr lang="sr-Cyrl-BA" sz="1100" baseline="0">
                          <a:effectLst/>
                        </a:rPr>
                        <a:t> и стратегије</a:t>
                      </a:r>
                    </a:p>
                    <a:p>
                      <a:pPr marL="342900" marR="0" lvl="0" indent="-342900">
                        <a:spcBef>
                          <a:spcPts val="0"/>
                        </a:spcBef>
                        <a:spcAft>
                          <a:spcPts val="0"/>
                        </a:spcAft>
                        <a:buFont typeface="+mj-lt"/>
                        <a:buAutoNum type="arabicPeriod"/>
                        <a:tabLst>
                          <a:tab pos="457200" algn="l"/>
                        </a:tabLst>
                      </a:pPr>
                      <a:r>
                        <a:rPr lang="sr-Cyrl-BA" sz="1100" baseline="0">
                          <a:effectLst/>
                        </a:rPr>
                        <a:t>Финансијске претпоставке</a:t>
                      </a:r>
                      <a:endParaRPr lang="en-US" sz="1100" dirty="0">
                        <a:effectLst/>
                      </a:endParaRPr>
                    </a:p>
                    <a:p>
                      <a:pPr marL="228600" marR="0">
                        <a:lnSpc>
                          <a:spcPct val="150000"/>
                        </a:lnSpc>
                        <a:spcBef>
                          <a:spcPts val="0"/>
                        </a:spcBef>
                        <a:spcAft>
                          <a:spcPts val="0"/>
                        </a:spcAft>
                      </a:pPr>
                      <a:r>
                        <a:rPr lang="sr-Latn-CS" sz="1100" dirty="0">
                          <a:effectLst/>
                        </a:rPr>
                        <a:t> </a:t>
                      </a:r>
                      <a:endParaRPr lang="en-US" sz="11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1034" marR="51034" marT="0" marB="0"/>
                </a:tc>
                <a:extLst>
                  <a:ext uri="{0D108BD9-81ED-4DB2-BD59-A6C34878D82A}">
                    <a16:rowId xmlns:a16="http://schemas.microsoft.com/office/drawing/2014/main" val="10005"/>
                  </a:ext>
                </a:extLst>
              </a:tr>
            </a:tbl>
          </a:graphicData>
        </a:graphic>
      </p:graphicFrame>
      <p:sp>
        <p:nvSpPr>
          <p:cNvPr id="43027" name="Date Placeholder 3">
            <a:extLst>
              <a:ext uri="{FF2B5EF4-FFF2-40B4-BE49-F238E27FC236}">
                <a16:creationId xmlns:a16="http://schemas.microsoft.com/office/drawing/2014/main" id="{7A81A851-1E64-B142-ACDB-C1A0BFC8161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321E9FF-3461-224F-BF3C-B637AF1F612C}" type="datetime1">
              <a:rPr lang="en-US" altLang="en-US" sz="1200" smtClean="0"/>
              <a:pPr/>
              <a:t>4/27/26</a:t>
            </a:fld>
            <a:endParaRPr lang="en-US" altLang="en-US" sz="1200"/>
          </a:p>
        </p:txBody>
      </p:sp>
      <p:sp>
        <p:nvSpPr>
          <p:cNvPr id="43028" name="Slide Number Placeholder 4">
            <a:extLst>
              <a:ext uri="{FF2B5EF4-FFF2-40B4-BE49-F238E27FC236}">
                <a16:creationId xmlns:a16="http://schemas.microsoft.com/office/drawing/2014/main" id="{63CF9B73-BAE1-FB43-83EB-B7A60EE10C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5535EC5-28C2-6743-977A-55008F6E6757}" type="slidenum">
              <a:rPr lang="en-US" altLang="en-US" sz="1200"/>
              <a:pPr/>
              <a:t>34</a:t>
            </a:fld>
            <a:endParaRPr lang="en-US" altLang="en-US" sz="1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3B5DE8-5C65-F34F-9CEB-6AE062374E69}"/>
              </a:ext>
            </a:extLst>
          </p:cNvPr>
          <p:cNvSpPr>
            <a:spLocks noGrp="1"/>
          </p:cNvSpPr>
          <p:nvPr>
            <p:ph idx="1"/>
          </p:nvPr>
        </p:nvSpPr>
        <p:spPr/>
        <p:txBody>
          <a:bodyPr/>
          <a:lstStyle/>
          <a:p>
            <a:pPr>
              <a:buFont typeface="Wingdings 3" pitchFamily="18" charset="2"/>
              <a:buChar char=""/>
              <a:defRPr/>
            </a:pPr>
            <a:r>
              <a:rPr lang="sr-Cyrl-BA">
                <a:solidFill>
                  <a:srgbClr val="FF0000"/>
                </a:solidFill>
              </a:rPr>
              <a:t>Животни циклус предузећа</a:t>
            </a:r>
          </a:p>
          <a:p>
            <a:pPr marL="623887" indent="-514350">
              <a:buFont typeface="+mj-lt"/>
              <a:buAutoNum type="arabicPeriod"/>
              <a:defRPr/>
            </a:pPr>
            <a:r>
              <a:rPr lang="sr-Cyrl-BA"/>
              <a:t>Фаза конституисања</a:t>
            </a:r>
          </a:p>
          <a:p>
            <a:pPr marL="623887" indent="-514350">
              <a:buFont typeface="+mj-lt"/>
              <a:buAutoNum type="arabicPeriod"/>
              <a:defRPr/>
            </a:pPr>
            <a:r>
              <a:rPr lang="sr-Cyrl-BA"/>
              <a:t>Фаза раста и развоја</a:t>
            </a:r>
          </a:p>
          <a:p>
            <a:pPr marL="623887" indent="-514350">
              <a:buFont typeface="+mj-lt"/>
              <a:buAutoNum type="arabicPeriod"/>
              <a:defRPr/>
            </a:pPr>
            <a:r>
              <a:rPr lang="sr-Cyrl-BA"/>
              <a:t>Фаза диверсификација</a:t>
            </a:r>
          </a:p>
          <a:p>
            <a:pPr marL="623887" indent="-514350">
              <a:buFont typeface="+mj-lt"/>
              <a:buAutoNum type="arabicPeriod"/>
              <a:defRPr/>
            </a:pPr>
            <a:r>
              <a:rPr lang="sr-Cyrl-BA"/>
              <a:t>Диференцијације</a:t>
            </a:r>
          </a:p>
          <a:p>
            <a:pPr marL="623887" indent="-514350">
              <a:buFont typeface="+mj-lt"/>
              <a:buAutoNum type="arabicPeriod"/>
              <a:defRPr/>
            </a:pPr>
            <a:r>
              <a:rPr lang="sr-Cyrl-BA"/>
              <a:t>Фаза кризе</a:t>
            </a:r>
          </a:p>
          <a:p>
            <a:pPr marL="623887" indent="-514350">
              <a:buFont typeface="+mj-lt"/>
              <a:buAutoNum type="arabicPeriod"/>
              <a:defRPr/>
            </a:pPr>
            <a:r>
              <a:rPr lang="sr-Cyrl-BA"/>
              <a:t>Фаза консолидације</a:t>
            </a:r>
          </a:p>
          <a:p>
            <a:pPr marL="623887" indent="-514350">
              <a:buFont typeface="+mj-lt"/>
              <a:buAutoNum type="arabicPeriod"/>
              <a:defRPr/>
            </a:pPr>
            <a:r>
              <a:rPr lang="sr-Cyrl-BA"/>
              <a:t>Фаза ликвидације </a:t>
            </a:r>
          </a:p>
          <a:p>
            <a:pPr marL="623887" indent="-514350">
              <a:buFont typeface="+mj-lt"/>
              <a:buAutoNum type="arabicPeriod"/>
              <a:defRPr/>
            </a:pPr>
            <a:r>
              <a:rPr lang="sr-Cyrl-BA"/>
              <a:t>Фаза стечаја</a:t>
            </a:r>
          </a:p>
          <a:p>
            <a:pPr marL="623887" indent="-514350">
              <a:buFont typeface="+mj-lt"/>
              <a:buAutoNum type="arabicPeriod"/>
              <a:defRPr/>
            </a:pPr>
            <a:endParaRPr lang="sr-Cyrl-BA"/>
          </a:p>
          <a:p>
            <a:pPr>
              <a:buFont typeface="Wingdings 3" pitchFamily="18" charset="2"/>
              <a:buChar char=""/>
              <a:defRPr/>
            </a:pPr>
            <a:endParaRPr lang="sr-Latn-BA"/>
          </a:p>
        </p:txBody>
      </p:sp>
      <p:sp>
        <p:nvSpPr>
          <p:cNvPr id="3" name="Title 2">
            <a:extLst>
              <a:ext uri="{FF2B5EF4-FFF2-40B4-BE49-F238E27FC236}">
                <a16:creationId xmlns:a16="http://schemas.microsoft.com/office/drawing/2014/main" id="{46B2ADF6-B9DA-C048-822C-F1653005FB2C}"/>
              </a:ext>
            </a:extLst>
          </p:cNvPr>
          <p:cNvSpPr>
            <a:spLocks noGrp="1"/>
          </p:cNvSpPr>
          <p:nvPr>
            <p:ph type="title"/>
          </p:nvPr>
        </p:nvSpPr>
        <p:spPr/>
        <p:txBody>
          <a:bodyPr/>
          <a:lstStyle/>
          <a:p>
            <a:pPr>
              <a:defRPr/>
            </a:pPr>
            <a:r>
              <a:rPr lang="sr-Cyrl-BA" sz="3200">
                <a:solidFill>
                  <a:srgbClr val="00B0F0"/>
                </a:solidFill>
              </a:rPr>
              <a:t>2. Фазе животног циклуса предузећа и пројекта</a:t>
            </a:r>
            <a:endParaRPr lang="sr-Latn-BA"/>
          </a:p>
        </p:txBody>
      </p:sp>
      <p:sp>
        <p:nvSpPr>
          <p:cNvPr id="44036" name="Date Placeholder 3">
            <a:extLst>
              <a:ext uri="{FF2B5EF4-FFF2-40B4-BE49-F238E27FC236}">
                <a16:creationId xmlns:a16="http://schemas.microsoft.com/office/drawing/2014/main" id="{5013144F-1341-4E43-9BE9-A12B4291DD7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8B99B88-245C-D24A-91AE-EC3277D892CE}" type="datetime1">
              <a:rPr lang="en-US" altLang="en-US" smtClean="0"/>
              <a:pPr/>
              <a:t>4/27/26</a:t>
            </a:fld>
            <a:endParaRPr lang="en-US" altLang="en-US"/>
          </a:p>
        </p:txBody>
      </p:sp>
      <p:sp>
        <p:nvSpPr>
          <p:cNvPr id="44037" name="Slide Number Placeholder 4">
            <a:extLst>
              <a:ext uri="{FF2B5EF4-FFF2-40B4-BE49-F238E27FC236}">
                <a16:creationId xmlns:a16="http://schemas.microsoft.com/office/drawing/2014/main" id="{CC82F3D5-3AD1-B14D-8607-10A1BE5FE9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22FC3B5-ED22-D040-B437-A557B30E909A}" type="slidenum">
              <a:rPr lang="en-US" altLang="en-US"/>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B69B20-C444-FB44-8E1C-33D03137D143}"/>
              </a:ext>
            </a:extLst>
          </p:cNvPr>
          <p:cNvSpPr>
            <a:spLocks noGrp="1"/>
          </p:cNvSpPr>
          <p:nvPr>
            <p:ph type="title"/>
          </p:nvPr>
        </p:nvSpPr>
        <p:spPr/>
        <p:txBody>
          <a:bodyPr/>
          <a:lstStyle/>
          <a:p>
            <a:pPr algn="ctr">
              <a:defRPr/>
            </a:pPr>
            <a:r>
              <a:rPr lang="sr-Cyrl-BA" sz="2800"/>
              <a:t>Животни циклус предузећа по Адижесу</a:t>
            </a:r>
            <a:endParaRPr lang="sr-Latn-BA" sz="2800"/>
          </a:p>
        </p:txBody>
      </p:sp>
      <p:sp>
        <p:nvSpPr>
          <p:cNvPr id="45059" name="Date Placeholder 3">
            <a:extLst>
              <a:ext uri="{FF2B5EF4-FFF2-40B4-BE49-F238E27FC236}">
                <a16:creationId xmlns:a16="http://schemas.microsoft.com/office/drawing/2014/main" id="{8D7BBEC1-71D3-B249-A675-60392445F91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9C457DF-636D-AF4D-9403-8FDBF4FB38E5}" type="datetime1">
              <a:rPr lang="en-US" altLang="en-US" smtClean="0"/>
              <a:pPr/>
              <a:t>4/27/26</a:t>
            </a:fld>
            <a:endParaRPr lang="en-US" altLang="en-US"/>
          </a:p>
        </p:txBody>
      </p:sp>
      <p:sp>
        <p:nvSpPr>
          <p:cNvPr id="45060" name="Slide Number Placeholder 4">
            <a:extLst>
              <a:ext uri="{FF2B5EF4-FFF2-40B4-BE49-F238E27FC236}">
                <a16:creationId xmlns:a16="http://schemas.microsoft.com/office/drawing/2014/main" id="{09037B0A-40CA-BC4C-8977-5DDC9EFE8D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29EA531-916D-CD43-872F-EFEFA13AB764}" type="slidenum">
              <a:rPr lang="en-US" altLang="en-US"/>
              <a:pPr/>
              <a:t>36</a:t>
            </a:fld>
            <a:endParaRPr lang="en-US" altLang="en-US"/>
          </a:p>
        </p:txBody>
      </p:sp>
      <p:pic>
        <p:nvPicPr>
          <p:cNvPr id="45061" name="Picture 2">
            <a:extLst>
              <a:ext uri="{FF2B5EF4-FFF2-40B4-BE49-F238E27FC236}">
                <a16:creationId xmlns:a16="http://schemas.microsoft.com/office/drawing/2014/main" id="{0CB62F9B-3B77-DA4C-81E8-71A2904D634E}"/>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539750" y="1341438"/>
            <a:ext cx="8208963" cy="51117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a:extLst>
              <a:ext uri="{FF2B5EF4-FFF2-40B4-BE49-F238E27FC236}">
                <a16:creationId xmlns:a16="http://schemas.microsoft.com/office/drawing/2014/main" id="{125F1439-632C-4A40-88D2-D689A497D24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2E82D33-52E4-0549-84FE-83AF855710D3}" type="datetime1">
              <a:rPr lang="en-US" altLang="en-US" smtClean="0"/>
              <a:pPr/>
              <a:t>4/27/26</a:t>
            </a:fld>
            <a:endParaRPr lang="en-US" altLang="en-US"/>
          </a:p>
        </p:txBody>
      </p:sp>
      <p:sp>
        <p:nvSpPr>
          <p:cNvPr id="46083" name="Slide Number Placeholder 2">
            <a:extLst>
              <a:ext uri="{FF2B5EF4-FFF2-40B4-BE49-F238E27FC236}">
                <a16:creationId xmlns:a16="http://schemas.microsoft.com/office/drawing/2014/main" id="{5EA3644B-D80C-DD43-8E9C-334439B009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2FF1FEC-9062-9D49-9A6F-03188815199C}" type="slidenum">
              <a:rPr lang="en-US" altLang="en-US"/>
              <a:pPr/>
              <a:t>37</a:t>
            </a:fld>
            <a:endParaRPr lang="en-US" altLang="en-US"/>
          </a:p>
        </p:txBody>
      </p:sp>
      <p:graphicFrame>
        <p:nvGraphicFramePr>
          <p:cNvPr id="4" name="Table 3">
            <a:extLst>
              <a:ext uri="{FF2B5EF4-FFF2-40B4-BE49-F238E27FC236}">
                <a16:creationId xmlns:a16="http://schemas.microsoft.com/office/drawing/2014/main" id="{EF542105-48BE-9D45-BFE8-9CB5AAAD0B11}"/>
              </a:ext>
            </a:extLst>
          </p:cNvPr>
          <p:cNvGraphicFramePr>
            <a:graphicFrameLocks noGrp="1"/>
          </p:cNvGraphicFramePr>
          <p:nvPr/>
        </p:nvGraphicFramePr>
        <p:xfrm>
          <a:off x="0" y="188913"/>
          <a:ext cx="9144000" cy="6838950"/>
        </p:xfrm>
        <a:graphic>
          <a:graphicData uri="http://schemas.openxmlformats.org/drawingml/2006/table">
            <a:tbl>
              <a:tblPr firstRow="1" firstCol="1" bandRow="1" bandCol="1"/>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54963">
                <a:tc gridSpan="2">
                  <a:txBody>
                    <a:bodyPr/>
                    <a:lstStyle/>
                    <a:p>
                      <a:pPr marL="155575" algn="ctr">
                        <a:spcAft>
                          <a:spcPts val="0"/>
                        </a:spcAft>
                      </a:pPr>
                      <a:r>
                        <a:rPr lang="sr-Latn-CS" sz="1400" b="1">
                          <a:effectLst/>
                          <a:latin typeface="Times New Roman"/>
                          <a:ea typeface="Times New Roman"/>
                          <a:cs typeface="Tahoma"/>
                        </a:rPr>
                        <a:t>Фазе животног циклуса предузећа по Адижесу</a:t>
                      </a:r>
                      <a:endParaRPr lang="sr-Latn-BA" sz="1400">
                        <a:effectLst/>
                        <a:latin typeface="Times New Roman"/>
                        <a:ea typeface="Times New Roman"/>
                        <a:cs typeface="Taho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sr-Latn-BA"/>
                    </a:p>
                  </a:txBody>
                  <a:tcPr/>
                </a:tc>
                <a:extLst>
                  <a:ext uri="{0D108BD9-81ED-4DB2-BD59-A6C34878D82A}">
                    <a16:rowId xmlns:a16="http://schemas.microsoft.com/office/drawing/2014/main" val="10000"/>
                  </a:ext>
                </a:extLst>
              </a:tr>
              <a:tr h="2194662">
                <a:tc>
                  <a:txBody>
                    <a:bodyPr/>
                    <a:lstStyle/>
                    <a:p>
                      <a:pPr marL="342900" lvl="0" indent="-342900">
                        <a:spcAft>
                          <a:spcPts val="0"/>
                        </a:spcAft>
                        <a:buFont typeface="+mj-lt"/>
                        <a:buAutoNum type="arabicPeriod"/>
                      </a:pPr>
                      <a:r>
                        <a:rPr lang="sr-Latn-CS" sz="1600" b="1">
                          <a:solidFill>
                            <a:srgbClr val="00B050"/>
                          </a:solidFill>
                          <a:effectLst/>
                          <a:latin typeface="Times New Roman"/>
                          <a:ea typeface="Times New Roman"/>
                          <a:cs typeface="Tahoma"/>
                        </a:rPr>
                        <a:t>фаза – Удварање</a:t>
                      </a:r>
                      <a:endParaRPr lang="sr-Latn-BA" sz="1600">
                        <a:solidFill>
                          <a:srgbClr val="00B050"/>
                        </a:solidFill>
                        <a:effectLst/>
                        <a:latin typeface="Times New Roman"/>
                        <a:ea typeface="Times New Roman"/>
                        <a:cs typeface="Tahoma"/>
                      </a:endParaRPr>
                    </a:p>
                    <a:p>
                      <a:pPr marL="342900" lvl="0" indent="-342900">
                        <a:spcAft>
                          <a:spcPts val="0"/>
                        </a:spcAft>
                        <a:buFont typeface="Wingdings"/>
                        <a:buChar char=""/>
                      </a:pPr>
                      <a:r>
                        <a:rPr lang="sr-Latn-CS" sz="1600">
                          <a:effectLst/>
                          <a:latin typeface="Times New Roman"/>
                          <a:ea typeface="Times New Roman"/>
                          <a:cs typeface="Tahoma"/>
                        </a:rPr>
                        <a:t>Рађање и тестирање идеје о новој организацији;</a:t>
                      </a:r>
                      <a:endParaRPr lang="sr-Latn-BA" sz="1600">
                        <a:effectLst/>
                        <a:latin typeface="Times New Roman"/>
                        <a:ea typeface="Times New Roman"/>
                        <a:cs typeface="Tahoma"/>
                      </a:endParaRPr>
                    </a:p>
                    <a:p>
                      <a:pPr marL="342900" lvl="0" indent="-342900" algn="just">
                        <a:spcAft>
                          <a:spcPts val="0"/>
                        </a:spcAft>
                        <a:buFont typeface="Wingdings"/>
                        <a:buChar char=""/>
                      </a:pPr>
                      <a:r>
                        <a:rPr lang="sr-Latn-CS" sz="1600">
                          <a:effectLst/>
                          <a:latin typeface="Times New Roman"/>
                          <a:ea typeface="Times New Roman"/>
                          <a:cs typeface="Tahoma"/>
                        </a:rPr>
                        <a:t>Много приче, убјеђивања, врбовања сарадника, много обећавања и тражења (финансијске) помоћи;</a:t>
                      </a:r>
                      <a:endParaRPr lang="sr-Latn-BA" sz="1600">
                        <a:effectLst/>
                        <a:latin typeface="Times New Roman"/>
                        <a:ea typeface="Times New Roman"/>
                        <a:cs typeface="Tahoma"/>
                      </a:endParaRPr>
                    </a:p>
                    <a:p>
                      <a:pPr marL="342900" lvl="0" indent="-342900" algn="just">
                        <a:spcAft>
                          <a:spcPts val="0"/>
                        </a:spcAft>
                        <a:buFont typeface="Wingdings"/>
                        <a:buChar char=""/>
                      </a:pPr>
                      <a:r>
                        <a:rPr lang="sr-Latn-CS" sz="1600">
                          <a:effectLst/>
                          <a:latin typeface="Times New Roman"/>
                          <a:ea typeface="Times New Roman"/>
                          <a:cs typeface="Tahoma"/>
                        </a:rPr>
                        <a:t>Да ли ће се визија претворити у стварност зависи од посвећеност оснивача идеји и тестирања реалности.</a:t>
                      </a:r>
                      <a:endParaRPr lang="sr-Latn-BA" sz="1600">
                        <a:effectLst/>
                        <a:latin typeface="Times New Roman"/>
                        <a:ea typeface="Times New Roman"/>
                        <a:cs typeface="Taho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lvl="0" indent="-342900">
                        <a:spcAft>
                          <a:spcPts val="0"/>
                        </a:spcAft>
                        <a:buFont typeface="+mj-lt"/>
                        <a:buAutoNum type="arabicPeriod"/>
                      </a:pPr>
                      <a:r>
                        <a:rPr lang="sr-Latn-CS" sz="1600" b="1" dirty="0">
                          <a:solidFill>
                            <a:srgbClr val="FF0000"/>
                          </a:solidFill>
                          <a:effectLst/>
                          <a:latin typeface="Times New Roman"/>
                          <a:ea typeface="Times New Roman"/>
                          <a:cs typeface="Tahoma"/>
                        </a:rPr>
                        <a:t>фаза преурањена девијација - Флерт</a:t>
                      </a:r>
                      <a:endParaRPr lang="sr-Latn-BA" sz="1600" dirty="0">
                        <a:solidFill>
                          <a:srgbClr val="FF0000"/>
                        </a:solidFill>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Бојазан и сумња;</a:t>
                      </a:r>
                      <a:endParaRPr lang="sr-Latn-BA" sz="1600" dirty="0">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Концепт се не тестира - игнорише се тржиште и реалност;</a:t>
                      </a:r>
                      <a:endParaRPr lang="sr-Latn-BA" sz="1600" dirty="0">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Искључива оријентација на тренутни профит;</a:t>
                      </a:r>
                      <a:endParaRPr lang="sr-Latn-BA" sz="1600" dirty="0">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Контрола је несигурна и рањива.</a:t>
                      </a:r>
                      <a:endParaRPr lang="sr-Latn-BA" sz="1600" dirty="0">
                        <a:effectLst/>
                        <a:latin typeface="Times New Roman"/>
                        <a:ea typeface="Times New Roman"/>
                        <a:cs typeface="Taho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194662">
                <a:tc>
                  <a:txBody>
                    <a:bodyPr/>
                    <a:lstStyle/>
                    <a:p>
                      <a:pPr marL="0" lvl="0" indent="0">
                        <a:spcAft>
                          <a:spcPts val="0"/>
                        </a:spcAft>
                        <a:buFont typeface="+mj-lt"/>
                        <a:buNone/>
                      </a:pPr>
                      <a:r>
                        <a:rPr lang="sr-Cyrl-RS" sz="1600" b="1" dirty="0">
                          <a:solidFill>
                            <a:srgbClr val="00B050"/>
                          </a:solidFill>
                          <a:effectLst/>
                          <a:latin typeface="Times New Roman"/>
                          <a:ea typeface="Times New Roman"/>
                          <a:cs typeface="Tahoma"/>
                        </a:rPr>
                        <a:t>2. </a:t>
                      </a:r>
                      <a:r>
                        <a:rPr lang="sr-Latn-CS" sz="1600" b="1" dirty="0">
                          <a:solidFill>
                            <a:srgbClr val="00B050"/>
                          </a:solidFill>
                          <a:effectLst/>
                          <a:latin typeface="Times New Roman"/>
                          <a:ea typeface="Times New Roman"/>
                          <a:cs typeface="Tahoma"/>
                        </a:rPr>
                        <a:t>фаза - Доба повоја</a:t>
                      </a:r>
                      <a:endParaRPr lang="sr-Latn-BA" sz="1600" dirty="0">
                        <a:solidFill>
                          <a:srgbClr val="00B050"/>
                        </a:solidFill>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Оснивање организације;</a:t>
                      </a:r>
                      <a:endParaRPr lang="sr-Latn-BA" sz="1600" dirty="0">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Умјесто снова, приче и грађења визије, мора се радити;</a:t>
                      </a:r>
                      <a:endParaRPr lang="sr-Latn-BA" sz="1600" dirty="0">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Кључна питања су: колико си данас произвео? колико си данас продао?</a:t>
                      </a:r>
                      <a:endParaRPr lang="sr-Latn-BA" sz="1600" dirty="0">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Мањак простора, опреме, квалификованих људи и времена.</a:t>
                      </a:r>
                      <a:endParaRPr lang="sr-Latn-BA" sz="1600" dirty="0">
                        <a:effectLst/>
                        <a:latin typeface="Times New Roman"/>
                        <a:ea typeface="Times New Roman"/>
                        <a:cs typeface="Tahoma"/>
                      </a:endParaRPr>
                    </a:p>
                    <a:p>
                      <a:pPr marL="155575">
                        <a:spcAft>
                          <a:spcPts val="0"/>
                        </a:spcAft>
                      </a:pPr>
                      <a:r>
                        <a:rPr lang="sr-Latn-CS" sz="1600" dirty="0">
                          <a:effectLst/>
                          <a:latin typeface="Times New Roman"/>
                          <a:ea typeface="Times New Roman"/>
                          <a:cs typeface="Tahoma"/>
                        </a:rPr>
                        <a:t> </a:t>
                      </a:r>
                      <a:endParaRPr lang="sr-Latn-BA" sz="1600" dirty="0">
                        <a:effectLst/>
                        <a:latin typeface="Times New Roman"/>
                        <a:ea typeface="Times New Roman"/>
                        <a:cs typeface="Taho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lvl="0" indent="-342900">
                        <a:spcAft>
                          <a:spcPts val="0"/>
                        </a:spcAft>
                        <a:buFont typeface="+mj-lt"/>
                        <a:buAutoNum type="arabicPeriod" startAt="2"/>
                      </a:pPr>
                      <a:r>
                        <a:rPr lang="sr-Latn-CS" sz="1600" b="1" dirty="0">
                          <a:solidFill>
                            <a:srgbClr val="FF0000"/>
                          </a:solidFill>
                          <a:effectLst/>
                          <a:latin typeface="Times New Roman"/>
                          <a:ea typeface="Times New Roman"/>
                          <a:cs typeface="Tahoma"/>
                        </a:rPr>
                        <a:t>фаза преурањена девијација – Смрт новорођенчета</a:t>
                      </a:r>
                      <a:endParaRPr lang="sr-Latn-BA" sz="1600" dirty="0">
                        <a:solidFill>
                          <a:srgbClr val="FF0000"/>
                        </a:solidFill>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Измијешаност тржишта;</a:t>
                      </a:r>
                      <a:endParaRPr lang="sr-Latn-BA" sz="1600" dirty="0">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Престанак заинтересованости оснивача;</a:t>
                      </a:r>
                      <a:endParaRPr lang="sr-Latn-BA" sz="1600" dirty="0">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Оснивач губи контролу над предузећем;</a:t>
                      </a:r>
                      <a:endParaRPr lang="sr-Latn-BA" sz="1600" dirty="0">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Превелико мијешање са стране (акционара, матичног предузећа, државе...);</a:t>
                      </a:r>
                      <a:endParaRPr lang="sr-Latn-BA" sz="1600" dirty="0">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Предуго трајање фазе 2 (Доба повоја</a:t>
                      </a:r>
                      <a:r>
                        <a:rPr lang="sr-Cyrl-RS" sz="1600" dirty="0">
                          <a:effectLst/>
                          <a:latin typeface="Times New Roman"/>
                          <a:ea typeface="Times New Roman"/>
                          <a:cs typeface="Tahoma"/>
                        </a:rPr>
                        <a:t>)</a:t>
                      </a:r>
                      <a:r>
                        <a:rPr lang="sr-Latn-CS" sz="1600" dirty="0">
                          <a:effectLst/>
                          <a:latin typeface="Times New Roman"/>
                          <a:ea typeface="Times New Roman"/>
                          <a:cs typeface="Tahoma"/>
                        </a:rPr>
                        <a:t>.</a:t>
                      </a:r>
                      <a:endParaRPr lang="sr-Latn-BA" sz="1600" dirty="0">
                        <a:effectLst/>
                        <a:latin typeface="Times New Roman"/>
                        <a:ea typeface="Times New Roman"/>
                        <a:cs typeface="Taho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194662">
                <a:tc>
                  <a:txBody>
                    <a:bodyPr/>
                    <a:lstStyle/>
                    <a:p>
                      <a:pPr marL="155575">
                        <a:spcAft>
                          <a:spcPts val="0"/>
                        </a:spcAft>
                      </a:pPr>
                      <a:r>
                        <a:rPr lang="sr-Latn-CS" sz="1600" b="1">
                          <a:solidFill>
                            <a:srgbClr val="00B050"/>
                          </a:solidFill>
                          <a:effectLst/>
                          <a:latin typeface="Times New Roman"/>
                          <a:ea typeface="Times New Roman"/>
                          <a:cs typeface="Tahoma"/>
                        </a:rPr>
                        <a:t>3. фаза - Го-го</a:t>
                      </a:r>
                      <a:endParaRPr lang="sr-Latn-BA" sz="1600">
                        <a:solidFill>
                          <a:srgbClr val="00B050"/>
                        </a:solidFill>
                        <a:effectLst/>
                        <a:latin typeface="Times New Roman"/>
                        <a:ea typeface="Times New Roman"/>
                        <a:cs typeface="Tahoma"/>
                      </a:endParaRPr>
                    </a:p>
                    <a:p>
                      <a:pPr marL="342900" lvl="0" indent="-342900">
                        <a:spcAft>
                          <a:spcPts val="0"/>
                        </a:spcAft>
                        <a:buFont typeface="Wingdings"/>
                        <a:buChar char=""/>
                      </a:pPr>
                      <a:r>
                        <a:rPr lang="sr-Latn-CS" sz="1600">
                          <a:effectLst/>
                          <a:latin typeface="Times New Roman"/>
                          <a:ea typeface="Times New Roman"/>
                          <a:cs typeface="Tahoma"/>
                        </a:rPr>
                        <a:t>Брз и динамичан раст (предузеће се шири у многим правцима);</a:t>
                      </a:r>
                      <a:endParaRPr lang="sr-Latn-BA" sz="1600">
                        <a:effectLst/>
                        <a:latin typeface="Times New Roman"/>
                        <a:ea typeface="Times New Roman"/>
                        <a:cs typeface="Tahoma"/>
                      </a:endParaRPr>
                    </a:p>
                    <a:p>
                      <a:pPr marL="342900" lvl="0" indent="-342900">
                        <a:spcAft>
                          <a:spcPts val="0"/>
                        </a:spcAft>
                        <a:buFont typeface="Wingdings"/>
                        <a:buChar char=""/>
                      </a:pPr>
                      <a:r>
                        <a:rPr lang="sr-Latn-CS" sz="1600">
                          <a:effectLst/>
                          <a:latin typeface="Times New Roman"/>
                          <a:ea typeface="Times New Roman"/>
                          <a:cs typeface="Tahoma"/>
                        </a:rPr>
                        <a:t>Велика посвећеност клијентима;</a:t>
                      </a:r>
                      <a:endParaRPr lang="sr-Latn-BA" sz="1600">
                        <a:effectLst/>
                        <a:latin typeface="Times New Roman"/>
                        <a:ea typeface="Times New Roman"/>
                        <a:cs typeface="Tahoma"/>
                      </a:endParaRPr>
                    </a:p>
                    <a:p>
                      <a:pPr marL="342900" lvl="0" indent="-342900">
                        <a:spcAft>
                          <a:spcPts val="0"/>
                        </a:spcAft>
                        <a:buFont typeface="Wingdings"/>
                        <a:buChar char=""/>
                      </a:pPr>
                      <a:r>
                        <a:rPr lang="sr-Latn-CS" sz="1600">
                          <a:effectLst/>
                          <a:latin typeface="Times New Roman"/>
                          <a:ea typeface="Times New Roman"/>
                          <a:cs typeface="Tahoma"/>
                        </a:rPr>
                        <a:t>Делегирање често постаје неуспјешно (“јо-јо” феномен);</a:t>
                      </a:r>
                      <a:endParaRPr lang="sr-Latn-BA" sz="1600">
                        <a:effectLst/>
                        <a:latin typeface="Times New Roman"/>
                        <a:ea typeface="Times New Roman"/>
                        <a:cs typeface="Tahoma"/>
                      </a:endParaRPr>
                    </a:p>
                    <a:p>
                      <a:pPr marL="342900" lvl="0" indent="-342900">
                        <a:spcAft>
                          <a:spcPts val="0"/>
                        </a:spcAft>
                        <a:buFont typeface="Wingdings"/>
                        <a:buChar char=""/>
                      </a:pPr>
                      <a:r>
                        <a:rPr lang="sr-Latn-CS" sz="1600">
                          <a:effectLst/>
                          <a:latin typeface="Times New Roman"/>
                          <a:ea typeface="Times New Roman"/>
                          <a:cs typeface="Tahoma"/>
                        </a:rPr>
                        <a:t>Трошкови измичу контроли;</a:t>
                      </a:r>
                      <a:endParaRPr lang="sr-Latn-BA" sz="1600">
                        <a:effectLst/>
                        <a:latin typeface="Times New Roman"/>
                        <a:ea typeface="Times New Roman"/>
                        <a:cs typeface="Tahoma"/>
                      </a:endParaRPr>
                    </a:p>
                    <a:p>
                      <a:pPr marL="342900" lvl="0" indent="-342900">
                        <a:spcAft>
                          <a:spcPts val="0"/>
                        </a:spcAft>
                        <a:buFont typeface="Wingdings"/>
                        <a:buChar char=""/>
                      </a:pPr>
                      <a:r>
                        <a:rPr lang="sr-Latn-CS" sz="1600">
                          <a:effectLst/>
                          <a:latin typeface="Times New Roman"/>
                          <a:ea typeface="Times New Roman"/>
                          <a:cs typeface="Tahoma"/>
                        </a:rPr>
                        <a:t>Мора се увести дисциплина у пословање.</a:t>
                      </a:r>
                      <a:endParaRPr lang="sr-Latn-BA" sz="1600">
                        <a:effectLst/>
                        <a:latin typeface="Times New Roman"/>
                        <a:ea typeface="Times New Roman"/>
                        <a:cs typeface="Tahoma"/>
                      </a:endParaRPr>
                    </a:p>
                    <a:p>
                      <a:pPr marL="155575">
                        <a:spcAft>
                          <a:spcPts val="0"/>
                        </a:spcAft>
                      </a:pPr>
                      <a:r>
                        <a:rPr lang="sr-Latn-CS" sz="1600">
                          <a:effectLst/>
                          <a:latin typeface="Times New Roman"/>
                          <a:ea typeface="Times New Roman"/>
                          <a:cs typeface="Tahoma"/>
                        </a:rPr>
                        <a:t> </a:t>
                      </a:r>
                      <a:endParaRPr lang="sr-Latn-BA" sz="1600">
                        <a:effectLst/>
                        <a:latin typeface="Times New Roman"/>
                        <a:ea typeface="Times New Roman"/>
                        <a:cs typeface="Taho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lvl="0" indent="-342900">
                        <a:spcAft>
                          <a:spcPts val="0"/>
                        </a:spcAft>
                        <a:buFont typeface="+mj-lt"/>
                        <a:buAutoNum type="arabicPeriod" startAt="3"/>
                      </a:pPr>
                      <a:r>
                        <a:rPr lang="sr-Latn-CS" sz="1600" b="1" dirty="0">
                          <a:solidFill>
                            <a:srgbClr val="FF0000"/>
                          </a:solidFill>
                          <a:effectLst/>
                          <a:latin typeface="Times New Roman"/>
                          <a:ea typeface="Times New Roman"/>
                          <a:cs typeface="Tahoma"/>
                        </a:rPr>
                        <a:t>фаза преурањена девијација - Оснивачева или породична замка</a:t>
                      </a:r>
                      <a:endParaRPr lang="sr-Latn-BA" sz="1600" dirty="0">
                        <a:solidFill>
                          <a:srgbClr val="FF0000"/>
                        </a:solidFill>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Оснивач се плаши да “не испусти ствари из својих руку”;</a:t>
                      </a:r>
                      <a:endParaRPr lang="sr-Latn-BA" sz="1600" dirty="0">
                        <a:effectLst/>
                        <a:latin typeface="Times New Roman"/>
                        <a:ea typeface="Times New Roman"/>
                        <a:cs typeface="Tahoma"/>
                      </a:endParaRPr>
                    </a:p>
                    <a:p>
                      <a:pPr marL="342900" lvl="0" indent="-342900">
                        <a:spcAft>
                          <a:spcPts val="0"/>
                        </a:spcAft>
                        <a:buFont typeface="Wingdings"/>
                        <a:buChar char=""/>
                      </a:pPr>
                      <a:r>
                        <a:rPr lang="sr-Latn-CS" sz="1600" dirty="0">
                          <a:effectLst/>
                          <a:latin typeface="Times New Roman"/>
                          <a:ea typeface="Times New Roman"/>
                          <a:cs typeface="Tahoma"/>
                        </a:rPr>
                        <a:t>Цјелокупно власништво и управљање предузећем мора да остане у кругу породице, без обзира на способности и искуство чланова породице.</a:t>
                      </a:r>
                      <a:endParaRPr lang="sr-Latn-BA" sz="1600" dirty="0">
                        <a:effectLst/>
                        <a:latin typeface="Times New Roman"/>
                        <a:ea typeface="Times New Roman"/>
                        <a:cs typeface="Tahoma"/>
                      </a:endParaRPr>
                    </a:p>
                    <a:p>
                      <a:pPr marL="155575">
                        <a:spcAft>
                          <a:spcPts val="0"/>
                        </a:spcAft>
                      </a:pPr>
                      <a:r>
                        <a:rPr lang="sr-Latn-CS" sz="1600" dirty="0">
                          <a:effectLst/>
                          <a:latin typeface="Times New Roman"/>
                          <a:ea typeface="Times New Roman"/>
                          <a:cs typeface="Tahoma"/>
                        </a:rPr>
                        <a:t> </a:t>
                      </a:r>
                      <a:endParaRPr lang="sr-Latn-BA" sz="1600" dirty="0">
                        <a:effectLst/>
                        <a:latin typeface="Times New Roman"/>
                        <a:ea typeface="Times New Roman"/>
                        <a:cs typeface="Tahoma"/>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1">
            <a:extLst>
              <a:ext uri="{FF2B5EF4-FFF2-40B4-BE49-F238E27FC236}">
                <a16:creationId xmlns:a16="http://schemas.microsoft.com/office/drawing/2014/main" id="{F3F3D7D6-E732-C74E-9D87-D4F27FCA240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45A070-934F-9E44-AD0C-4196D71DCF23}" type="datetime1">
              <a:rPr lang="en-US" altLang="en-US" smtClean="0"/>
              <a:pPr/>
              <a:t>4/27/26</a:t>
            </a:fld>
            <a:endParaRPr lang="en-US" altLang="en-US"/>
          </a:p>
        </p:txBody>
      </p:sp>
      <p:sp>
        <p:nvSpPr>
          <p:cNvPr id="47107" name="Slide Number Placeholder 2">
            <a:extLst>
              <a:ext uri="{FF2B5EF4-FFF2-40B4-BE49-F238E27FC236}">
                <a16:creationId xmlns:a16="http://schemas.microsoft.com/office/drawing/2014/main" id="{5872C589-24AF-824B-BBCD-3B04E40D98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6C46C5-98FD-A941-92FF-FD423C443E22}" type="slidenum">
              <a:rPr lang="en-US" altLang="en-US"/>
              <a:pPr/>
              <a:t>38</a:t>
            </a:fld>
            <a:endParaRPr lang="en-US" altLang="en-US"/>
          </a:p>
        </p:txBody>
      </p:sp>
      <p:graphicFrame>
        <p:nvGraphicFramePr>
          <p:cNvPr id="4" name="Table 3">
            <a:extLst>
              <a:ext uri="{FF2B5EF4-FFF2-40B4-BE49-F238E27FC236}">
                <a16:creationId xmlns:a16="http://schemas.microsoft.com/office/drawing/2014/main" id="{69780A93-4592-2248-9C7F-4C7641A2B7CD}"/>
              </a:ext>
            </a:extLst>
          </p:cNvPr>
          <p:cNvGraphicFramePr>
            <a:graphicFrameLocks noGrp="1"/>
          </p:cNvGraphicFramePr>
          <p:nvPr/>
        </p:nvGraphicFramePr>
        <p:xfrm>
          <a:off x="250825" y="188913"/>
          <a:ext cx="8785225" cy="6029325"/>
        </p:xfrm>
        <a:graphic>
          <a:graphicData uri="http://schemas.openxmlformats.org/drawingml/2006/table">
            <a:tbl>
              <a:tblPr firstRow="1" firstCol="1" bandRow="1" bandCol="1"/>
              <a:tblGrid>
                <a:gridCol w="4392613">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2743200">
                <a:tc>
                  <a:txBody>
                    <a:bodyPr/>
                    <a:lstStyle/>
                    <a:p>
                      <a:pPr marL="155575">
                        <a:spcAft>
                          <a:spcPts val="0"/>
                        </a:spcAft>
                      </a:pPr>
                      <a:r>
                        <a:rPr lang="sr-Latn-CS" sz="1800" b="1">
                          <a:solidFill>
                            <a:srgbClr val="00B050"/>
                          </a:solidFill>
                          <a:effectLst/>
                          <a:latin typeface="Times New Roman"/>
                          <a:ea typeface="Times New Roman"/>
                          <a:cs typeface="Tahoma"/>
                        </a:rPr>
                        <a:t>4. фаза - Адолесценција</a:t>
                      </a:r>
                      <a:endParaRPr lang="sr-Latn-BA" sz="1800">
                        <a:solidFill>
                          <a:srgbClr val="00B050"/>
                        </a:solidFill>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Најдраматичнији прелазак у току раста;</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Организација мора да се “роди” по други пут, тј. да: зацрта јасан пут у будућност, успостави јасну организациону структуру, уведе системе контроле и одговорности, професионализује функције и начин рада, запосли нове, компетентне људе,</a:t>
                      </a:r>
                      <a:endParaRPr lang="sr-Latn-BA" sz="1800">
                        <a:effectLst/>
                        <a:latin typeface="Times New Roman"/>
                        <a:ea typeface="Times New Roman"/>
                        <a:cs typeface="Tahoma"/>
                      </a:endParaRPr>
                    </a:p>
                    <a:p>
                      <a:pPr marL="155575">
                        <a:spcAft>
                          <a:spcPts val="0"/>
                        </a:spcAft>
                      </a:pPr>
                      <a:r>
                        <a:rPr lang="sr-Latn-CS" sz="1800">
                          <a:effectLst/>
                          <a:latin typeface="Times New Roman"/>
                          <a:ea typeface="Times New Roman"/>
                          <a:cs typeface="Tahoma"/>
                        </a:rPr>
                        <a:t> </a:t>
                      </a:r>
                      <a:endParaRPr lang="sr-Latn-BA" sz="1800">
                        <a:effectLst/>
                        <a:latin typeface="Times New Roman"/>
                        <a:ea typeface="Times New Roman"/>
                        <a:cs typeface="Tahoma"/>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spcAft>
                          <a:spcPts val="0"/>
                        </a:spcAft>
                        <a:buFont typeface="+mj-lt"/>
                        <a:buNone/>
                      </a:pPr>
                      <a:r>
                        <a:rPr lang="sr-Cyrl-BA" sz="1800" b="1">
                          <a:solidFill>
                            <a:srgbClr val="FF0000"/>
                          </a:solidFill>
                          <a:effectLst/>
                          <a:latin typeface="Times New Roman"/>
                          <a:ea typeface="Times New Roman"/>
                          <a:cs typeface="Tahoma"/>
                        </a:rPr>
                        <a:t>4. </a:t>
                      </a:r>
                      <a:r>
                        <a:rPr lang="sr-Latn-CS" sz="1800" b="1">
                          <a:solidFill>
                            <a:srgbClr val="FF0000"/>
                          </a:solidFill>
                          <a:effectLst/>
                          <a:latin typeface="Times New Roman"/>
                          <a:ea typeface="Times New Roman"/>
                          <a:cs typeface="Tahoma"/>
                        </a:rPr>
                        <a:t>Фаза преурањена девијација - Развод</a:t>
                      </a:r>
                      <a:endParaRPr lang="sr-Latn-BA" sz="1800">
                        <a:solidFill>
                          <a:srgbClr val="FF0000"/>
                        </a:solidFill>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“Прерано старење” и “незадовољни предузетници”;</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Сукоб предузетника и администратора;</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Предузетници напуштају предузеће, док “људи од система” остају.</a:t>
                      </a:r>
                      <a:endParaRPr lang="sr-Latn-BA" sz="1800">
                        <a:effectLst/>
                        <a:latin typeface="Times New Roman"/>
                        <a:ea typeface="Times New Roman"/>
                        <a:cs typeface="Tahoma"/>
                      </a:endParaRPr>
                    </a:p>
                    <a:p>
                      <a:pPr marL="155575">
                        <a:spcAft>
                          <a:spcPts val="0"/>
                        </a:spcAft>
                      </a:pPr>
                      <a:r>
                        <a:rPr lang="sr-Latn-CS" sz="1800">
                          <a:effectLst/>
                          <a:latin typeface="Times New Roman"/>
                          <a:ea typeface="Times New Roman"/>
                          <a:cs typeface="Tahoma"/>
                        </a:rPr>
                        <a:t> </a:t>
                      </a:r>
                      <a:endParaRPr lang="sr-Latn-BA" sz="1800">
                        <a:effectLst/>
                        <a:latin typeface="Times New Roman"/>
                        <a:ea typeface="Times New Roman"/>
                        <a:cs typeface="Tahoma"/>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286125">
                <a:tc>
                  <a:txBody>
                    <a:bodyPr/>
                    <a:lstStyle/>
                    <a:p>
                      <a:pPr marL="0" lvl="0" indent="0">
                        <a:spcAft>
                          <a:spcPts val="0"/>
                        </a:spcAft>
                        <a:buFont typeface="+mj-lt"/>
                        <a:buNone/>
                      </a:pPr>
                      <a:r>
                        <a:rPr lang="sr-Cyrl-BA" sz="1800" b="1">
                          <a:solidFill>
                            <a:srgbClr val="00B050"/>
                          </a:solidFill>
                          <a:effectLst/>
                          <a:latin typeface="Times New Roman"/>
                          <a:ea typeface="Times New Roman"/>
                          <a:cs typeface="Tahoma"/>
                        </a:rPr>
                        <a:t>5. </a:t>
                      </a:r>
                      <a:r>
                        <a:rPr lang="sr-Latn-CS" sz="1800" b="1">
                          <a:solidFill>
                            <a:srgbClr val="00B050"/>
                          </a:solidFill>
                          <a:effectLst/>
                          <a:latin typeface="Times New Roman"/>
                          <a:ea typeface="Times New Roman"/>
                          <a:cs typeface="Tahoma"/>
                        </a:rPr>
                        <a:t>фаза - Топ форма</a:t>
                      </a:r>
                      <a:endParaRPr lang="sr-Latn-BA" sz="1800">
                        <a:solidFill>
                          <a:srgbClr val="00B050"/>
                        </a:solidFill>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Врхунац способности и виталности предузећа;</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Организација има визију и виталност Го-го организације, али се њоме истовремено добро управља;</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Организација је више продуктивна, систематична и иновативна;</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Кључни проблем  како остати у топ форми?</a:t>
                      </a:r>
                      <a:endParaRPr lang="sr-Latn-BA" sz="1800">
                        <a:effectLst/>
                        <a:latin typeface="Times New Roman"/>
                        <a:ea typeface="Times New Roman"/>
                        <a:cs typeface="Tahoma"/>
                      </a:endParaRPr>
                    </a:p>
                    <a:p>
                      <a:pPr marL="155575">
                        <a:spcAft>
                          <a:spcPts val="0"/>
                        </a:spcAft>
                      </a:pPr>
                      <a:r>
                        <a:rPr lang="sr-Latn-CS" sz="1800">
                          <a:effectLst/>
                          <a:latin typeface="Times New Roman"/>
                          <a:ea typeface="Times New Roman"/>
                          <a:cs typeface="Tahoma"/>
                        </a:rPr>
                        <a:t> </a:t>
                      </a:r>
                      <a:endParaRPr lang="sr-Latn-BA" sz="1800">
                        <a:effectLst/>
                        <a:latin typeface="Times New Roman"/>
                        <a:ea typeface="Times New Roman"/>
                        <a:cs typeface="Tahoma"/>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55575">
                        <a:spcAft>
                          <a:spcPts val="0"/>
                        </a:spcAft>
                      </a:pPr>
                      <a:r>
                        <a:rPr lang="sr-Latn-CS" sz="1800" b="1">
                          <a:solidFill>
                            <a:srgbClr val="00B050"/>
                          </a:solidFill>
                          <a:effectLst/>
                          <a:latin typeface="Times New Roman"/>
                          <a:ea typeface="Times New Roman"/>
                          <a:cs typeface="Tahoma"/>
                        </a:rPr>
                        <a:t>6. фаза - Стабилност</a:t>
                      </a:r>
                      <a:endParaRPr lang="sr-Latn-BA" sz="1800">
                        <a:solidFill>
                          <a:srgbClr val="00B050"/>
                        </a:solidFill>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Улазак у фазу старења;</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Губитак флексибилности;</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Интерни маркетинг превазилази екстерни;</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Организација се успављује;</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Фокус на претходним остварењима.</a:t>
                      </a:r>
                      <a:endParaRPr lang="sr-Latn-BA" sz="1800">
                        <a:effectLst/>
                        <a:latin typeface="Times New Roman"/>
                        <a:ea typeface="Times New Roman"/>
                        <a:cs typeface="Tahoma"/>
                      </a:endParaRPr>
                    </a:p>
                    <a:p>
                      <a:pPr marL="155575">
                        <a:spcAft>
                          <a:spcPts val="0"/>
                        </a:spcAft>
                      </a:pPr>
                      <a:r>
                        <a:rPr lang="sr-Latn-CS" sz="1800">
                          <a:effectLst/>
                          <a:latin typeface="Times New Roman"/>
                          <a:ea typeface="Times New Roman"/>
                          <a:cs typeface="Tahoma"/>
                        </a:rPr>
                        <a:t> </a:t>
                      </a:r>
                      <a:endParaRPr lang="sr-Latn-BA" sz="1800">
                        <a:effectLst/>
                        <a:latin typeface="Times New Roman"/>
                        <a:ea typeface="Times New Roman"/>
                        <a:cs typeface="Tahoma"/>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1">
            <a:extLst>
              <a:ext uri="{FF2B5EF4-FFF2-40B4-BE49-F238E27FC236}">
                <a16:creationId xmlns:a16="http://schemas.microsoft.com/office/drawing/2014/main" id="{BFDC3DD9-5B39-5945-8370-845C7BA45DD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9E34A91-24F7-5944-A2BE-026EE67719E7}" type="datetime1">
              <a:rPr lang="en-US" altLang="en-US" smtClean="0"/>
              <a:pPr/>
              <a:t>4/27/26</a:t>
            </a:fld>
            <a:endParaRPr lang="en-US" altLang="en-US"/>
          </a:p>
        </p:txBody>
      </p:sp>
      <p:sp>
        <p:nvSpPr>
          <p:cNvPr id="48131" name="Slide Number Placeholder 2">
            <a:extLst>
              <a:ext uri="{FF2B5EF4-FFF2-40B4-BE49-F238E27FC236}">
                <a16:creationId xmlns:a16="http://schemas.microsoft.com/office/drawing/2014/main" id="{CF8BF36B-4B3E-6A41-8B6F-FD667292DF5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FF6F109-2BFD-D544-8684-ACC9C7010EBF}" type="slidenum">
              <a:rPr lang="en-US" altLang="en-US"/>
              <a:pPr/>
              <a:t>39</a:t>
            </a:fld>
            <a:endParaRPr lang="en-US" altLang="en-US"/>
          </a:p>
        </p:txBody>
      </p:sp>
      <p:graphicFrame>
        <p:nvGraphicFramePr>
          <p:cNvPr id="4" name="Table 3">
            <a:extLst>
              <a:ext uri="{FF2B5EF4-FFF2-40B4-BE49-F238E27FC236}">
                <a16:creationId xmlns:a16="http://schemas.microsoft.com/office/drawing/2014/main" id="{B6CD5D3C-F8B9-7D47-9CAD-4AA2790E0481}"/>
              </a:ext>
            </a:extLst>
          </p:cNvPr>
          <p:cNvGraphicFramePr>
            <a:graphicFrameLocks noGrp="1"/>
          </p:cNvGraphicFramePr>
          <p:nvPr/>
        </p:nvGraphicFramePr>
        <p:xfrm>
          <a:off x="179388" y="188913"/>
          <a:ext cx="8785225" cy="6408737"/>
        </p:xfrm>
        <a:graphic>
          <a:graphicData uri="http://schemas.openxmlformats.org/drawingml/2006/table">
            <a:tbl>
              <a:tblPr firstRow="1" firstCol="1" bandRow="1" bandCol="1"/>
              <a:tblGrid>
                <a:gridCol w="4392613">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3356958">
                <a:tc>
                  <a:txBody>
                    <a:bodyPr/>
                    <a:lstStyle/>
                    <a:p>
                      <a:pPr marL="155575">
                        <a:spcAft>
                          <a:spcPts val="0"/>
                        </a:spcAft>
                      </a:pPr>
                      <a:r>
                        <a:rPr lang="sr-Latn-CS" sz="1800" b="1">
                          <a:solidFill>
                            <a:srgbClr val="00B0F0"/>
                          </a:solidFill>
                          <a:effectLst/>
                          <a:latin typeface="Times New Roman"/>
                          <a:ea typeface="Times New Roman"/>
                          <a:cs typeface="Tahoma"/>
                        </a:rPr>
                        <a:t>7. фаза - Аристократија</a:t>
                      </a:r>
                      <a:endParaRPr lang="sr-Latn-BA" sz="1800">
                        <a:solidFill>
                          <a:srgbClr val="00B0F0"/>
                        </a:solidFill>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Стварање ексклузивности, строге хијерархије и елитизма;</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“Не таласај!”</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Долази до формализације односа и активности;</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Нагласак је на КАКО, а не на ШТО и ЗАШТО;</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Трошкови значајно расту а типична реакција је подизање цијена.</a:t>
                      </a:r>
                      <a:endParaRPr lang="sr-Latn-BA" sz="1800">
                        <a:effectLst/>
                        <a:latin typeface="Times New Roman"/>
                        <a:ea typeface="Times New Roman"/>
                        <a:cs typeface="Tahoma"/>
                      </a:endParaRPr>
                    </a:p>
                    <a:p>
                      <a:pPr marL="155575">
                        <a:spcAft>
                          <a:spcPts val="0"/>
                        </a:spcAft>
                      </a:pPr>
                      <a:r>
                        <a:rPr lang="sr-Latn-CS" sz="1800">
                          <a:effectLst/>
                          <a:latin typeface="Times New Roman"/>
                          <a:ea typeface="Times New Roman"/>
                          <a:cs typeface="Tahoma"/>
                        </a:rPr>
                        <a:t> </a:t>
                      </a:r>
                      <a:endParaRPr lang="sr-Latn-BA" sz="1800">
                        <a:effectLst/>
                        <a:latin typeface="Times New Roman"/>
                        <a:ea typeface="Times New Roman"/>
                        <a:cs typeface="Tahoma"/>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55575">
                        <a:spcAft>
                          <a:spcPts val="0"/>
                        </a:spcAft>
                      </a:pPr>
                      <a:r>
                        <a:rPr lang="sr-Latn-CS" sz="1800" b="1">
                          <a:effectLst/>
                          <a:latin typeface="Times New Roman"/>
                          <a:ea typeface="Times New Roman"/>
                          <a:cs typeface="Tahoma"/>
                        </a:rPr>
                        <a:t>8.  </a:t>
                      </a:r>
                      <a:r>
                        <a:rPr lang="sr-Latn-CS" sz="1800" b="1">
                          <a:solidFill>
                            <a:srgbClr val="00B0F0"/>
                          </a:solidFill>
                          <a:effectLst/>
                          <a:latin typeface="Times New Roman"/>
                          <a:ea typeface="Times New Roman"/>
                          <a:cs typeface="Tahoma"/>
                        </a:rPr>
                        <a:t>фаза - Рана бирократија</a:t>
                      </a:r>
                      <a:endParaRPr lang="sr-Latn-BA" sz="1800">
                        <a:solidFill>
                          <a:srgbClr val="00B0F0"/>
                        </a:solidFill>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“Лов на вјештице”;</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Неприлагођавање захтјевима тржишта;</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Фокус је на унутрашњим ратовима;</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Унутрашње борбе и подметања;</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Нагласак је на томе КО је проузроковао проблем, а не на његовом рјешавању.</a:t>
                      </a:r>
                      <a:endParaRPr lang="sr-Latn-BA" sz="1800">
                        <a:effectLst/>
                        <a:latin typeface="Times New Roman"/>
                        <a:ea typeface="Times New Roman"/>
                        <a:cs typeface="Tahoma"/>
                      </a:endParaRPr>
                    </a:p>
                    <a:p>
                      <a:pPr marL="155575">
                        <a:spcAft>
                          <a:spcPts val="0"/>
                        </a:spcAft>
                      </a:pPr>
                      <a:r>
                        <a:rPr lang="sr-Latn-CS" sz="1800">
                          <a:effectLst/>
                          <a:latin typeface="Times New Roman"/>
                          <a:ea typeface="Times New Roman"/>
                          <a:cs typeface="Tahoma"/>
                        </a:rPr>
                        <a:t> </a:t>
                      </a:r>
                      <a:endParaRPr lang="sr-Latn-BA" sz="1800">
                        <a:effectLst/>
                        <a:latin typeface="Times New Roman"/>
                        <a:ea typeface="Times New Roman"/>
                        <a:cs typeface="Tahoma"/>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051779">
                <a:tc>
                  <a:txBody>
                    <a:bodyPr/>
                    <a:lstStyle/>
                    <a:p>
                      <a:pPr marL="155575">
                        <a:spcAft>
                          <a:spcPts val="0"/>
                        </a:spcAft>
                      </a:pPr>
                      <a:r>
                        <a:rPr lang="sr-Latn-CS" sz="1800" b="1">
                          <a:solidFill>
                            <a:srgbClr val="00B0F0"/>
                          </a:solidFill>
                          <a:effectLst/>
                          <a:latin typeface="Times New Roman"/>
                          <a:ea typeface="Times New Roman"/>
                          <a:cs typeface="Tahoma"/>
                        </a:rPr>
                        <a:t>9. фаза - Бирократија</a:t>
                      </a:r>
                      <a:endParaRPr lang="sr-Latn-BA" sz="1800">
                        <a:solidFill>
                          <a:srgbClr val="00B0F0"/>
                        </a:solidFill>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Потпуно преовладавање форме над функцијом;</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Много система, али мало функционалности;</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Пуно политика, али нема </a:t>
                      </a:r>
                      <a:r>
                        <a:rPr lang="sr-Cyrl-BA" sz="1800">
                          <a:effectLst/>
                          <a:latin typeface="Times New Roman"/>
                          <a:ea typeface="Times New Roman"/>
                          <a:cs typeface="Tahoma"/>
                        </a:rPr>
                        <a:t> </a:t>
                      </a:r>
                      <a:r>
                        <a:rPr lang="sr-Latn-CS" sz="1800">
                          <a:effectLst/>
                          <a:latin typeface="Times New Roman"/>
                          <a:ea typeface="Times New Roman"/>
                          <a:cs typeface="Tahoma"/>
                        </a:rPr>
                        <a:t>реалне контроле;</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Клијенти имају проблема да буду услужени;</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Паре стижу однекуд “са стране”.</a:t>
                      </a:r>
                      <a:endParaRPr lang="sr-Latn-BA" sz="1800">
                        <a:effectLst/>
                        <a:latin typeface="Times New Roman"/>
                        <a:ea typeface="Times New Roman"/>
                        <a:cs typeface="Tahoma"/>
                      </a:endParaRPr>
                    </a:p>
                    <a:p>
                      <a:pPr marL="155575">
                        <a:spcAft>
                          <a:spcPts val="0"/>
                        </a:spcAft>
                      </a:pPr>
                      <a:r>
                        <a:rPr lang="sr-Latn-CS" sz="1800">
                          <a:effectLst/>
                          <a:latin typeface="Times New Roman"/>
                          <a:ea typeface="Times New Roman"/>
                          <a:cs typeface="Tahoma"/>
                        </a:rPr>
                        <a:t> </a:t>
                      </a:r>
                      <a:endParaRPr lang="sr-Latn-BA" sz="1800">
                        <a:effectLst/>
                        <a:latin typeface="Times New Roman"/>
                        <a:ea typeface="Times New Roman"/>
                        <a:cs typeface="Tahoma"/>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55575">
                        <a:spcAft>
                          <a:spcPts val="0"/>
                        </a:spcAft>
                      </a:pPr>
                      <a:r>
                        <a:rPr lang="sr-Latn-CS" sz="1800" b="1">
                          <a:effectLst/>
                          <a:latin typeface="Times New Roman"/>
                          <a:ea typeface="Times New Roman"/>
                          <a:cs typeface="Tahoma"/>
                        </a:rPr>
                        <a:t>10.  фаза - Смрт</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Крај приче;</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Нико више није посвећен;</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Смрт може да траје годинама;</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Вјештачко одржавање предузећа у животу је веома скупо;</a:t>
                      </a:r>
                      <a:endParaRPr lang="sr-Latn-BA" sz="1800">
                        <a:effectLst/>
                        <a:latin typeface="Times New Roman"/>
                        <a:ea typeface="Times New Roman"/>
                        <a:cs typeface="Tahoma"/>
                      </a:endParaRPr>
                    </a:p>
                    <a:p>
                      <a:pPr marL="342900" lvl="0" indent="-342900">
                        <a:spcAft>
                          <a:spcPts val="0"/>
                        </a:spcAft>
                        <a:buFont typeface="Wingdings"/>
                        <a:buChar char=""/>
                      </a:pPr>
                      <a:r>
                        <a:rPr lang="sr-Latn-CS" sz="1800">
                          <a:effectLst/>
                          <a:latin typeface="Times New Roman"/>
                          <a:ea typeface="Times New Roman"/>
                          <a:cs typeface="Tahoma"/>
                        </a:rPr>
                        <a:t>“Ако је болест смртна, онда је смрт лијек.” - кинеска пословица.</a:t>
                      </a:r>
                      <a:endParaRPr lang="sr-Latn-BA" sz="1800">
                        <a:effectLst/>
                        <a:latin typeface="Times New Roman"/>
                        <a:ea typeface="Times New Roman"/>
                        <a:cs typeface="Tahoma"/>
                      </a:endParaRPr>
                    </a:p>
                    <a:p>
                      <a:pPr marL="155575">
                        <a:spcAft>
                          <a:spcPts val="0"/>
                        </a:spcAft>
                      </a:pPr>
                      <a:r>
                        <a:rPr lang="sr-Latn-CS" sz="1800">
                          <a:effectLst/>
                          <a:latin typeface="Times New Roman"/>
                          <a:ea typeface="Times New Roman"/>
                          <a:cs typeface="Tahoma"/>
                        </a:rPr>
                        <a:t> </a:t>
                      </a:r>
                      <a:endParaRPr lang="sr-Latn-BA" sz="1800">
                        <a:effectLst/>
                        <a:latin typeface="Times New Roman"/>
                        <a:ea typeface="Times New Roman"/>
                        <a:cs typeface="Tahoma"/>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9838BF2-3E4B-B642-AAF7-7F9702DBDF53}"/>
              </a:ext>
            </a:extLst>
          </p:cNvPr>
          <p:cNvSpPr>
            <a:spLocks noGrp="1"/>
          </p:cNvSpPr>
          <p:nvPr>
            <p:ph type="title"/>
          </p:nvPr>
        </p:nvSpPr>
        <p:spPr bwMode="auto">
          <a:xfrm>
            <a:off x="457200" y="476250"/>
            <a:ext cx="8229600" cy="606425"/>
          </a:xfrm>
        </p:spPr>
        <p:txBody>
          <a:bodyPr wrap="square" numCol="1" anchorCtr="0" compatLnSpc="1">
            <a:prstTxWarp prst="textNoShape">
              <a:avLst/>
            </a:prstTxWarp>
          </a:bodyPr>
          <a:lstStyle/>
          <a:p>
            <a:pPr algn="r" eaLnBrk="1" hangingPunct="1">
              <a:spcBef>
                <a:spcPct val="20000"/>
              </a:spcBef>
              <a:defRPr/>
            </a:pPr>
            <a:r>
              <a:rPr lang="en-US" altLang="en-US" sz="2400" dirty="0" err="1">
                <a:solidFill>
                  <a:prstClr val="black"/>
                </a:solidFill>
                <a:effectLst/>
                <a:latin typeface="Cambria" panose="02040503050406030204" pitchFamily="18" charset="0"/>
                <a:ea typeface="Calibri" panose="020F0502020204030204" pitchFamily="34" charset="0"/>
                <a:cs typeface="Book Antiqua" panose="02040602050305030304" pitchFamily="18" charset="0"/>
              </a:rPr>
              <a:t>Niccolo</a:t>
            </a:r>
            <a:r>
              <a:rPr lang="en-US" altLang="en-US" sz="2400" dirty="0">
                <a:solidFill>
                  <a:prstClr val="black"/>
                </a:solidFill>
                <a:effectLst/>
                <a:latin typeface="Cambria" panose="02040503050406030204" pitchFamily="18" charset="0"/>
                <a:ea typeface="Calibri" panose="020F0502020204030204" pitchFamily="34" charset="0"/>
                <a:cs typeface="Book Antiqua" panose="02040602050305030304" pitchFamily="18" charset="0"/>
              </a:rPr>
              <a:t> Machiavelli</a:t>
            </a:r>
            <a:endParaRPr lang="sr-Latn-BA" altLang="en-US" sz="2400" dirty="0">
              <a:solidFill>
                <a:prstClr val="black"/>
              </a:solidFill>
              <a:effectLst/>
              <a:latin typeface="Century Gothic"/>
              <a:ea typeface="+mn-ea"/>
              <a:cs typeface="+mn-cs"/>
            </a:endParaRPr>
          </a:p>
        </p:txBody>
      </p:sp>
      <p:sp>
        <p:nvSpPr>
          <p:cNvPr id="3" name="Content Placeholder 2">
            <a:extLst>
              <a:ext uri="{FF2B5EF4-FFF2-40B4-BE49-F238E27FC236}">
                <a16:creationId xmlns:a16="http://schemas.microsoft.com/office/drawing/2014/main" id="{40783E50-1F04-664F-B4E9-3DA93CB6FA30}"/>
              </a:ext>
            </a:extLst>
          </p:cNvPr>
          <p:cNvSpPr>
            <a:spLocks noGrp="1"/>
          </p:cNvSpPr>
          <p:nvPr>
            <p:ph idx="1"/>
          </p:nvPr>
        </p:nvSpPr>
        <p:spPr/>
        <p:txBody>
          <a:bodyPr/>
          <a:lstStyle/>
          <a:p>
            <a:pPr algn="ctr" eaLnBrk="1" hangingPunct="1">
              <a:buFont typeface="Wingdings" panose="05000000000000000000" pitchFamily="2" charset="2"/>
              <a:buNone/>
              <a:defRPr/>
            </a:pPr>
            <a:endParaRPr lang="sr-Cyrl-CS" altLang="en-US" dirty="0"/>
          </a:p>
          <a:p>
            <a:pPr marL="0" indent="0" algn="just" eaLnBrk="1" hangingPunct="1">
              <a:buFont typeface="Arial" pitchFamily="34" charset="0"/>
              <a:buNone/>
              <a:defRPr/>
            </a:pPr>
            <a:r>
              <a:rPr lang="sr-Latn-BA" altLang="en-US">
                <a:latin typeface="Cambria" panose="02040503050406030204" pitchFamily="18" charset="0"/>
                <a:ea typeface="Calibri" panose="020F0502020204030204" pitchFamily="34" charset="0"/>
                <a:cs typeface="Tahoma" panose="020B0604030504040204" pitchFamily="34" charset="0"/>
              </a:rPr>
              <a:t>„</a:t>
            </a:r>
            <a:r>
              <a:rPr lang="sr-Cyrl-BA" altLang="en-US" i="1">
                <a:latin typeface="Cambria" panose="02040503050406030204" pitchFamily="18" charset="0"/>
                <a:ea typeface="Calibri" panose="020F0502020204030204" pitchFamily="34" charset="0"/>
                <a:cs typeface="Tahoma" panose="020B0604030504040204" pitchFamily="34" charset="0"/>
              </a:rPr>
              <a:t>Не постоји ништа теже од планирања, ништа несигурније од успјеха, ништа опасније од управљања, те ништа горе од новог система. Иницијатор промјена има непријатеље у свима онима који профитирају од очувања садашњег стања, те пријатеље у неколицини оних који виде даље од властитог носа.</a:t>
            </a:r>
            <a:r>
              <a:rPr lang="sr-Latn-BA" altLang="en-US" i="1">
                <a:latin typeface="Cambria" panose="02040503050406030204" pitchFamily="18" charset="0"/>
                <a:ea typeface="Calibri" panose="020F0502020204030204" pitchFamily="34" charset="0"/>
                <a:cs typeface="Tahoma" panose="020B0604030504040204" pitchFamily="34" charset="0"/>
              </a:rPr>
              <a:t>“</a:t>
            </a:r>
            <a:r>
              <a:rPr lang="sr-Cyrl-BA" altLang="en-US" i="1">
                <a:latin typeface="Cambria" panose="02040503050406030204" pitchFamily="18" charset="0"/>
                <a:ea typeface="Calibri" panose="020F0502020204030204" pitchFamily="34" charset="0"/>
                <a:cs typeface="Tahoma" panose="020B0604030504040204" pitchFamily="34" charset="0"/>
              </a:rPr>
              <a:t> </a:t>
            </a:r>
            <a:endParaRPr lang="sr-Latn-BA" altLang="en-US" i="1">
              <a:latin typeface="Cambria" panose="02040503050406030204" pitchFamily="18" charset="0"/>
              <a:ea typeface="Calibri" panose="020F0502020204030204" pitchFamily="34" charset="0"/>
              <a:cs typeface="Tahoma" panose="020B0604030504040204" pitchFamily="34" charset="0"/>
            </a:endParaRPr>
          </a:p>
          <a:p>
            <a:pPr marL="0" indent="0" algn="r" eaLnBrk="1" hangingPunct="1">
              <a:buFont typeface="Arial" pitchFamily="34" charset="0"/>
              <a:buNone/>
              <a:defRPr/>
            </a:pPr>
            <a:r>
              <a:rPr lang="sr-Cyrl-BA" altLang="en-US" b="1">
                <a:latin typeface="Cambria" panose="02040503050406030204" pitchFamily="18" charset="0"/>
                <a:ea typeface="Calibri" panose="020F0502020204030204" pitchFamily="34" charset="0"/>
                <a:cs typeface="Tahoma" panose="020B0604030504040204" pitchFamily="34" charset="0"/>
              </a:rPr>
              <a:t>(</a:t>
            </a:r>
            <a:r>
              <a:rPr lang="en-US" altLang="en-US" b="1" dirty="0" err="1">
                <a:latin typeface="Cambria" panose="02040503050406030204" pitchFamily="18" charset="0"/>
                <a:ea typeface="Calibri" panose="020F0502020204030204" pitchFamily="34" charset="0"/>
                <a:cs typeface="Book Antiqua" panose="02040602050305030304" pitchFamily="18" charset="0"/>
              </a:rPr>
              <a:t>Niccolo</a:t>
            </a:r>
            <a:r>
              <a:rPr lang="en-US" altLang="en-US" b="1" dirty="0">
                <a:latin typeface="Cambria" panose="02040503050406030204" pitchFamily="18" charset="0"/>
                <a:ea typeface="Calibri" panose="020F0502020204030204" pitchFamily="34" charset="0"/>
                <a:cs typeface="Book Antiqua" panose="02040602050305030304" pitchFamily="18" charset="0"/>
              </a:rPr>
              <a:t> Machiavelli</a:t>
            </a:r>
            <a:r>
              <a:rPr lang="sr-Cyrl-BA" altLang="en-US" b="1" dirty="0">
                <a:latin typeface="Cambria" panose="02040503050406030204" pitchFamily="18" charset="0"/>
                <a:ea typeface="Calibri" panose="020F0502020204030204" pitchFamily="34" charset="0"/>
                <a:cs typeface="Book Antiqua" panose="02040602050305030304" pitchFamily="18" charset="0"/>
              </a:rPr>
              <a:t>)</a:t>
            </a:r>
            <a:endParaRPr lang="sr-Latn-BA" altLang="en-US" b="1" dirty="0"/>
          </a:p>
          <a:p>
            <a:pPr algn="ctr" eaLnBrk="1" hangingPunct="1">
              <a:buFont typeface="Wingdings 3" pitchFamily="18" charset="2"/>
              <a:buChar char=""/>
              <a:defRPr/>
            </a:pPr>
            <a:endParaRPr lang="en-US" dirty="0"/>
          </a:p>
        </p:txBody>
      </p:sp>
      <p:sp>
        <p:nvSpPr>
          <p:cNvPr id="12292" name="Date Placeholder 3">
            <a:extLst>
              <a:ext uri="{FF2B5EF4-FFF2-40B4-BE49-F238E27FC236}">
                <a16:creationId xmlns:a16="http://schemas.microsoft.com/office/drawing/2014/main" id="{3B4C48EA-8B76-4D48-9E61-DCF9EEBD758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9D5FDEF-4441-7941-8EF2-CF9A2F5DC36A}"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12293" name="Slide Number Placeholder 4">
            <a:extLst>
              <a:ext uri="{FF2B5EF4-FFF2-40B4-BE49-F238E27FC236}">
                <a16:creationId xmlns:a16="http://schemas.microsoft.com/office/drawing/2014/main" id="{FA0AA407-FF01-1B46-8F3C-AABEB204D0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A377FA2-6FEA-B748-8B63-5B07ABD4495A}" type="slidenum">
              <a:rPr lang="en-US" altLang="en-US">
                <a:solidFill>
                  <a:srgbClr val="595959"/>
                </a:solidFill>
                <a:latin typeface="Century Gothic" panose="020B0502020202020204" pitchFamily="34" charset="0"/>
              </a:rPr>
              <a:pPr/>
              <a:t>4</a:t>
            </a:fld>
            <a:endParaRPr lang="en-US" altLang="en-US">
              <a:solidFill>
                <a:srgbClr val="595959"/>
              </a:solidFill>
              <a:latin typeface="Century Gothic" panose="020B0502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a:extLst>
              <a:ext uri="{FF2B5EF4-FFF2-40B4-BE49-F238E27FC236}">
                <a16:creationId xmlns:a16="http://schemas.microsoft.com/office/drawing/2014/main" id="{CCB045D7-1E94-6943-85EF-B10B237AB615}"/>
              </a:ext>
            </a:extLst>
          </p:cNvPr>
          <p:cNvSpPr>
            <a:spLocks noGrp="1"/>
          </p:cNvSpPr>
          <p:nvPr>
            <p:ph idx="1"/>
          </p:nvPr>
        </p:nvSpPr>
        <p:spPr>
          <a:xfrm>
            <a:off x="457200" y="1268413"/>
            <a:ext cx="8229600" cy="4738687"/>
          </a:xfrm>
        </p:spPr>
        <p:txBody>
          <a:bodyPr/>
          <a:lstStyle/>
          <a:p>
            <a:r>
              <a:rPr lang="sr-Cyrl-BA" altLang="en-US"/>
              <a:t>Управљање растом предузећа сложен проблем.</a:t>
            </a:r>
          </a:p>
          <a:p>
            <a:endParaRPr lang="sr-Cyrl-BA" altLang="en-US"/>
          </a:p>
          <a:p>
            <a:r>
              <a:rPr lang="sr-Cyrl-BA" altLang="en-US"/>
              <a:t>Максимизирање раста ???????</a:t>
            </a:r>
          </a:p>
          <a:p>
            <a:endParaRPr lang="sr-Cyrl-BA" altLang="en-US"/>
          </a:p>
          <a:p>
            <a:r>
              <a:rPr lang="sr-Cyrl-BA" altLang="en-US"/>
              <a:t>Раст подразумијева раст прихода, обима продаје, активе односно пасиве предузећа.</a:t>
            </a:r>
          </a:p>
          <a:p>
            <a:endParaRPr lang="sr-Latn-BA" altLang="en-US"/>
          </a:p>
        </p:txBody>
      </p:sp>
      <p:sp>
        <p:nvSpPr>
          <p:cNvPr id="3" name="Title 2">
            <a:extLst>
              <a:ext uri="{FF2B5EF4-FFF2-40B4-BE49-F238E27FC236}">
                <a16:creationId xmlns:a16="http://schemas.microsoft.com/office/drawing/2014/main" id="{13F7A359-E3FE-ED49-95AC-F95E827F976C}"/>
              </a:ext>
            </a:extLst>
          </p:cNvPr>
          <p:cNvSpPr>
            <a:spLocks noGrp="1"/>
          </p:cNvSpPr>
          <p:nvPr>
            <p:ph type="title"/>
          </p:nvPr>
        </p:nvSpPr>
        <p:spPr>
          <a:xfrm>
            <a:off x="457200" y="274638"/>
            <a:ext cx="8229600" cy="778098"/>
          </a:xfrm>
        </p:spPr>
        <p:txBody>
          <a:bodyPr/>
          <a:lstStyle/>
          <a:p>
            <a:pPr>
              <a:defRPr/>
            </a:pPr>
            <a:r>
              <a:rPr lang="sr-Cyrl-BA" sz="2800"/>
              <a:t>Управљање растом и развојем предузећа</a:t>
            </a:r>
            <a:endParaRPr lang="sr-Latn-BA" sz="2800"/>
          </a:p>
        </p:txBody>
      </p:sp>
      <p:sp>
        <p:nvSpPr>
          <p:cNvPr id="49156" name="Date Placeholder 3">
            <a:extLst>
              <a:ext uri="{FF2B5EF4-FFF2-40B4-BE49-F238E27FC236}">
                <a16:creationId xmlns:a16="http://schemas.microsoft.com/office/drawing/2014/main" id="{4F5A1FE2-63CB-2D42-A4D1-8084AD343CB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85046D1-0A69-084D-BA25-8CBC836DE432}" type="datetime1">
              <a:rPr lang="en-US" altLang="en-US" smtClean="0"/>
              <a:pPr/>
              <a:t>4/27/26</a:t>
            </a:fld>
            <a:endParaRPr lang="en-US" altLang="en-US"/>
          </a:p>
        </p:txBody>
      </p:sp>
      <p:sp>
        <p:nvSpPr>
          <p:cNvPr id="49157" name="Slide Number Placeholder 4">
            <a:extLst>
              <a:ext uri="{FF2B5EF4-FFF2-40B4-BE49-F238E27FC236}">
                <a16:creationId xmlns:a16="http://schemas.microsoft.com/office/drawing/2014/main" id="{4E4DC836-F643-FF4E-9C3F-C3A0755EFD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EF34C1-6876-8A42-BEE3-4558CE6702A8}" type="slidenum">
              <a:rPr lang="en-US" altLang="en-US"/>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442179-5C49-7347-AA8E-07EB28A72B49}"/>
              </a:ext>
            </a:extLst>
          </p:cNvPr>
          <p:cNvSpPr>
            <a:spLocks noGrp="1"/>
          </p:cNvSpPr>
          <p:nvPr>
            <p:ph idx="1"/>
          </p:nvPr>
        </p:nvSpPr>
        <p:spPr/>
        <p:txBody>
          <a:bodyPr/>
          <a:lstStyle/>
          <a:p>
            <a:pPr>
              <a:buFont typeface="Wingdings 3" pitchFamily="18" charset="2"/>
              <a:buChar char=""/>
              <a:defRPr/>
            </a:pPr>
            <a:r>
              <a:rPr lang="sr-Cyrl-BA"/>
              <a:t>Претпоставке одрживог раста:</a:t>
            </a:r>
          </a:p>
          <a:p>
            <a:pPr marL="623887" indent="-514350">
              <a:buFont typeface="+mj-lt"/>
              <a:buAutoNum type="alphaLcParenR"/>
              <a:defRPr/>
            </a:pPr>
            <a:r>
              <a:rPr lang="sr-Cyrl-BA"/>
              <a:t>Предузеће жели да расте колико тржишне могућности дозвољавају,</a:t>
            </a:r>
          </a:p>
          <a:p>
            <a:pPr marL="623887" indent="-514350">
              <a:buFont typeface="+mj-lt"/>
              <a:buAutoNum type="alphaLcParenR"/>
              <a:defRPr/>
            </a:pPr>
            <a:r>
              <a:rPr lang="sr-Cyrl-BA"/>
              <a:t>Власници предузећа не желе да емитују и продају нову емисију акција,</a:t>
            </a:r>
          </a:p>
          <a:p>
            <a:pPr marL="623887" indent="-514350">
              <a:buFont typeface="+mj-lt"/>
              <a:buAutoNum type="alphaLcParenR"/>
              <a:defRPr/>
            </a:pPr>
            <a:r>
              <a:rPr lang="sr-Cyrl-BA"/>
              <a:t>Предузеће има жељену структуру капитала и жељену дефинисану политику дивиденди, коју жели да одржи.</a:t>
            </a:r>
            <a:endParaRPr lang="sr-Latn-BA"/>
          </a:p>
        </p:txBody>
      </p:sp>
      <p:sp>
        <p:nvSpPr>
          <p:cNvPr id="3" name="Title 2">
            <a:extLst>
              <a:ext uri="{FF2B5EF4-FFF2-40B4-BE49-F238E27FC236}">
                <a16:creationId xmlns:a16="http://schemas.microsoft.com/office/drawing/2014/main" id="{BDBF0559-CFD6-2F43-99DB-C99127570AFB}"/>
              </a:ext>
            </a:extLst>
          </p:cNvPr>
          <p:cNvSpPr>
            <a:spLocks noGrp="1"/>
          </p:cNvSpPr>
          <p:nvPr>
            <p:ph type="title"/>
          </p:nvPr>
        </p:nvSpPr>
        <p:spPr/>
        <p:txBody>
          <a:bodyPr/>
          <a:lstStyle/>
          <a:p>
            <a:pPr>
              <a:defRPr/>
            </a:pPr>
            <a:r>
              <a:rPr lang="sr-Cyrl-BA"/>
              <a:t>Управљање растом предузећа</a:t>
            </a:r>
            <a:endParaRPr lang="sr-Latn-BA"/>
          </a:p>
        </p:txBody>
      </p:sp>
      <p:sp>
        <p:nvSpPr>
          <p:cNvPr id="50180" name="Date Placeholder 3">
            <a:extLst>
              <a:ext uri="{FF2B5EF4-FFF2-40B4-BE49-F238E27FC236}">
                <a16:creationId xmlns:a16="http://schemas.microsoft.com/office/drawing/2014/main" id="{7A30F7E4-ADC0-F14E-B925-47C43D16349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AB95312-8846-5A44-8D3D-475602BEC4F9}" type="datetime1">
              <a:rPr lang="en-US" altLang="en-US" smtClean="0"/>
              <a:pPr/>
              <a:t>4/27/26</a:t>
            </a:fld>
            <a:endParaRPr lang="en-US" altLang="en-US"/>
          </a:p>
        </p:txBody>
      </p:sp>
      <p:sp>
        <p:nvSpPr>
          <p:cNvPr id="50181" name="Slide Number Placeholder 4">
            <a:extLst>
              <a:ext uri="{FF2B5EF4-FFF2-40B4-BE49-F238E27FC236}">
                <a16:creationId xmlns:a16="http://schemas.microsoft.com/office/drawing/2014/main" id="{B79580DE-A99F-0F45-A47C-7AA8CB455E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ECFECB7-427A-184E-9B54-6FFE471021BB}" type="slidenum">
              <a:rPr lang="en-US" altLang="en-US"/>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62C2AC-0CBF-0D4C-AB9C-B5F3B682EAA4}"/>
              </a:ext>
            </a:extLst>
          </p:cNvPr>
          <p:cNvSpPr>
            <a:spLocks noGrp="1"/>
          </p:cNvSpPr>
          <p:nvPr>
            <p:ph idx="1"/>
          </p:nvPr>
        </p:nvSpPr>
        <p:spPr/>
        <p:txBody>
          <a:bodyPr/>
          <a:lstStyle/>
          <a:p>
            <a:pPr>
              <a:buFont typeface="Wingdings 3" pitchFamily="18" charset="2"/>
              <a:buChar char=""/>
              <a:defRPr/>
            </a:pPr>
            <a:r>
              <a:rPr lang="sr-Cyrl-BA"/>
              <a:t>Два релевантна извора раста су:</a:t>
            </a:r>
          </a:p>
          <a:p>
            <a:pPr marL="623887" indent="-514350">
              <a:buFont typeface="+mj-lt"/>
              <a:buAutoNum type="arabicPeriod"/>
              <a:defRPr/>
            </a:pPr>
            <a:r>
              <a:rPr lang="sr-Cyrl-BA"/>
              <a:t> сопствени;</a:t>
            </a:r>
          </a:p>
          <a:p>
            <a:pPr marL="623887" indent="-514350">
              <a:buFont typeface="+mj-lt"/>
              <a:buAutoNum type="arabicPeriod"/>
              <a:defRPr/>
            </a:pPr>
            <a:r>
              <a:rPr lang="sr-Cyrl-BA"/>
              <a:t>позајмљени капитал.</a:t>
            </a:r>
          </a:p>
          <a:p>
            <a:pPr marL="109537" indent="0">
              <a:buFont typeface="Wingdings 3" pitchFamily="18" charset="2"/>
              <a:buNone/>
              <a:defRPr/>
            </a:pPr>
            <a:r>
              <a:rPr lang="sr-Cyrl-BA"/>
              <a:t>Лимите раста одређују:</a:t>
            </a:r>
          </a:p>
          <a:p>
            <a:pPr marL="623887" indent="-514350">
              <a:buFont typeface="+mj-lt"/>
              <a:buAutoNum type="arabicPeriod"/>
              <a:defRPr/>
            </a:pPr>
            <a:r>
              <a:rPr lang="sr-Cyrl-BA"/>
              <a:t>Стопа раста обавеза и</a:t>
            </a:r>
          </a:p>
          <a:p>
            <a:pPr marL="623887" indent="-514350">
              <a:buFont typeface="+mj-lt"/>
              <a:buAutoNum type="arabicPeriod"/>
              <a:defRPr/>
            </a:pPr>
            <a:r>
              <a:rPr lang="sr-Cyrl-BA"/>
              <a:t>Стопа раста капитала</a:t>
            </a:r>
            <a:endParaRPr lang="sr-Latn-BA"/>
          </a:p>
        </p:txBody>
      </p:sp>
      <p:sp>
        <p:nvSpPr>
          <p:cNvPr id="3" name="Title 2">
            <a:extLst>
              <a:ext uri="{FF2B5EF4-FFF2-40B4-BE49-F238E27FC236}">
                <a16:creationId xmlns:a16="http://schemas.microsoft.com/office/drawing/2014/main" id="{A0ECF2BE-228A-8B40-A22D-B4A3DF64AD99}"/>
              </a:ext>
            </a:extLst>
          </p:cNvPr>
          <p:cNvSpPr>
            <a:spLocks noGrp="1"/>
          </p:cNvSpPr>
          <p:nvPr>
            <p:ph type="title"/>
          </p:nvPr>
        </p:nvSpPr>
        <p:spPr/>
        <p:txBody>
          <a:bodyPr/>
          <a:lstStyle/>
          <a:p>
            <a:pPr>
              <a:defRPr/>
            </a:pPr>
            <a:r>
              <a:rPr lang="sr-Cyrl-BA" sz="2800">
                <a:solidFill>
                  <a:srgbClr val="464646"/>
                </a:solidFill>
              </a:rPr>
              <a:t>Управљање растом и развојем предузећа</a:t>
            </a:r>
            <a:endParaRPr lang="sr-Latn-BA"/>
          </a:p>
        </p:txBody>
      </p:sp>
      <p:sp>
        <p:nvSpPr>
          <p:cNvPr id="51204" name="Date Placeholder 3">
            <a:extLst>
              <a:ext uri="{FF2B5EF4-FFF2-40B4-BE49-F238E27FC236}">
                <a16:creationId xmlns:a16="http://schemas.microsoft.com/office/drawing/2014/main" id="{EA7CD823-409B-C340-AB76-66AFBAA966E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3A608D7-635E-6145-8476-E9DD3F55BD7B}" type="datetime1">
              <a:rPr lang="en-US" altLang="en-US" smtClean="0"/>
              <a:pPr/>
              <a:t>4/27/26</a:t>
            </a:fld>
            <a:endParaRPr lang="en-US" altLang="en-US"/>
          </a:p>
        </p:txBody>
      </p:sp>
      <p:sp>
        <p:nvSpPr>
          <p:cNvPr id="51205" name="Slide Number Placeholder 4">
            <a:extLst>
              <a:ext uri="{FF2B5EF4-FFF2-40B4-BE49-F238E27FC236}">
                <a16:creationId xmlns:a16="http://schemas.microsoft.com/office/drawing/2014/main" id="{1D7A3465-7395-AD4A-B6A7-3435680843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142D0B5-2F62-314A-A10F-2F7273493269}" type="slidenum">
              <a:rPr lang="en-US" altLang="en-US"/>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754C5A-252B-CD42-B447-F4123AFF258A}"/>
              </a:ext>
            </a:extLst>
          </p:cNvPr>
          <p:cNvSpPr>
            <a:spLocks noGrp="1"/>
          </p:cNvSpPr>
          <p:nvPr>
            <p:ph idx="1"/>
          </p:nvPr>
        </p:nvSpPr>
        <p:spPr>
          <a:xfrm>
            <a:off x="457200" y="1481138"/>
            <a:ext cx="8229600" cy="5116512"/>
          </a:xfrm>
        </p:spPr>
        <p:txBody>
          <a:bodyPr/>
          <a:lstStyle/>
          <a:p>
            <a:pPr>
              <a:buFont typeface="Wingdings 3" pitchFamily="18" charset="2"/>
              <a:buChar char=""/>
              <a:defRPr/>
            </a:pPr>
            <a:r>
              <a:rPr lang="sr-Cyrl-BA" sz="2400" i="1"/>
              <a:t>Стопа уравнотеженог раста (</a:t>
            </a:r>
            <a:r>
              <a:rPr lang="sr-Latn-BA" sz="2400" i="1"/>
              <a:t>g)</a:t>
            </a:r>
            <a:r>
              <a:rPr lang="sr-Cyrl-BA" sz="2400" i="1"/>
              <a:t> је она стопа раста при којој се не нарушава финансијска флексибилност предузећа.</a:t>
            </a:r>
            <a:endParaRPr lang="sr-Latn-BA" sz="2400" i="1"/>
          </a:p>
          <a:p>
            <a:pPr marL="109537" indent="0" algn="ctr">
              <a:buFont typeface="Wingdings 3" pitchFamily="18" charset="2"/>
              <a:buNone/>
              <a:defRPr/>
            </a:pPr>
            <a:r>
              <a:rPr lang="sr-Latn-BA" sz="2400"/>
              <a:t>g= </a:t>
            </a:r>
            <a:r>
              <a:rPr lang="sr-Latn-BA" sz="2400">
                <a:solidFill>
                  <a:srgbClr val="FF0000"/>
                </a:solidFill>
              </a:rPr>
              <a:t>P</a:t>
            </a:r>
            <a:r>
              <a:rPr lang="sr-Latn-BA" sz="2400"/>
              <a:t> *R*</a:t>
            </a:r>
            <a:r>
              <a:rPr lang="sr-Latn-BA" sz="2400">
                <a:solidFill>
                  <a:srgbClr val="FF0000"/>
                </a:solidFill>
              </a:rPr>
              <a:t>A</a:t>
            </a:r>
            <a:r>
              <a:rPr lang="sr-Latn-BA" sz="2400"/>
              <a:t>*</a:t>
            </a:r>
            <a:r>
              <a:rPr lang="sr-Latn-BA" sz="2400">
                <a:solidFill>
                  <a:srgbClr val="FF0000"/>
                </a:solidFill>
              </a:rPr>
              <a:t>T</a:t>
            </a:r>
          </a:p>
          <a:p>
            <a:pPr>
              <a:buFont typeface="Wingdings 3" pitchFamily="18" charset="2"/>
              <a:buChar char=""/>
              <a:defRPr/>
            </a:pPr>
            <a:r>
              <a:rPr lang="sr-Latn-BA" sz="2400"/>
              <a:t>P- </a:t>
            </a:r>
            <a:r>
              <a:rPr lang="sr-Cyrl-BA" sz="2400"/>
              <a:t>стопа нето добитка</a:t>
            </a:r>
            <a:r>
              <a:rPr lang="sr-Latn-BA" sz="2400"/>
              <a:t> (ND/UP)</a:t>
            </a:r>
          </a:p>
          <a:p>
            <a:pPr>
              <a:buFont typeface="Wingdings 3" pitchFamily="18" charset="2"/>
              <a:buChar char=""/>
              <a:defRPr/>
            </a:pPr>
            <a:r>
              <a:rPr lang="sr-Latn-BA" sz="2400"/>
              <a:t>R-</a:t>
            </a:r>
            <a:r>
              <a:rPr lang="sr-Cyrl-BA" sz="2400"/>
              <a:t> стопа задржане добити</a:t>
            </a:r>
            <a:endParaRPr lang="sr-Latn-BA" sz="2400"/>
          </a:p>
          <a:p>
            <a:pPr>
              <a:buFont typeface="Wingdings 3" pitchFamily="18" charset="2"/>
              <a:buChar char=""/>
              <a:defRPr/>
            </a:pPr>
            <a:r>
              <a:rPr lang="sr-Latn-BA" sz="2400"/>
              <a:t>A-  </a:t>
            </a:r>
            <a:r>
              <a:rPr lang="sr-Cyrl-BA" sz="2400"/>
              <a:t>коефицијент обрта активе </a:t>
            </a:r>
            <a:r>
              <a:rPr lang="sr-Latn-BA" sz="2400"/>
              <a:t>(UP/A)</a:t>
            </a:r>
          </a:p>
          <a:p>
            <a:pPr>
              <a:buFont typeface="Wingdings 3" pitchFamily="18" charset="2"/>
              <a:buChar char=""/>
              <a:defRPr/>
            </a:pPr>
            <a:r>
              <a:rPr lang="sr-Latn-BA" sz="2400"/>
              <a:t>T- odnos (A/VK)</a:t>
            </a:r>
          </a:p>
          <a:p>
            <a:pPr marL="109537" indent="0" algn="ctr">
              <a:buFont typeface="Wingdings 3" pitchFamily="18" charset="2"/>
              <a:buNone/>
              <a:defRPr/>
            </a:pPr>
            <a:r>
              <a:rPr lang="sr-Latn-BA" sz="2400"/>
              <a:t>g= R*ROE</a:t>
            </a:r>
            <a:endParaRPr lang="sr-Cyrl-BA" sz="2400"/>
          </a:p>
          <a:p>
            <a:pPr marL="109537" indent="0" algn="just">
              <a:buFont typeface="Wingdings 3" pitchFamily="18" charset="2"/>
              <a:buNone/>
              <a:defRPr/>
            </a:pPr>
            <a:r>
              <a:rPr lang="sr-Latn-BA" sz="2400"/>
              <a:t>R- o</a:t>
            </a:r>
            <a:r>
              <a:rPr lang="sr-Cyrl-BA" sz="2400"/>
              <a:t>значава финансијску политику менаџмента у односу на дивиденду и ЗД.</a:t>
            </a:r>
            <a:endParaRPr lang="sr-Latn-BA" sz="2400"/>
          </a:p>
          <a:p>
            <a:pPr marL="109537" indent="0" algn="just">
              <a:buFont typeface="Wingdings 3" pitchFamily="18" charset="2"/>
              <a:buNone/>
              <a:defRPr/>
            </a:pPr>
            <a:r>
              <a:rPr lang="sr-Latn-BA" sz="2400"/>
              <a:t>ROE- </a:t>
            </a:r>
            <a:r>
              <a:rPr lang="sr-Cyrl-BA" sz="2400"/>
              <a:t>индикатор пословних перформанси.</a:t>
            </a:r>
          </a:p>
          <a:p>
            <a:pPr marL="109537" indent="0" algn="just">
              <a:buFont typeface="Wingdings 3" pitchFamily="18" charset="2"/>
              <a:buNone/>
              <a:defRPr/>
            </a:pPr>
            <a:endParaRPr lang="sr-Latn-BA" sz="2400"/>
          </a:p>
        </p:txBody>
      </p:sp>
      <p:sp>
        <p:nvSpPr>
          <p:cNvPr id="3" name="Title 2">
            <a:extLst>
              <a:ext uri="{FF2B5EF4-FFF2-40B4-BE49-F238E27FC236}">
                <a16:creationId xmlns:a16="http://schemas.microsoft.com/office/drawing/2014/main" id="{C04DF275-79C1-B348-9865-4B1CDF8384DB}"/>
              </a:ext>
            </a:extLst>
          </p:cNvPr>
          <p:cNvSpPr>
            <a:spLocks noGrp="1"/>
          </p:cNvSpPr>
          <p:nvPr>
            <p:ph type="title"/>
          </p:nvPr>
        </p:nvSpPr>
        <p:spPr/>
        <p:txBody>
          <a:bodyPr/>
          <a:lstStyle/>
          <a:p>
            <a:pPr>
              <a:defRPr/>
            </a:pPr>
            <a:r>
              <a:rPr lang="sr-Cyrl-BA" sz="2800">
                <a:solidFill>
                  <a:srgbClr val="464646"/>
                </a:solidFill>
              </a:rPr>
              <a:t>Управљање растом и развојем предузећа</a:t>
            </a:r>
            <a:endParaRPr lang="sr-Latn-BA"/>
          </a:p>
        </p:txBody>
      </p:sp>
      <p:sp>
        <p:nvSpPr>
          <p:cNvPr id="52228" name="Date Placeholder 3">
            <a:extLst>
              <a:ext uri="{FF2B5EF4-FFF2-40B4-BE49-F238E27FC236}">
                <a16:creationId xmlns:a16="http://schemas.microsoft.com/office/drawing/2014/main" id="{D045DBDB-B459-C045-A461-FD84A317F80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341E9D6-0F7C-F142-BF0B-7659849363E6}" type="datetime1">
              <a:rPr lang="en-US" altLang="en-US" smtClean="0"/>
              <a:pPr/>
              <a:t>4/27/26</a:t>
            </a:fld>
            <a:endParaRPr lang="en-US" altLang="en-US"/>
          </a:p>
        </p:txBody>
      </p:sp>
      <p:sp>
        <p:nvSpPr>
          <p:cNvPr id="52229" name="Slide Number Placeholder 4">
            <a:extLst>
              <a:ext uri="{FF2B5EF4-FFF2-40B4-BE49-F238E27FC236}">
                <a16:creationId xmlns:a16="http://schemas.microsoft.com/office/drawing/2014/main" id="{C1362776-71E3-F94C-B6F4-EF627446F5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D27F037-1081-7A45-87E4-E86CA87DBE4A}" type="slidenum">
              <a:rPr lang="en-US" altLang="en-US"/>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406FFB-9E49-2047-ABE5-3FEBD30238E5}"/>
              </a:ext>
            </a:extLst>
          </p:cNvPr>
          <p:cNvSpPr>
            <a:spLocks noGrp="1"/>
          </p:cNvSpPr>
          <p:nvPr>
            <p:ph idx="1"/>
          </p:nvPr>
        </p:nvSpPr>
        <p:spPr/>
        <p:txBody>
          <a:bodyPr/>
          <a:lstStyle/>
          <a:p>
            <a:pPr marL="109537" indent="0" algn="ctr">
              <a:buClr>
                <a:srgbClr val="2DA2BF"/>
              </a:buClr>
              <a:buFont typeface="Wingdings 3" pitchFamily="18" charset="2"/>
              <a:buNone/>
              <a:defRPr/>
            </a:pPr>
            <a:r>
              <a:rPr lang="sr-Latn-BA" sz="2400">
                <a:solidFill>
                  <a:prstClr val="black"/>
                </a:solidFill>
              </a:rPr>
              <a:t>g= R*</a:t>
            </a:r>
            <a:r>
              <a:rPr lang="sr-Cyrl-BA" sz="2400">
                <a:solidFill>
                  <a:prstClr val="black"/>
                </a:solidFill>
              </a:rPr>
              <a:t>Т*</a:t>
            </a:r>
            <a:r>
              <a:rPr lang="sr-Latn-BA" sz="2400">
                <a:solidFill>
                  <a:prstClr val="black"/>
                </a:solidFill>
              </a:rPr>
              <a:t>RO</a:t>
            </a:r>
            <a:r>
              <a:rPr lang="sr-Cyrl-BA" sz="2400">
                <a:solidFill>
                  <a:prstClr val="black"/>
                </a:solidFill>
              </a:rPr>
              <a:t>А</a:t>
            </a:r>
          </a:p>
          <a:p>
            <a:pPr>
              <a:buFont typeface="Wingdings 3" pitchFamily="18" charset="2"/>
              <a:buChar char=""/>
              <a:defRPr/>
            </a:pPr>
            <a:r>
              <a:rPr lang="sr-Cyrl-BA">
                <a:solidFill>
                  <a:srgbClr val="FF0000"/>
                </a:solidFill>
              </a:rPr>
              <a:t>Стопа раста предузећа може бити већа или мања од </a:t>
            </a:r>
            <a:r>
              <a:rPr lang="sr-Latn-BA">
                <a:solidFill>
                  <a:srgbClr val="FF0000"/>
                </a:solidFill>
              </a:rPr>
              <a:t>(g).</a:t>
            </a:r>
          </a:p>
          <a:p>
            <a:pPr marL="109537" indent="0">
              <a:buClr>
                <a:srgbClr val="2DA2BF"/>
              </a:buClr>
              <a:buFont typeface="Wingdings 3" pitchFamily="18" charset="2"/>
              <a:buNone/>
              <a:defRPr/>
            </a:pPr>
            <a:endParaRPr lang="sr-Latn-BA"/>
          </a:p>
          <a:p>
            <a:pPr>
              <a:buClr>
                <a:srgbClr val="2DA2BF"/>
              </a:buClr>
              <a:buFont typeface="Wingdings 3" pitchFamily="18" charset="2"/>
              <a:buChar char=""/>
              <a:defRPr/>
            </a:pPr>
            <a:r>
              <a:rPr lang="sr-Latn-BA"/>
              <a:t>A</a:t>
            </a:r>
            <a:r>
              <a:rPr lang="sr-Cyrl-BA"/>
              <a:t>ко предузеће дефинише одржив раст: </a:t>
            </a:r>
          </a:p>
          <a:p>
            <a:pPr marL="109537" indent="0">
              <a:buClr>
                <a:srgbClr val="2DA2BF"/>
              </a:buClr>
              <a:buFont typeface="Wingdings 3" pitchFamily="18" charset="2"/>
              <a:buNone/>
              <a:defRPr/>
            </a:pPr>
            <a:r>
              <a:rPr lang="sr-Latn-BA" sz="2400">
                <a:solidFill>
                  <a:prstClr val="black"/>
                </a:solidFill>
              </a:rPr>
              <a:t>g= R*</a:t>
            </a:r>
            <a:r>
              <a:rPr lang="sr-Cyrl-BA" sz="2400">
                <a:solidFill>
                  <a:prstClr val="black"/>
                </a:solidFill>
              </a:rPr>
              <a:t>Т*</a:t>
            </a:r>
            <a:r>
              <a:rPr lang="sr-Latn-BA" sz="2400">
                <a:solidFill>
                  <a:prstClr val="black"/>
                </a:solidFill>
              </a:rPr>
              <a:t>RO</a:t>
            </a:r>
            <a:r>
              <a:rPr lang="sr-Cyrl-BA" sz="2400">
                <a:solidFill>
                  <a:prstClr val="black"/>
                </a:solidFill>
              </a:rPr>
              <a:t>А, ако је</a:t>
            </a:r>
            <a:r>
              <a:rPr lang="sr-Latn-BA" sz="2400">
                <a:solidFill>
                  <a:prstClr val="black"/>
                </a:solidFill>
              </a:rPr>
              <a:t>;</a:t>
            </a:r>
          </a:p>
          <a:p>
            <a:pPr marL="109537" indent="0">
              <a:buClr>
                <a:srgbClr val="2DA2BF"/>
              </a:buClr>
              <a:buFont typeface="Wingdings 3" pitchFamily="18" charset="2"/>
              <a:buNone/>
              <a:defRPr/>
            </a:pPr>
            <a:r>
              <a:rPr lang="sr-Cyrl-BA" sz="2400">
                <a:solidFill>
                  <a:prstClr val="black"/>
                </a:solidFill>
              </a:rPr>
              <a:t> </a:t>
            </a:r>
            <a:r>
              <a:rPr lang="sr-Latn-BA" sz="2400">
                <a:solidFill>
                  <a:prstClr val="black"/>
                </a:solidFill>
              </a:rPr>
              <a:t>R= 0,5</a:t>
            </a:r>
          </a:p>
          <a:p>
            <a:pPr marL="109537" indent="0">
              <a:buClr>
                <a:srgbClr val="2DA2BF"/>
              </a:buClr>
              <a:buFont typeface="Wingdings 3" pitchFamily="18" charset="2"/>
              <a:buNone/>
              <a:defRPr/>
            </a:pPr>
            <a:r>
              <a:rPr lang="sr-Latn-BA" sz="2400">
                <a:solidFill>
                  <a:prstClr val="black"/>
                </a:solidFill>
              </a:rPr>
              <a:t> T=1,6; </a:t>
            </a:r>
          </a:p>
          <a:p>
            <a:pPr marL="109537" indent="0" algn="ctr">
              <a:buClr>
                <a:srgbClr val="2DA2BF"/>
              </a:buClr>
              <a:buFont typeface="Wingdings 3" pitchFamily="18" charset="2"/>
              <a:buNone/>
              <a:defRPr/>
            </a:pPr>
            <a:r>
              <a:rPr lang="sr-Latn-BA" sz="2400">
                <a:solidFill>
                  <a:prstClr val="black"/>
                </a:solidFill>
              </a:rPr>
              <a:t>g=0,8 ROA.</a:t>
            </a:r>
            <a:endParaRPr lang="sr-Cyrl-BA" sz="2400">
              <a:solidFill>
                <a:prstClr val="black"/>
              </a:solidFill>
            </a:endParaRPr>
          </a:p>
          <a:p>
            <a:pPr>
              <a:buFont typeface="Wingdings 3" pitchFamily="18" charset="2"/>
              <a:buChar char=""/>
              <a:defRPr/>
            </a:pPr>
            <a:endParaRPr lang="sr-Latn-BA"/>
          </a:p>
        </p:txBody>
      </p:sp>
      <p:sp>
        <p:nvSpPr>
          <p:cNvPr id="3" name="Title 2">
            <a:extLst>
              <a:ext uri="{FF2B5EF4-FFF2-40B4-BE49-F238E27FC236}">
                <a16:creationId xmlns:a16="http://schemas.microsoft.com/office/drawing/2014/main" id="{324D307B-9B6D-C747-B5B5-787C638ADCFB}"/>
              </a:ext>
            </a:extLst>
          </p:cNvPr>
          <p:cNvSpPr>
            <a:spLocks noGrp="1"/>
          </p:cNvSpPr>
          <p:nvPr>
            <p:ph type="title"/>
          </p:nvPr>
        </p:nvSpPr>
        <p:spPr/>
        <p:txBody>
          <a:bodyPr/>
          <a:lstStyle/>
          <a:p>
            <a:pPr>
              <a:defRPr/>
            </a:pPr>
            <a:r>
              <a:rPr lang="sr-Cyrl-BA" sz="2800">
                <a:solidFill>
                  <a:srgbClr val="464646"/>
                </a:solidFill>
              </a:rPr>
              <a:t>Управљање растом и развојем предузећа</a:t>
            </a:r>
            <a:endParaRPr lang="sr-Latn-BA"/>
          </a:p>
        </p:txBody>
      </p:sp>
      <p:sp>
        <p:nvSpPr>
          <p:cNvPr id="53252" name="Date Placeholder 3">
            <a:extLst>
              <a:ext uri="{FF2B5EF4-FFF2-40B4-BE49-F238E27FC236}">
                <a16:creationId xmlns:a16="http://schemas.microsoft.com/office/drawing/2014/main" id="{6A0742A6-7927-814F-BD20-0527FD5E6FB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D63A9B-72DA-CF48-9933-B98BF4F554C9}" type="datetime1">
              <a:rPr lang="en-US" altLang="en-US" smtClean="0"/>
              <a:pPr/>
              <a:t>4/27/26</a:t>
            </a:fld>
            <a:endParaRPr lang="en-US" altLang="en-US"/>
          </a:p>
        </p:txBody>
      </p:sp>
      <p:sp>
        <p:nvSpPr>
          <p:cNvPr id="53253" name="Slide Number Placeholder 4">
            <a:extLst>
              <a:ext uri="{FF2B5EF4-FFF2-40B4-BE49-F238E27FC236}">
                <a16:creationId xmlns:a16="http://schemas.microsoft.com/office/drawing/2014/main" id="{23E0A62B-6E79-5A47-951F-BA769067C7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DC56BCD-D721-F047-9D9D-564DE636696B}" type="slidenum">
              <a:rPr lang="en-US" altLang="en-US"/>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06E693-BB05-F24C-B736-335C9DB22848}"/>
              </a:ext>
            </a:extLst>
          </p:cNvPr>
          <p:cNvSpPr>
            <a:spLocks noGrp="1"/>
          </p:cNvSpPr>
          <p:nvPr>
            <p:ph idx="1"/>
          </p:nvPr>
        </p:nvSpPr>
        <p:spPr/>
        <p:txBody>
          <a:bodyPr/>
          <a:lstStyle/>
          <a:p>
            <a:pPr>
              <a:buFont typeface="Wingdings 3" pitchFamily="18" charset="2"/>
              <a:buChar char=""/>
              <a:defRPr/>
            </a:pPr>
            <a:r>
              <a:rPr lang="sr-Cyrl-BA" sz="2400"/>
              <a:t>Стратегије управљања  растом изнад одрживог раста:</a:t>
            </a:r>
          </a:p>
          <a:p>
            <a:pPr marL="623887" indent="-514350">
              <a:buFont typeface="+mj-lt"/>
              <a:buAutoNum type="alphaLcParenR"/>
              <a:defRPr/>
            </a:pPr>
            <a:r>
              <a:rPr lang="sr-Cyrl-BA" sz="2400"/>
              <a:t>Емисија и продаја нових акција,</a:t>
            </a:r>
          </a:p>
          <a:p>
            <a:pPr marL="623887" indent="-514350">
              <a:buFont typeface="+mj-lt"/>
              <a:buAutoNum type="alphaLcParenR"/>
              <a:defRPr/>
            </a:pPr>
            <a:r>
              <a:rPr lang="sr-Cyrl-BA" sz="2400"/>
              <a:t>Повећање левериџа,</a:t>
            </a:r>
          </a:p>
          <a:p>
            <a:pPr marL="623887" indent="-514350">
              <a:buFont typeface="+mj-lt"/>
              <a:buAutoNum type="alphaLcParenR"/>
              <a:defRPr/>
            </a:pPr>
            <a:r>
              <a:rPr lang="sr-Cyrl-BA" sz="2400"/>
              <a:t>Редукција стопе плаћања дивиденди,</a:t>
            </a:r>
          </a:p>
          <a:p>
            <a:pPr marL="623887" indent="-514350">
              <a:buFont typeface="+mj-lt"/>
              <a:buAutoNum type="alphaLcParenR"/>
              <a:defRPr/>
            </a:pPr>
            <a:r>
              <a:rPr lang="sr-Cyrl-BA" sz="2400"/>
              <a:t>Аутсорсинг дијела или цјелокупне производње,</a:t>
            </a:r>
          </a:p>
          <a:p>
            <a:pPr marL="623887" indent="-514350">
              <a:buFont typeface="+mj-lt"/>
              <a:buAutoNum type="alphaLcParenR"/>
              <a:defRPr/>
            </a:pPr>
            <a:r>
              <a:rPr lang="sr-Cyrl-BA" sz="2400"/>
              <a:t>Укидање маргиналних или пословних активности</a:t>
            </a:r>
          </a:p>
          <a:p>
            <a:pPr marL="623887" indent="-514350">
              <a:buFont typeface="+mj-lt"/>
              <a:buAutoNum type="alphaLcParenR"/>
              <a:defRPr/>
            </a:pPr>
            <a:r>
              <a:rPr lang="sr-Cyrl-BA" sz="2400"/>
              <a:t>Повећање продајних цијена</a:t>
            </a:r>
          </a:p>
          <a:p>
            <a:pPr marL="623887" indent="-514350">
              <a:buFont typeface="+mj-lt"/>
              <a:buAutoNum type="alphaLcParenR"/>
              <a:defRPr/>
            </a:pPr>
            <a:r>
              <a:rPr lang="sr-Cyrl-BA" sz="2400"/>
              <a:t>Удруживање са предузећем које генерише готовину.</a:t>
            </a:r>
            <a:endParaRPr lang="sr-Latn-BA" sz="2400"/>
          </a:p>
        </p:txBody>
      </p:sp>
      <p:sp>
        <p:nvSpPr>
          <p:cNvPr id="3" name="Title 2">
            <a:extLst>
              <a:ext uri="{FF2B5EF4-FFF2-40B4-BE49-F238E27FC236}">
                <a16:creationId xmlns:a16="http://schemas.microsoft.com/office/drawing/2014/main" id="{66B7DEFB-B6CB-9B48-A142-DD123EF5B8DC}"/>
              </a:ext>
            </a:extLst>
          </p:cNvPr>
          <p:cNvSpPr>
            <a:spLocks noGrp="1"/>
          </p:cNvSpPr>
          <p:nvPr>
            <p:ph type="title"/>
          </p:nvPr>
        </p:nvSpPr>
        <p:spPr/>
        <p:txBody>
          <a:bodyPr/>
          <a:lstStyle/>
          <a:p>
            <a:pPr>
              <a:defRPr/>
            </a:pPr>
            <a:r>
              <a:rPr lang="sr-Cyrl-BA" sz="2800">
                <a:solidFill>
                  <a:srgbClr val="464646"/>
                </a:solidFill>
              </a:rPr>
              <a:t>Управљање растом и развојем предузећа</a:t>
            </a:r>
            <a:endParaRPr lang="sr-Latn-BA"/>
          </a:p>
        </p:txBody>
      </p:sp>
      <p:sp>
        <p:nvSpPr>
          <p:cNvPr id="54276" name="Date Placeholder 3">
            <a:extLst>
              <a:ext uri="{FF2B5EF4-FFF2-40B4-BE49-F238E27FC236}">
                <a16:creationId xmlns:a16="http://schemas.microsoft.com/office/drawing/2014/main" id="{89381467-B1FE-4140-A263-399AFED5756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83C306F-3305-5649-8AF5-2E8678B5C8AA}" type="datetime1">
              <a:rPr lang="en-US" altLang="en-US" smtClean="0"/>
              <a:pPr/>
              <a:t>4/27/26</a:t>
            </a:fld>
            <a:endParaRPr lang="en-US" altLang="en-US"/>
          </a:p>
        </p:txBody>
      </p:sp>
      <p:sp>
        <p:nvSpPr>
          <p:cNvPr id="54277" name="Slide Number Placeholder 4">
            <a:extLst>
              <a:ext uri="{FF2B5EF4-FFF2-40B4-BE49-F238E27FC236}">
                <a16:creationId xmlns:a16="http://schemas.microsoft.com/office/drawing/2014/main" id="{E61D2572-A943-114A-9C23-2C693F3414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D447227-8A19-F248-9AEC-B9443E938755}" type="slidenum">
              <a:rPr lang="en-US" altLang="en-US"/>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110FA3-3239-1949-AE06-1B6152322968}"/>
              </a:ext>
            </a:extLst>
          </p:cNvPr>
          <p:cNvSpPr>
            <a:spLocks noGrp="1"/>
          </p:cNvSpPr>
          <p:nvPr>
            <p:ph idx="1"/>
          </p:nvPr>
        </p:nvSpPr>
        <p:spPr/>
        <p:txBody>
          <a:bodyPr/>
          <a:lstStyle/>
          <a:p>
            <a:pPr>
              <a:buFont typeface="Wingdings 3" pitchFamily="18" charset="2"/>
              <a:buChar char=""/>
              <a:defRPr/>
            </a:pPr>
            <a:r>
              <a:rPr lang="sr-Cyrl-BA"/>
              <a:t>Раст испод одрживог раста</a:t>
            </a:r>
          </a:p>
          <a:p>
            <a:pPr marL="623887" indent="-514350">
              <a:buFont typeface="+mj-lt"/>
              <a:buAutoNum type="alphaLcParenR"/>
              <a:defRPr/>
            </a:pPr>
            <a:r>
              <a:rPr lang="sr-Cyrl-BA"/>
              <a:t>Игнорисати проблем,</a:t>
            </a:r>
          </a:p>
          <a:p>
            <a:pPr marL="623887" indent="-514350">
              <a:buFont typeface="+mj-lt"/>
              <a:buAutoNum type="alphaLcParenR"/>
              <a:defRPr/>
            </a:pPr>
            <a:r>
              <a:rPr lang="sr-Cyrl-BA"/>
              <a:t>Вратити новац акционарима</a:t>
            </a:r>
          </a:p>
          <a:p>
            <a:pPr marL="623887" indent="-514350">
              <a:buFont typeface="+mj-lt"/>
              <a:buAutoNum type="alphaLcParenR"/>
              <a:defRPr/>
            </a:pPr>
            <a:r>
              <a:rPr lang="sr-Cyrl-BA"/>
              <a:t>Купити раст</a:t>
            </a:r>
            <a:endParaRPr lang="sr-Latn-BA"/>
          </a:p>
        </p:txBody>
      </p:sp>
      <p:sp>
        <p:nvSpPr>
          <p:cNvPr id="3" name="Title 2">
            <a:extLst>
              <a:ext uri="{FF2B5EF4-FFF2-40B4-BE49-F238E27FC236}">
                <a16:creationId xmlns:a16="http://schemas.microsoft.com/office/drawing/2014/main" id="{4A799547-1534-0542-82F9-783637E0B2D0}"/>
              </a:ext>
            </a:extLst>
          </p:cNvPr>
          <p:cNvSpPr>
            <a:spLocks noGrp="1"/>
          </p:cNvSpPr>
          <p:nvPr>
            <p:ph type="title"/>
          </p:nvPr>
        </p:nvSpPr>
        <p:spPr/>
        <p:txBody>
          <a:bodyPr/>
          <a:lstStyle/>
          <a:p>
            <a:pPr>
              <a:defRPr/>
            </a:pPr>
            <a:r>
              <a:rPr lang="sr-Cyrl-BA" sz="2800">
                <a:solidFill>
                  <a:srgbClr val="464646"/>
                </a:solidFill>
              </a:rPr>
              <a:t>Управљање растом и развојем предузећа</a:t>
            </a:r>
            <a:endParaRPr lang="sr-Latn-BA"/>
          </a:p>
        </p:txBody>
      </p:sp>
      <p:sp>
        <p:nvSpPr>
          <p:cNvPr id="55300" name="Date Placeholder 3">
            <a:extLst>
              <a:ext uri="{FF2B5EF4-FFF2-40B4-BE49-F238E27FC236}">
                <a16:creationId xmlns:a16="http://schemas.microsoft.com/office/drawing/2014/main" id="{1A7C8BB3-B635-494F-ACD6-61931CAACC3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DEFDB40-BEE9-924B-A00B-54D8C4F78D08}" type="datetime1">
              <a:rPr lang="en-US" altLang="en-US" smtClean="0"/>
              <a:pPr/>
              <a:t>4/27/26</a:t>
            </a:fld>
            <a:endParaRPr lang="en-US" altLang="en-US"/>
          </a:p>
        </p:txBody>
      </p:sp>
      <p:sp>
        <p:nvSpPr>
          <p:cNvPr id="55301" name="Slide Number Placeholder 4">
            <a:extLst>
              <a:ext uri="{FF2B5EF4-FFF2-40B4-BE49-F238E27FC236}">
                <a16:creationId xmlns:a16="http://schemas.microsoft.com/office/drawing/2014/main" id="{52FB58FC-1232-334C-AB7C-4DD2B23581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0EC4028-7B39-D249-AE0B-0595FFC83F75}" type="slidenum">
              <a:rPr lang="en-US" altLang="en-US"/>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4">
            <a:extLst>
              <a:ext uri="{FF2B5EF4-FFF2-40B4-BE49-F238E27FC236}">
                <a16:creationId xmlns:a16="http://schemas.microsoft.com/office/drawing/2014/main" id="{B8E21078-4393-A843-AF8F-B995EB153888}"/>
              </a:ext>
            </a:extLst>
          </p:cNvPr>
          <p:cNvGraphicFramePr>
            <a:graphicFrameLocks noGrp="1" noChangeAspect="1"/>
          </p:cNvGraphicFramePr>
          <p:nvPr>
            <p:ph idx="1"/>
          </p:nvPr>
        </p:nvGraphicFramePr>
        <p:xfrm>
          <a:off x="1798638" y="1949450"/>
          <a:ext cx="5033962" cy="4518025"/>
        </p:xfrm>
        <a:graphic>
          <a:graphicData uri="http://schemas.openxmlformats.org/presentationml/2006/ole">
            <mc:AlternateContent xmlns:mc="http://schemas.openxmlformats.org/markup-compatibility/2006">
              <mc:Choice xmlns:v="urn:schemas-microsoft-com:vml" Requires="v">
                <p:oleObj spid="_x0000_s56326" name="Document" r:id="rId3" imgW="2286000" imgH="2044700" progId="Word.Document.8">
                  <p:embed/>
                </p:oleObj>
              </mc:Choice>
              <mc:Fallback>
                <p:oleObj name="Document" r:id="rId3" imgW="2286000" imgH="2044700" progId="Word.Documen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638" y="1949450"/>
                        <a:ext cx="5033962"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3" name="Date Placeholder 3">
            <a:extLst>
              <a:ext uri="{FF2B5EF4-FFF2-40B4-BE49-F238E27FC236}">
                <a16:creationId xmlns:a16="http://schemas.microsoft.com/office/drawing/2014/main" id="{D145D83A-9FCB-534A-85CF-426282D548A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2D34629-82F7-A64A-8DC7-7EF0115376F3}" type="datetime1">
              <a:rPr lang="en-US" altLang="en-US" smtClean="0"/>
              <a:pPr/>
              <a:t>4/27/26</a:t>
            </a:fld>
            <a:endParaRPr lang="en-US" altLang="en-US"/>
          </a:p>
        </p:txBody>
      </p:sp>
      <p:sp>
        <p:nvSpPr>
          <p:cNvPr id="56324" name="Slide Number Placeholder 5">
            <a:extLst>
              <a:ext uri="{FF2B5EF4-FFF2-40B4-BE49-F238E27FC236}">
                <a16:creationId xmlns:a16="http://schemas.microsoft.com/office/drawing/2014/main" id="{E4BD60AA-2E8A-1442-9C28-870099CAA0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3E20A21-611E-394B-A8A0-3A3F80E6FBCB}" type="slidenum">
              <a:rPr lang="en-US" altLang="en-US"/>
              <a:pPr/>
              <a:t>47</a:t>
            </a:fld>
            <a:endParaRPr lang="en-US" altLang="en-US"/>
          </a:p>
        </p:txBody>
      </p:sp>
      <p:sp>
        <p:nvSpPr>
          <p:cNvPr id="24580" name="Rectangle 5">
            <a:extLst>
              <a:ext uri="{FF2B5EF4-FFF2-40B4-BE49-F238E27FC236}">
                <a16:creationId xmlns:a16="http://schemas.microsoft.com/office/drawing/2014/main" id="{ADE345EA-9EF3-1344-9794-6375FCFCE86B}"/>
              </a:ext>
            </a:extLst>
          </p:cNvPr>
          <p:cNvSpPr>
            <a:spLocks noGrp="1" noChangeArrowheads="1"/>
          </p:cNvSpPr>
          <p:nvPr>
            <p:ph type="title"/>
          </p:nvPr>
        </p:nvSpPr>
        <p:spPr/>
        <p:txBody>
          <a:bodyPr/>
          <a:lstStyle/>
          <a:p>
            <a:pPr eaLnBrk="1" fontAlgn="auto" hangingPunct="1">
              <a:spcAft>
                <a:spcPts val="0"/>
              </a:spcAft>
              <a:defRPr/>
            </a:pPr>
            <a:r>
              <a:rPr lang="sr-Cyrl-CS" altLang="en-US" sz="3400"/>
              <a:t>Стварање и реализовање вриједности предузећа</a:t>
            </a:r>
            <a:endParaRPr lang="en-US" altLang="en-US" sz="3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C902F0C0-6313-2A4F-9696-1FAE6DF26301}"/>
              </a:ext>
            </a:extLst>
          </p:cNvPr>
          <p:cNvSpPr>
            <a:spLocks noGrp="1"/>
          </p:cNvSpPr>
          <p:nvPr>
            <p:ph idx="1"/>
          </p:nvPr>
        </p:nvSpPr>
        <p:spPr/>
        <p:txBody>
          <a:bodyPr/>
          <a:lstStyle/>
          <a:p>
            <a:pPr eaLnBrk="1" hangingPunct="1"/>
            <a:r>
              <a:rPr lang="sr-Cyrl-CS" altLang="en-US"/>
              <a:t>Стварање уносне формуле</a:t>
            </a:r>
          </a:p>
          <a:p>
            <a:pPr eaLnBrk="1" hangingPunct="1"/>
            <a:r>
              <a:rPr lang="sr-Cyrl-CS" altLang="en-US"/>
              <a:t>Коришћење уносне формуле</a:t>
            </a:r>
          </a:p>
          <a:p>
            <a:pPr eaLnBrk="1" hangingPunct="1"/>
            <a:r>
              <a:rPr lang="sr-Cyrl-CS" altLang="en-US"/>
              <a:t>Управљање транзицијом</a:t>
            </a:r>
          </a:p>
          <a:p>
            <a:pPr eaLnBrk="1" hangingPunct="1"/>
            <a:r>
              <a:rPr lang="sr-Cyrl-CS" altLang="en-US"/>
              <a:t>Да ли је сваки раст предузећа добар?</a:t>
            </a:r>
          </a:p>
          <a:p>
            <a:pPr eaLnBrk="1" hangingPunct="1"/>
            <a:r>
              <a:rPr lang="sr-Cyrl-CS" altLang="en-US"/>
              <a:t>Раст наспрам вриједности.</a:t>
            </a:r>
          </a:p>
          <a:p>
            <a:pPr eaLnBrk="1" hangingPunct="1"/>
            <a:endParaRPr lang="en-US" altLang="en-US"/>
          </a:p>
        </p:txBody>
      </p:sp>
      <p:sp>
        <p:nvSpPr>
          <p:cNvPr id="57347" name="Date Placeholder 3">
            <a:extLst>
              <a:ext uri="{FF2B5EF4-FFF2-40B4-BE49-F238E27FC236}">
                <a16:creationId xmlns:a16="http://schemas.microsoft.com/office/drawing/2014/main" id="{894AF15D-6202-E348-99A5-4E5140199B9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9D1672A-89C3-C14D-85D8-542D8C39B898}" type="datetime1">
              <a:rPr lang="en-US" altLang="en-US" smtClean="0"/>
              <a:pPr/>
              <a:t>4/27/26</a:t>
            </a:fld>
            <a:endParaRPr lang="en-US" altLang="en-US"/>
          </a:p>
        </p:txBody>
      </p:sp>
      <p:sp>
        <p:nvSpPr>
          <p:cNvPr id="57348" name="Slide Number Placeholder 5">
            <a:extLst>
              <a:ext uri="{FF2B5EF4-FFF2-40B4-BE49-F238E27FC236}">
                <a16:creationId xmlns:a16="http://schemas.microsoft.com/office/drawing/2014/main" id="{B664A797-E971-1C41-90E4-1A38A0393C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51509BB-6054-2745-A175-F747E0A6BD94}" type="slidenum">
              <a:rPr lang="en-US" altLang="en-US"/>
              <a:pPr/>
              <a:t>48</a:t>
            </a:fld>
            <a:endParaRPr lang="en-US" altLang="en-US"/>
          </a:p>
        </p:txBody>
      </p:sp>
      <p:sp>
        <p:nvSpPr>
          <p:cNvPr id="25604" name="Rectangle 2">
            <a:extLst>
              <a:ext uri="{FF2B5EF4-FFF2-40B4-BE49-F238E27FC236}">
                <a16:creationId xmlns:a16="http://schemas.microsoft.com/office/drawing/2014/main" id="{392B3C1F-2653-0A4A-9D8C-547BBF0AE816}"/>
              </a:ext>
            </a:extLst>
          </p:cNvPr>
          <p:cNvSpPr>
            <a:spLocks noGrp="1" noChangeArrowheads="1"/>
          </p:cNvSpPr>
          <p:nvPr>
            <p:ph type="title"/>
          </p:nvPr>
        </p:nvSpPr>
        <p:spPr/>
        <p:txBody>
          <a:bodyPr/>
          <a:lstStyle/>
          <a:p>
            <a:pPr eaLnBrk="1" fontAlgn="auto" hangingPunct="1">
              <a:spcAft>
                <a:spcPts val="0"/>
              </a:spcAft>
              <a:defRPr/>
            </a:pPr>
            <a:r>
              <a:rPr lang="sr-Cyrl-CS" altLang="en-US"/>
              <a:t>Систем раста</a:t>
            </a: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a:extLst>
              <a:ext uri="{FF2B5EF4-FFF2-40B4-BE49-F238E27FC236}">
                <a16:creationId xmlns:a16="http://schemas.microsoft.com/office/drawing/2014/main" id="{2E7526F7-23C7-0040-80B2-A4915BAE554C}"/>
              </a:ext>
            </a:extLst>
          </p:cNvPr>
          <p:cNvSpPr>
            <a:spLocks noGrp="1"/>
          </p:cNvSpPr>
          <p:nvPr>
            <p:ph idx="1"/>
          </p:nvPr>
        </p:nvSpPr>
        <p:spPr/>
        <p:txBody>
          <a:bodyPr/>
          <a:lstStyle/>
          <a:p>
            <a:r>
              <a:rPr lang="sr-Latn-CS" altLang="en-US" sz="2400"/>
              <a:t>Већина описа животних циклуса пројеката дијели велики број заједничких карактеристика:</a:t>
            </a:r>
            <a:endParaRPr lang="sr-Latn-BA" altLang="en-US" sz="2400"/>
          </a:p>
          <a:p>
            <a:r>
              <a:rPr lang="sr-Latn-CS" altLang="en-US" sz="2400"/>
              <a:t>Ниво трошкова и људи укључених у пројекат је веома низак на почетку, </a:t>
            </a:r>
            <a:r>
              <a:rPr lang="sr-Cyrl-RS" altLang="en-US" sz="2400"/>
              <a:t>расте </a:t>
            </a:r>
            <a:r>
              <a:rPr lang="sr-Latn-CS" altLang="en-US" sz="2400"/>
              <a:t>све виши како се иде ка крају, и рапидно опада при самом завршетку пројекта. </a:t>
            </a:r>
            <a:endParaRPr lang="sr-Latn-BA" altLang="en-US" sz="2400"/>
          </a:p>
          <a:p>
            <a:r>
              <a:rPr lang="sr-Latn-CS" altLang="en-US" sz="2400"/>
              <a:t>Вероватноћа успјешн</a:t>
            </a:r>
            <a:r>
              <a:rPr lang="sr-Cyrl-RS" altLang="en-US" sz="2400"/>
              <a:t>е</a:t>
            </a:r>
            <a:r>
              <a:rPr lang="sr-Latn-CS" altLang="en-US" sz="2400"/>
              <a:t> реализације пројекта је најмања</a:t>
            </a:r>
            <a:r>
              <a:rPr lang="sr-Cyrl-RS" altLang="en-US" sz="2400"/>
              <a:t>,</a:t>
            </a:r>
            <a:r>
              <a:rPr lang="sr-Latn-CS" altLang="en-US" sz="2400"/>
              <a:t> а ризик и неизвесност су највећи на почетку пројекта. </a:t>
            </a:r>
            <a:endParaRPr lang="sr-Latn-BA" altLang="en-US" sz="2400"/>
          </a:p>
          <a:p>
            <a:r>
              <a:rPr lang="sr-Latn-CS" altLang="en-US" sz="2400"/>
              <a:t>Способност и могућност стејкхолдера да утичу на коначне карактеристике производа и коначне трошкове пројекта је највећа на почетку и прогресивно опада у каснијим фазама. </a:t>
            </a:r>
            <a:endParaRPr lang="sr-Latn-BA" altLang="en-US" sz="2400"/>
          </a:p>
          <a:p>
            <a:endParaRPr lang="sr-Latn-BA" altLang="en-US"/>
          </a:p>
        </p:txBody>
      </p:sp>
      <p:sp>
        <p:nvSpPr>
          <p:cNvPr id="3" name="Title 2">
            <a:extLst>
              <a:ext uri="{FF2B5EF4-FFF2-40B4-BE49-F238E27FC236}">
                <a16:creationId xmlns:a16="http://schemas.microsoft.com/office/drawing/2014/main" id="{9BE3DA88-AE0E-FF47-A566-FEC0C2A3D830}"/>
              </a:ext>
            </a:extLst>
          </p:cNvPr>
          <p:cNvSpPr>
            <a:spLocks noGrp="1"/>
          </p:cNvSpPr>
          <p:nvPr>
            <p:ph type="title"/>
          </p:nvPr>
        </p:nvSpPr>
        <p:spPr/>
        <p:txBody>
          <a:bodyPr/>
          <a:lstStyle/>
          <a:p>
            <a:pPr>
              <a:defRPr/>
            </a:pPr>
            <a:r>
              <a:rPr lang="sr-Cyrl-BA"/>
              <a:t>Животни циклус пројекта</a:t>
            </a:r>
            <a:endParaRPr lang="sr-Latn-BA"/>
          </a:p>
        </p:txBody>
      </p:sp>
      <p:sp>
        <p:nvSpPr>
          <p:cNvPr id="58372" name="Date Placeholder 3">
            <a:extLst>
              <a:ext uri="{FF2B5EF4-FFF2-40B4-BE49-F238E27FC236}">
                <a16:creationId xmlns:a16="http://schemas.microsoft.com/office/drawing/2014/main" id="{67E80A03-EFDB-544B-A006-35E13DDF989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1F463BB-867E-B64F-B77D-CFDED7939176}" type="datetime1">
              <a:rPr lang="en-US" altLang="en-US" smtClean="0"/>
              <a:pPr/>
              <a:t>4/27/26</a:t>
            </a:fld>
            <a:endParaRPr lang="en-US" altLang="en-US"/>
          </a:p>
        </p:txBody>
      </p:sp>
      <p:sp>
        <p:nvSpPr>
          <p:cNvPr id="58373" name="Slide Number Placeholder 4">
            <a:extLst>
              <a:ext uri="{FF2B5EF4-FFF2-40B4-BE49-F238E27FC236}">
                <a16:creationId xmlns:a16="http://schemas.microsoft.com/office/drawing/2014/main" id="{8D7BE30C-3BB2-BD4F-8362-40B944AC74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6F89963-CEFD-B149-9982-5AB2D561D7DB}" type="slidenum">
              <a:rPr lang="en-US" altLang="en-US"/>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20D3024-631C-984E-BD53-7B243837CAAF}"/>
              </a:ext>
            </a:extLst>
          </p:cNvPr>
          <p:cNvSpPr>
            <a:spLocks noGrp="1"/>
          </p:cNvSpPr>
          <p:nvPr>
            <p:ph type="title"/>
          </p:nvPr>
        </p:nvSpPr>
        <p:spPr>
          <a:xfrm>
            <a:off x="457200" y="188913"/>
            <a:ext cx="8229600" cy="1452562"/>
          </a:xfrm>
        </p:spPr>
        <p:txBody>
          <a:bodyPr>
            <a:normAutofit fontScale="90000"/>
          </a:bodyPr>
          <a:lstStyle/>
          <a:p>
            <a:pPr marL="342900" indent="-342900" eaLnBrk="1" hangingPunct="1">
              <a:spcBef>
                <a:spcPct val="20000"/>
              </a:spcBef>
              <a:defRPr/>
            </a:pPr>
            <a:r>
              <a:rPr lang="sr-Cyrl-BA" altLang="en-US" sz="2800" dirty="0"/>
              <a:t>Шта је пројекат?</a:t>
            </a:r>
            <a:br>
              <a:rPr lang="sr-Cyrl-BA" altLang="en-US" sz="2800" dirty="0"/>
            </a:br>
            <a:r>
              <a:rPr lang="sr-Cyrl-CS" altLang="en-US" sz="1800" i="1" dirty="0">
                <a:solidFill>
                  <a:prstClr val="black"/>
                </a:solidFill>
                <a:effectLst/>
                <a:ea typeface="+mn-ea"/>
                <a:cs typeface="+mn-cs"/>
              </a:rPr>
              <a:t> Будућност припада људима који уочавају</a:t>
            </a:r>
            <a:br>
              <a:rPr lang="sr-Cyrl-CS" altLang="en-US" sz="1800" i="1" dirty="0">
                <a:solidFill>
                  <a:prstClr val="black"/>
                </a:solidFill>
                <a:effectLst/>
                <a:ea typeface="+mn-ea"/>
                <a:cs typeface="+mn-cs"/>
              </a:rPr>
            </a:br>
            <a:r>
              <a:rPr lang="sr-Cyrl-CS" altLang="en-US" sz="1800" i="1" dirty="0">
                <a:solidFill>
                  <a:prstClr val="black"/>
                </a:solidFill>
                <a:effectLst/>
                <a:ea typeface="+mn-ea"/>
                <a:cs typeface="+mn-cs"/>
              </a:rPr>
              <a:t> могућности прије него што оне постану очигледне. (Теодор Левит)</a:t>
            </a:r>
            <a:br>
              <a:rPr lang="sr-Cyrl-CS" altLang="en-US" sz="2400" i="1" dirty="0">
                <a:solidFill>
                  <a:prstClr val="black"/>
                </a:solidFill>
                <a:effectLst/>
                <a:ea typeface="+mn-ea"/>
                <a:cs typeface="+mn-cs"/>
              </a:rPr>
            </a:br>
            <a:endParaRPr lang="bs-Latn-BA" altLang="en-US" sz="2800" dirty="0"/>
          </a:p>
        </p:txBody>
      </p:sp>
      <p:sp>
        <p:nvSpPr>
          <p:cNvPr id="13315" name="Content Placeholder 2">
            <a:extLst>
              <a:ext uri="{FF2B5EF4-FFF2-40B4-BE49-F238E27FC236}">
                <a16:creationId xmlns:a16="http://schemas.microsoft.com/office/drawing/2014/main" id="{61E362CD-7B22-4E4C-BD94-DF7864081055}"/>
              </a:ext>
            </a:extLst>
          </p:cNvPr>
          <p:cNvSpPr>
            <a:spLocks noGrp="1"/>
          </p:cNvSpPr>
          <p:nvPr>
            <p:ph idx="1"/>
          </p:nvPr>
        </p:nvSpPr>
        <p:spPr>
          <a:xfrm>
            <a:off x="566738" y="1752600"/>
            <a:ext cx="8001000" cy="4492625"/>
          </a:xfrm>
        </p:spPr>
        <p:txBody>
          <a:bodyPr/>
          <a:lstStyle/>
          <a:p>
            <a:pPr algn="just" eaLnBrk="1" hangingPunct="1"/>
            <a:r>
              <a:rPr lang="sr-Latn-CS" altLang="en-US" sz="1600">
                <a:ea typeface="Times New Roman" panose="02020603050405020304" pitchFamily="18" charset="0"/>
                <a:cs typeface="Arial" panose="020B0604020202020204" pitchFamily="34" charset="0"/>
              </a:rPr>
              <a:t>Projectum</a:t>
            </a:r>
            <a:r>
              <a:rPr lang="sr-Cyrl-BA" altLang="en-US" sz="1600">
                <a:ea typeface="Times New Roman" panose="02020603050405020304" pitchFamily="18" charset="0"/>
                <a:cs typeface="Arial" panose="020B0604020202020204" pitchFamily="34" charset="0"/>
              </a:rPr>
              <a:t>, </a:t>
            </a:r>
            <a:r>
              <a:rPr lang="sr-Latn-CS" altLang="en-US" sz="1600">
                <a:ea typeface="Times New Roman" panose="02020603050405020304" pitchFamily="18" charset="0"/>
                <a:cs typeface="Arial" panose="020B0604020202020204" pitchFamily="34" charset="0"/>
              </a:rPr>
              <a:t>projicere што значи „бацити нешто напријед</a:t>
            </a:r>
            <a:r>
              <a:rPr lang="sr-Cyrl-BA" altLang="en-US" sz="1600">
                <a:ea typeface="Times New Roman" panose="02020603050405020304" pitchFamily="18" charset="0"/>
                <a:cs typeface="Arial" panose="020B0604020202020204" pitchFamily="34" charset="0"/>
              </a:rPr>
              <a:t>.</a:t>
            </a:r>
          </a:p>
          <a:p>
            <a:pPr algn="just" eaLnBrk="1" hangingPunct="1"/>
            <a:r>
              <a:rPr lang="en-US" altLang="en-US" sz="1600">
                <a:ea typeface="Times New Roman" panose="02020603050405020304" pitchFamily="18" charset="0"/>
                <a:cs typeface="Arial" panose="020B0604020202020204" pitchFamily="34" charset="0"/>
              </a:rPr>
              <a:t>„</a:t>
            </a:r>
            <a:r>
              <a:rPr lang="sr-Latn-CS" altLang="en-US" sz="1600" b="1">
                <a:ea typeface="Times New Roman" panose="02020603050405020304" pitchFamily="18" charset="0"/>
                <a:cs typeface="Arial" panose="020B0604020202020204" pitchFamily="34" charset="0"/>
              </a:rPr>
              <a:t>Proje</a:t>
            </a:r>
            <a:r>
              <a:rPr lang="en-US" altLang="en-US" sz="1600" b="1">
                <a:ea typeface="Times New Roman" panose="02020603050405020304" pitchFamily="18" charset="0"/>
                <a:cs typeface="Arial" panose="020B0604020202020204" pitchFamily="34" charset="0"/>
              </a:rPr>
              <a:t>c</a:t>
            </a:r>
            <a:r>
              <a:rPr lang="sr-Latn-CS" altLang="en-US" sz="1600" b="1">
                <a:ea typeface="Times New Roman" panose="02020603050405020304" pitchFamily="18" charset="0"/>
                <a:cs typeface="Arial" panose="020B0604020202020204" pitchFamily="34" charset="0"/>
              </a:rPr>
              <a:t>t Managment Institute</a:t>
            </a:r>
            <a:r>
              <a:rPr lang="en-US" altLang="en-US" sz="1600" b="1">
                <a:ea typeface="Times New Roman" panose="02020603050405020304" pitchFamily="18" charset="0"/>
                <a:cs typeface="Arial" panose="020B0604020202020204" pitchFamily="34" charset="0"/>
              </a:rPr>
              <a:t>“,</a:t>
            </a:r>
            <a:r>
              <a:rPr lang="sr-Latn-CS" altLang="en-US" sz="1600" b="1">
                <a:ea typeface="Times New Roman" panose="02020603050405020304" pitchFamily="18" charset="0"/>
                <a:cs typeface="Arial" panose="020B0604020202020204" pitchFamily="34" charset="0"/>
              </a:rPr>
              <a:t> </a:t>
            </a:r>
            <a:r>
              <a:rPr lang="sr-Latn-CS" altLang="en-US" sz="1600">
                <a:ea typeface="Times New Roman" panose="02020603050405020304" pitchFamily="18" charset="0"/>
                <a:cs typeface="Arial" panose="020B0604020202020204" pitchFamily="34" charset="0"/>
              </a:rPr>
              <a:t>дефинише пројекат као привремено настојање да се створи производ или услуга</a:t>
            </a:r>
            <a:r>
              <a:rPr lang="en-US" altLang="en-US" sz="1600">
                <a:ea typeface="Calibri" panose="020F0502020204030204" pitchFamily="34" charset="0"/>
                <a:cs typeface="Arial" panose="020B0604020202020204" pitchFamily="34" charset="0"/>
              </a:rPr>
              <a:t> (Project Management Institute London, 2000)</a:t>
            </a:r>
            <a:r>
              <a:rPr lang="sr-Latn-CS" altLang="en-US" sz="1600">
                <a:ea typeface="Times New Roman" panose="02020603050405020304" pitchFamily="18" charset="0"/>
                <a:cs typeface="Arial" panose="020B0604020202020204" pitchFamily="34" charset="0"/>
              </a:rPr>
              <a:t>. Пројекат је сложен и непоновљив пословни подухват</a:t>
            </a:r>
            <a:r>
              <a:rPr lang="en-US" altLang="en-US" sz="1600">
                <a:ea typeface="Times New Roman" panose="02020603050405020304" pitchFamily="18" charset="0"/>
                <a:cs typeface="Arial" panose="020B0604020202020204" pitchFamily="34" charset="0"/>
              </a:rPr>
              <a:t>,</a:t>
            </a:r>
            <a:r>
              <a:rPr lang="sr-Latn-CS" altLang="en-US" sz="1600">
                <a:ea typeface="Times New Roman" panose="02020603050405020304" pitchFamily="18" charset="0"/>
                <a:cs typeface="Arial" panose="020B0604020202020204" pitchFamily="34" charset="0"/>
              </a:rPr>
              <a:t> усм</a:t>
            </a:r>
            <a:r>
              <a:rPr lang="sr-Cyrl-CS" altLang="en-US" sz="1600">
                <a:ea typeface="Times New Roman" panose="02020603050405020304" pitchFamily="18" charset="0"/>
                <a:cs typeface="Arial" panose="020B0604020202020204" pitchFamily="34" charset="0"/>
              </a:rPr>
              <a:t>ј</a:t>
            </a:r>
            <a:r>
              <a:rPr lang="sr-Latn-CS" altLang="en-US" sz="1600">
                <a:ea typeface="Times New Roman" panose="02020603050405020304" pitchFamily="18" charset="0"/>
                <a:cs typeface="Arial" panose="020B0604020202020204" pitchFamily="34" charset="0"/>
              </a:rPr>
              <a:t>ерен коначним циљевима у будућности</a:t>
            </a:r>
            <a:r>
              <a:rPr lang="sr-Cyrl-CS" altLang="en-US" sz="1600">
                <a:ea typeface="Times New Roman" panose="02020603050405020304" pitchFamily="18" charset="0"/>
                <a:cs typeface="Arial" panose="020B0604020202020204" pitchFamily="34" charset="0"/>
              </a:rPr>
              <a:t>,</a:t>
            </a:r>
            <a:r>
              <a:rPr lang="sr-Latn-CS" altLang="en-US" sz="1600">
                <a:ea typeface="Times New Roman" panose="02020603050405020304" pitchFamily="18" charset="0"/>
                <a:cs typeface="Arial" panose="020B0604020202020204" pitchFamily="34" charset="0"/>
              </a:rPr>
              <a:t> који се изводи са ограниченим људским и материјалним ресурсима и у ограниченом времену</a:t>
            </a:r>
            <a:r>
              <a:rPr lang="sr-Cyrl-BA" altLang="en-US" sz="1600">
                <a:ea typeface="Times New Roman" panose="02020603050405020304" pitchFamily="18" charset="0"/>
                <a:cs typeface="Arial" panose="020B0604020202020204" pitchFamily="34" charset="0"/>
              </a:rPr>
              <a:t>.</a:t>
            </a:r>
          </a:p>
          <a:p>
            <a:pPr algn="just" eaLnBrk="1" hangingPunct="1"/>
            <a:r>
              <a:rPr lang="sr-Latn-CS" altLang="en-US" sz="1600" b="1">
                <a:ea typeface="Times New Roman" panose="02020603050405020304" pitchFamily="18" charset="0"/>
                <a:cs typeface="Arial" panose="020B0604020202020204" pitchFamily="34" charset="0"/>
              </a:rPr>
              <a:t>D. Boddy и D. A. Buchanan </a:t>
            </a:r>
            <a:r>
              <a:rPr lang="sr-Latn-CS" altLang="en-US" sz="1600">
                <a:ea typeface="Times New Roman" panose="02020603050405020304" pitchFamily="18" charset="0"/>
                <a:cs typeface="Arial" panose="020B0604020202020204" pitchFamily="34" charset="0"/>
              </a:rPr>
              <a:t>дефинишу пројект као јединствени подухват с почетком и крајем, који воде људи, према постављеним циљевима, укључујући параметре трошкова, распореда и квалитет</a:t>
            </a:r>
            <a:r>
              <a:rPr lang="sr-Cyrl-BA" altLang="en-US" sz="1600">
                <a:ea typeface="Times New Roman" panose="02020603050405020304" pitchFamily="18" charset="0"/>
                <a:cs typeface="Arial" panose="020B0604020202020204" pitchFamily="34" charset="0"/>
              </a:rPr>
              <a:t>а.</a:t>
            </a:r>
          </a:p>
          <a:p>
            <a:pPr algn="just" eaLnBrk="1" hangingPunct="1"/>
            <a:r>
              <a:rPr lang="sr-Latn-CS" altLang="en-US" sz="1600" b="1">
                <a:ea typeface="Times New Roman" panose="02020603050405020304" pitchFamily="18" charset="0"/>
                <a:cs typeface="Arial" panose="020B0604020202020204" pitchFamily="34" charset="0"/>
              </a:rPr>
              <a:t>Керзнер</a:t>
            </a:r>
            <a:r>
              <a:rPr lang="sr-Latn-CS" altLang="en-US" sz="1600">
                <a:ea typeface="Times New Roman" panose="02020603050405020304" pitchFamily="18" charset="0"/>
                <a:cs typeface="Arial" panose="020B0604020202020204" pitchFamily="34" charset="0"/>
              </a:rPr>
              <a:t> дефинише пројекат као било који низ активности и задатака који имају одређени циљ, који треба испунити одређене спецификације, имају одређен почетак и крај, ограничена финансијска средства, троше ресурсе (и људске и техничке)</a:t>
            </a:r>
            <a:r>
              <a:rPr lang="en-US" altLang="en-US" sz="1600">
                <a:ea typeface="Times New Roman" panose="02020603050405020304" pitchFamily="18" charset="0"/>
                <a:cs typeface="Arial" panose="020B0604020202020204" pitchFamily="34" charset="0"/>
              </a:rPr>
              <a:t>,</a:t>
            </a:r>
            <a:r>
              <a:rPr lang="sr-Latn-CS" altLang="en-US" sz="1600">
                <a:ea typeface="Times New Roman" panose="02020603050405020304" pitchFamily="18" charset="0"/>
                <a:cs typeface="Arial" panose="020B0604020202020204" pitchFamily="34" charset="0"/>
              </a:rPr>
              <a:t> те су вишефункционални</a:t>
            </a:r>
            <a:r>
              <a:rPr lang="sr-Cyrl-BA" altLang="en-US" sz="1600">
                <a:ea typeface="Times New Roman" panose="02020603050405020304" pitchFamily="18" charset="0"/>
                <a:cs typeface="Arial" panose="020B0604020202020204" pitchFamily="34" charset="0"/>
              </a:rPr>
              <a:t>.</a:t>
            </a:r>
            <a:r>
              <a:rPr lang="sr-Latn-CS" altLang="en-US" sz="1600" b="1">
                <a:ea typeface="Times New Roman" panose="02020603050405020304" pitchFamily="18" charset="0"/>
                <a:cs typeface="Arial" panose="020B0604020202020204" pitchFamily="34" charset="0"/>
              </a:rPr>
              <a:t> </a:t>
            </a:r>
          </a:p>
          <a:p>
            <a:pPr algn="just" eaLnBrk="1" hangingPunct="1"/>
            <a:r>
              <a:rPr lang="sr-Latn-CS" altLang="en-US" sz="1600" b="1">
                <a:ea typeface="Times New Roman" panose="02020603050405020304" pitchFamily="18" charset="0"/>
                <a:cs typeface="Arial" panose="020B0604020202020204" pitchFamily="34" charset="0"/>
              </a:rPr>
              <a:t>Клеим (</a:t>
            </a:r>
            <a:r>
              <a:rPr lang="en-US" altLang="en-US" sz="1600" b="1">
                <a:ea typeface="Times New Roman" panose="02020603050405020304" pitchFamily="18" charset="0"/>
                <a:cs typeface="Arial" panose="020B0604020202020204" pitchFamily="34" charset="0"/>
              </a:rPr>
              <a:t>Kleim) </a:t>
            </a:r>
            <a:r>
              <a:rPr lang="sr-Latn-CS" altLang="en-US" sz="1600" b="1">
                <a:ea typeface="Times New Roman" panose="02020603050405020304" pitchFamily="18" charset="0"/>
                <a:cs typeface="Arial" panose="020B0604020202020204" pitchFamily="34" charset="0"/>
              </a:rPr>
              <a:t>и Лудин (</a:t>
            </a:r>
            <a:r>
              <a:rPr lang="en-US" altLang="en-US" sz="1600" b="1">
                <a:ea typeface="Times New Roman" panose="02020603050405020304" pitchFamily="18" charset="0"/>
                <a:cs typeface="Arial" panose="020B0604020202020204" pitchFamily="34" charset="0"/>
              </a:rPr>
              <a:t>Ludin)</a:t>
            </a:r>
            <a:r>
              <a:rPr lang="sr-Latn-CS" altLang="en-US" sz="1600">
                <a:ea typeface="Times New Roman" panose="02020603050405020304" pitchFamily="18" charset="0"/>
                <a:cs typeface="Arial" panose="020B0604020202020204" pitchFamily="34" charset="0"/>
              </a:rPr>
              <a:t> дефинишу пројекат као скуп различитих активности</a:t>
            </a:r>
            <a:r>
              <a:rPr lang="en-US" altLang="en-US" sz="1600">
                <a:ea typeface="Times New Roman" panose="02020603050405020304" pitchFamily="18" charset="0"/>
                <a:cs typeface="Arial" panose="020B0604020202020204" pitchFamily="34" charset="0"/>
              </a:rPr>
              <a:t>,</a:t>
            </a:r>
            <a:r>
              <a:rPr lang="sr-Latn-CS" altLang="en-US" sz="1600">
                <a:ea typeface="Times New Roman" panose="02020603050405020304" pitchFamily="18" charset="0"/>
                <a:cs typeface="Arial" panose="020B0604020202020204" pitchFamily="34" charset="0"/>
              </a:rPr>
              <a:t> обављених у логичком низу како би се дошло до одређенога резултата. Додају да свака активност</a:t>
            </a:r>
            <a:r>
              <a:rPr lang="en-US" altLang="en-US" sz="1600">
                <a:ea typeface="Times New Roman" panose="02020603050405020304" pitchFamily="18" charset="0"/>
                <a:cs typeface="Arial" panose="020B0604020202020204" pitchFamily="34" charset="0"/>
              </a:rPr>
              <a:t>,</a:t>
            </a:r>
            <a:r>
              <a:rPr lang="sr-Latn-CS" altLang="en-US" sz="1600">
                <a:ea typeface="Times New Roman" panose="02020603050405020304" pitchFamily="18" charset="0"/>
                <a:cs typeface="Arial" panose="020B0604020202020204" pitchFamily="34" charset="0"/>
              </a:rPr>
              <a:t> као и цијели пројекат</a:t>
            </a:r>
            <a:r>
              <a:rPr lang="en-US" altLang="en-US" sz="1600">
                <a:ea typeface="Times New Roman" panose="02020603050405020304" pitchFamily="18" charset="0"/>
                <a:cs typeface="Arial" panose="020B0604020202020204" pitchFamily="34" charset="0"/>
              </a:rPr>
              <a:t>,</a:t>
            </a:r>
            <a:r>
              <a:rPr lang="sr-Latn-CS" altLang="en-US" sz="1600">
                <a:ea typeface="Times New Roman" panose="02020603050405020304" pitchFamily="18" charset="0"/>
                <a:cs typeface="Arial" panose="020B0604020202020204" pitchFamily="34" charset="0"/>
              </a:rPr>
              <a:t> имају дефинисан почетак и крај.</a:t>
            </a:r>
            <a:r>
              <a:rPr lang="sr-Latn-CS" altLang="en-US" sz="1600">
                <a:ea typeface="Calibri" panose="020F0502020204030204" pitchFamily="34" charset="0"/>
                <a:cs typeface="Arial" panose="020B0604020202020204" pitchFamily="34" charset="0"/>
              </a:rPr>
              <a:t> </a:t>
            </a:r>
            <a:endParaRPr lang="sr-Cyrl-BA" altLang="en-US" sz="1600">
              <a:ea typeface="Calibri" panose="020F0502020204030204" pitchFamily="34" charset="0"/>
              <a:cs typeface="Arial" panose="020B0604020202020204" pitchFamily="34" charset="0"/>
            </a:endParaRPr>
          </a:p>
          <a:p>
            <a:pPr eaLnBrk="1" hangingPunct="1"/>
            <a:endParaRPr lang="bs-Latn-BA" altLang="en-US" sz="1600">
              <a:latin typeface="Arial" panose="020B0604020202020204" pitchFamily="34" charset="0"/>
              <a:cs typeface="Arial" panose="020B0604020202020204" pitchFamily="34" charset="0"/>
            </a:endParaRPr>
          </a:p>
        </p:txBody>
      </p:sp>
      <p:sp>
        <p:nvSpPr>
          <p:cNvPr id="13316" name="Date Placeholder 3">
            <a:extLst>
              <a:ext uri="{FF2B5EF4-FFF2-40B4-BE49-F238E27FC236}">
                <a16:creationId xmlns:a16="http://schemas.microsoft.com/office/drawing/2014/main" id="{A2E8EEBF-BBFF-7649-85FA-6AE1E10BD81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58CE4C2-6FF4-D74F-8DBA-E3EC2892776C}" type="datetime1">
              <a:rPr lang="en-US" altLang="en-US" smtClean="0"/>
              <a:pPr/>
              <a:t>4/27/26</a:t>
            </a:fld>
            <a:endParaRPr lang="en-US" altLang="en-US"/>
          </a:p>
        </p:txBody>
      </p:sp>
      <p:sp>
        <p:nvSpPr>
          <p:cNvPr id="13317" name="Slide Number Placeholder 4">
            <a:extLst>
              <a:ext uri="{FF2B5EF4-FFF2-40B4-BE49-F238E27FC236}">
                <a16:creationId xmlns:a16="http://schemas.microsoft.com/office/drawing/2014/main" id="{1ABB2FC1-E2B6-9044-9205-577E7BD684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D863F84-EF56-3545-982E-D855EB246456}" type="slidenum">
              <a:rPr lang="en-US" altLang="en-US"/>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CBA85-4641-D942-9C99-C4F0851FAAD2}"/>
              </a:ext>
            </a:extLst>
          </p:cNvPr>
          <p:cNvSpPr>
            <a:spLocks noGrp="1"/>
          </p:cNvSpPr>
          <p:nvPr>
            <p:ph type="dt" sz="quarter" idx="10"/>
          </p:nvPr>
        </p:nvSpPr>
        <p:spPr/>
        <p:txBody>
          <a:bodyPr/>
          <a:lstStyle/>
          <a:p>
            <a:pPr>
              <a:defRPr/>
            </a:pPr>
            <a:fld id="{4B2F7799-244A-42E3-A731-31DBD66B363F}" type="datetime1">
              <a:rPr lang="en-US">
                <a:solidFill>
                  <a:schemeClr val="tx1">
                    <a:lumMod val="65000"/>
                    <a:lumOff val="35000"/>
                  </a:schemeClr>
                </a:solidFill>
              </a:rPr>
              <a:pPr>
                <a:defRPr/>
              </a:pPr>
              <a:t>4/27/26</a:t>
            </a:fld>
            <a:endParaRPr lang="en-US" dirty="0">
              <a:solidFill>
                <a:schemeClr val="tx1">
                  <a:lumMod val="65000"/>
                  <a:lumOff val="35000"/>
                </a:schemeClr>
              </a:solidFill>
            </a:endParaRPr>
          </a:p>
        </p:txBody>
      </p:sp>
      <p:sp>
        <p:nvSpPr>
          <p:cNvPr id="59395" name="Slide Number Placeholder 2">
            <a:extLst>
              <a:ext uri="{FF2B5EF4-FFF2-40B4-BE49-F238E27FC236}">
                <a16:creationId xmlns:a16="http://schemas.microsoft.com/office/drawing/2014/main" id="{64C17CB7-EDA2-D341-B97E-C2413A1C8A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A7C6B20-8731-3145-9C93-A1CB249D0FD5}" type="slidenum">
              <a:rPr lang="en-US" altLang="en-US" sz="1200">
                <a:solidFill>
                  <a:srgbClr val="595959"/>
                </a:solidFill>
                <a:latin typeface="Century Gothic" panose="020B0502020202020204" pitchFamily="34" charset="0"/>
              </a:rPr>
              <a:pPr/>
              <a:t>50</a:t>
            </a:fld>
            <a:endParaRPr lang="en-US" altLang="en-US" sz="1200">
              <a:solidFill>
                <a:srgbClr val="595959"/>
              </a:solidFill>
              <a:latin typeface="Century Gothic" panose="020B0502020202020204" pitchFamily="34" charset="0"/>
            </a:endParaRPr>
          </a:p>
        </p:txBody>
      </p:sp>
      <p:pic>
        <p:nvPicPr>
          <p:cNvPr id="59396" name="Picture 2">
            <a:extLst>
              <a:ext uri="{FF2B5EF4-FFF2-40B4-BE49-F238E27FC236}">
                <a16:creationId xmlns:a16="http://schemas.microsoft.com/office/drawing/2014/main" id="{17E9899E-ECAC-5A40-8FD5-8BE091763E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8688" y="179388"/>
            <a:ext cx="7273925"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a:extLst>
              <a:ext uri="{FF2B5EF4-FFF2-40B4-BE49-F238E27FC236}">
                <a16:creationId xmlns:a16="http://schemas.microsoft.com/office/drawing/2014/main" id="{D1F5A759-8A40-3B40-A607-FAED80CF189A}"/>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171575" y="1481138"/>
            <a:ext cx="6800850" cy="4525962"/>
          </a:xfrm>
          <a:noFill/>
        </p:spPr>
      </p:pic>
      <p:sp>
        <p:nvSpPr>
          <p:cNvPr id="60419" name="Date Placeholder 3">
            <a:extLst>
              <a:ext uri="{FF2B5EF4-FFF2-40B4-BE49-F238E27FC236}">
                <a16:creationId xmlns:a16="http://schemas.microsoft.com/office/drawing/2014/main" id="{3007BB95-19FB-FF47-9448-F2149B05BCD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FB3D79B-4E42-6743-B386-33E07960F758}" type="datetime1">
              <a:rPr lang="en-US" altLang="en-US" smtClean="0"/>
              <a:pPr/>
              <a:t>4/27/26</a:t>
            </a:fld>
            <a:endParaRPr lang="en-US" altLang="en-US"/>
          </a:p>
        </p:txBody>
      </p:sp>
      <p:sp>
        <p:nvSpPr>
          <p:cNvPr id="60420" name="Slide Number Placeholder 5">
            <a:extLst>
              <a:ext uri="{FF2B5EF4-FFF2-40B4-BE49-F238E27FC236}">
                <a16:creationId xmlns:a16="http://schemas.microsoft.com/office/drawing/2014/main" id="{6D1049C1-FA76-F444-A894-189389DFEE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9C4B73E-2C3D-C144-99C3-A97CEA365E16}" type="slidenum">
              <a:rPr lang="en-US" altLang="en-US"/>
              <a:pPr/>
              <a:t>51</a:t>
            </a:fld>
            <a:endParaRPr lang="en-US" altLang="en-US"/>
          </a:p>
        </p:txBody>
      </p:sp>
      <p:sp>
        <p:nvSpPr>
          <p:cNvPr id="84996" name="Rectangle 2">
            <a:extLst>
              <a:ext uri="{FF2B5EF4-FFF2-40B4-BE49-F238E27FC236}">
                <a16:creationId xmlns:a16="http://schemas.microsoft.com/office/drawing/2014/main" id="{5C77E36D-8E5E-1E46-B6AE-3929EFC37A06}"/>
              </a:ext>
            </a:extLst>
          </p:cNvPr>
          <p:cNvSpPr>
            <a:spLocks noGrp="1" noChangeArrowheads="1"/>
          </p:cNvSpPr>
          <p:nvPr>
            <p:ph type="title"/>
          </p:nvPr>
        </p:nvSpPr>
        <p:spPr/>
        <p:txBody>
          <a:bodyPr/>
          <a:lstStyle/>
          <a:p>
            <a:pPr eaLnBrk="1" fontAlgn="auto" hangingPunct="1">
              <a:spcAft>
                <a:spcPts val="0"/>
              </a:spcAft>
              <a:defRPr/>
            </a:pPr>
            <a:r>
              <a:rPr lang="sr-Cyrl-CS" altLang="en-US"/>
              <a:t>Животни циклус пројекта</a:t>
            </a:r>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02546B6-E7A7-7347-938A-CB1FCDBE9BAE}"/>
              </a:ext>
            </a:extLst>
          </p:cNvPr>
          <p:cNvSpPr>
            <a:spLocks noGrp="1"/>
          </p:cNvSpPr>
          <p:nvPr>
            <p:ph type="title"/>
          </p:nvPr>
        </p:nvSpPr>
        <p:spPr>
          <a:xfrm>
            <a:off x="574675" y="304800"/>
            <a:ext cx="8001000" cy="460375"/>
          </a:xfrm>
        </p:spPr>
        <p:txBody>
          <a:bodyPr/>
          <a:lstStyle/>
          <a:p>
            <a:pPr eaLnBrk="1" hangingPunct="1">
              <a:defRPr/>
            </a:pPr>
            <a:r>
              <a:rPr lang="sr-Cyrl-BA" altLang="en-US" sz="2400" dirty="0"/>
              <a:t>Животни циклус пројекта</a:t>
            </a:r>
            <a:endParaRPr lang="en-US" altLang="en-US" sz="2400" dirty="0"/>
          </a:p>
        </p:txBody>
      </p:sp>
      <p:graphicFrame>
        <p:nvGraphicFramePr>
          <p:cNvPr id="6" name="Table Placeholder 5">
            <a:extLst>
              <a:ext uri="{FF2B5EF4-FFF2-40B4-BE49-F238E27FC236}">
                <a16:creationId xmlns:a16="http://schemas.microsoft.com/office/drawing/2014/main" id="{6EEAF213-A53F-AD49-83A3-FA20C4EFB747}"/>
              </a:ext>
            </a:extLst>
          </p:cNvPr>
          <p:cNvGraphicFramePr>
            <a:graphicFrameLocks noGrp="1"/>
          </p:cNvGraphicFramePr>
          <p:nvPr>
            <p:ph type="tbl" idx="1"/>
          </p:nvPr>
        </p:nvGraphicFramePr>
        <p:xfrm>
          <a:off x="395288" y="692150"/>
          <a:ext cx="8497887" cy="6640513"/>
        </p:xfrm>
        <a:graphic>
          <a:graphicData uri="http://schemas.openxmlformats.org/drawingml/2006/table">
            <a:tbl>
              <a:tblPr firstRow="1" firstCol="1" lastRow="1" lastCol="1" bandRow="1" bandCol="1">
                <a:tableStyleId>{5940675A-B579-460E-94D1-54222C63F5DA}</a:tableStyleId>
              </a:tblPr>
              <a:tblGrid>
                <a:gridCol w="2160479">
                  <a:extLst>
                    <a:ext uri="{9D8B030D-6E8A-4147-A177-3AD203B41FA5}">
                      <a16:colId xmlns:a16="http://schemas.microsoft.com/office/drawing/2014/main" val="20000"/>
                    </a:ext>
                  </a:extLst>
                </a:gridCol>
                <a:gridCol w="2736313">
                  <a:extLst>
                    <a:ext uri="{9D8B030D-6E8A-4147-A177-3AD203B41FA5}">
                      <a16:colId xmlns:a16="http://schemas.microsoft.com/office/drawing/2014/main" val="20001"/>
                    </a:ext>
                  </a:extLst>
                </a:gridCol>
                <a:gridCol w="3601094">
                  <a:extLst>
                    <a:ext uri="{9D8B030D-6E8A-4147-A177-3AD203B41FA5}">
                      <a16:colId xmlns:a16="http://schemas.microsoft.com/office/drawing/2014/main" val="20002"/>
                    </a:ext>
                  </a:extLst>
                </a:gridCol>
              </a:tblGrid>
              <a:tr h="169235">
                <a:tc>
                  <a:txBody>
                    <a:bodyPr/>
                    <a:lstStyle/>
                    <a:p>
                      <a:pPr marL="155575" marR="0">
                        <a:spcBef>
                          <a:spcPts val="550"/>
                        </a:spcBef>
                        <a:spcAft>
                          <a:spcPts val="0"/>
                        </a:spcAft>
                      </a:pPr>
                      <a:r>
                        <a:rPr lang="sr-Latn-CS" sz="1100" dirty="0">
                          <a:effectLst/>
                        </a:rPr>
                        <a:t>Фазе пројекта </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lgn="ctr">
                        <a:spcBef>
                          <a:spcPts val="550"/>
                        </a:spcBef>
                        <a:spcAft>
                          <a:spcPts val="0"/>
                        </a:spcAft>
                      </a:pPr>
                      <a:r>
                        <a:rPr lang="sr-Latn-CS" sz="1100">
                          <a:effectLst/>
                        </a:rPr>
                        <a:t>Потфазе</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lgn="ctr">
                        <a:spcBef>
                          <a:spcPts val="550"/>
                        </a:spcBef>
                        <a:spcAft>
                          <a:spcPts val="0"/>
                        </a:spcAft>
                      </a:pPr>
                      <a:r>
                        <a:rPr lang="sr-Latn-CS" sz="1100">
                          <a:effectLst/>
                        </a:rPr>
                        <a:t>Активности</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00"/>
                  </a:ext>
                </a:extLst>
              </a:tr>
              <a:tr h="169235">
                <a:tc rowSpan="13">
                  <a:txBody>
                    <a:bodyPr/>
                    <a:lstStyle/>
                    <a:p>
                      <a:pPr marL="155575" marR="0" algn="ctr">
                        <a:spcBef>
                          <a:spcPts val="550"/>
                        </a:spcBef>
                        <a:spcAft>
                          <a:spcPts val="0"/>
                        </a:spcAft>
                      </a:pPr>
                      <a:r>
                        <a:rPr lang="sr-Latn-CS" sz="1600" dirty="0">
                          <a:effectLst/>
                        </a:rPr>
                        <a:t> </a:t>
                      </a:r>
                      <a:endParaRPr lang="en-US" sz="1600" dirty="0">
                        <a:effectLst/>
                      </a:endParaRPr>
                    </a:p>
                    <a:p>
                      <a:pPr marL="155575" marR="0" algn="ctr">
                        <a:spcBef>
                          <a:spcPts val="550"/>
                        </a:spcBef>
                        <a:spcAft>
                          <a:spcPts val="0"/>
                        </a:spcAft>
                      </a:pPr>
                      <a:r>
                        <a:rPr lang="sr-Latn-CS" sz="1600" dirty="0">
                          <a:effectLst/>
                        </a:rPr>
                        <a:t> </a:t>
                      </a:r>
                      <a:endParaRPr lang="en-US" sz="1600" dirty="0">
                        <a:effectLst/>
                      </a:endParaRPr>
                    </a:p>
                    <a:p>
                      <a:pPr marL="155575" marR="0" algn="ctr">
                        <a:spcBef>
                          <a:spcPts val="550"/>
                        </a:spcBef>
                        <a:spcAft>
                          <a:spcPts val="0"/>
                        </a:spcAft>
                      </a:pPr>
                      <a:r>
                        <a:rPr lang="sr-Latn-CS" sz="1600" dirty="0">
                          <a:effectLst/>
                        </a:rPr>
                        <a:t> </a:t>
                      </a:r>
                      <a:endParaRPr lang="en-US" sz="1600" dirty="0">
                        <a:effectLst/>
                      </a:endParaRPr>
                    </a:p>
                    <a:p>
                      <a:pPr marL="155575" marR="0" algn="ctr">
                        <a:spcBef>
                          <a:spcPts val="550"/>
                        </a:spcBef>
                        <a:spcAft>
                          <a:spcPts val="0"/>
                        </a:spcAft>
                      </a:pPr>
                      <a:r>
                        <a:rPr lang="sr-Latn-CS" sz="1600" dirty="0">
                          <a:effectLst/>
                        </a:rPr>
                        <a:t> </a:t>
                      </a:r>
                      <a:endParaRPr lang="en-US" sz="1600" dirty="0">
                        <a:effectLst/>
                      </a:endParaRPr>
                    </a:p>
                    <a:p>
                      <a:pPr marL="155575" marR="0" algn="ctr">
                        <a:spcBef>
                          <a:spcPts val="550"/>
                        </a:spcBef>
                        <a:spcAft>
                          <a:spcPts val="0"/>
                        </a:spcAft>
                      </a:pPr>
                      <a:r>
                        <a:rPr lang="sr-Latn-CS" sz="1600">
                          <a:effectLst/>
                        </a:rPr>
                        <a:t> </a:t>
                      </a:r>
                      <a:r>
                        <a:rPr lang="sr-Latn-CS" sz="1600" dirty="0">
                          <a:effectLst/>
                        </a:rPr>
                        <a:t> </a:t>
                      </a:r>
                      <a:endParaRPr lang="en-US" sz="1600" dirty="0">
                        <a:effectLst/>
                      </a:endParaRPr>
                    </a:p>
                    <a:p>
                      <a:pPr marL="155575" marR="0" algn="ctr">
                        <a:spcBef>
                          <a:spcPts val="550"/>
                        </a:spcBef>
                        <a:spcAft>
                          <a:spcPts val="0"/>
                        </a:spcAft>
                      </a:pPr>
                      <a:r>
                        <a:rPr lang="sr-Latn-CS" sz="1600" dirty="0">
                          <a:effectLst/>
                        </a:rPr>
                        <a:t> 1. Почетна фаза пројекта</a:t>
                      </a:r>
                      <a:endParaRPr lang="en-US" sz="16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a:effectLst/>
                        </a:rPr>
                        <a:t>1.1. Иницирање пројекта</a:t>
                      </a:r>
                      <a:endParaRPr lang="en-US" sz="1100" b="1">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a:effectLst/>
                        </a:rPr>
                        <a:t> </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01"/>
                  </a:ext>
                </a:extLst>
              </a:tr>
              <a:tr h="335280">
                <a:tc vMerge="1">
                  <a:txBody>
                    <a:bodyPr/>
                    <a:lstStyle/>
                    <a:p>
                      <a:endParaRPr lang="en-US"/>
                    </a:p>
                  </a:txBody>
                  <a:tcPr/>
                </a:tc>
                <a:tc rowSpan="2">
                  <a:txBody>
                    <a:bodyPr/>
                    <a:lstStyle/>
                    <a:p>
                      <a:pPr marL="155575" marR="0">
                        <a:spcBef>
                          <a:spcPts val="550"/>
                        </a:spcBef>
                        <a:spcAft>
                          <a:spcPts val="0"/>
                        </a:spcAft>
                      </a:pPr>
                      <a:r>
                        <a:rPr lang="sr-Latn-CS" sz="1100" dirty="0">
                          <a:effectLst/>
                        </a:rPr>
                        <a:t> </a:t>
                      </a:r>
                      <a:endParaRPr lang="en-US" sz="1100" dirty="0">
                        <a:effectLst/>
                      </a:endParaRPr>
                    </a:p>
                    <a:p>
                      <a:pPr marL="155575" marR="0">
                        <a:spcBef>
                          <a:spcPts val="550"/>
                        </a:spcBef>
                        <a:spcAft>
                          <a:spcPts val="0"/>
                        </a:spcAft>
                      </a:pPr>
                      <a:r>
                        <a:rPr lang="sr-Latn-CS" sz="1100" dirty="0">
                          <a:effectLst/>
                        </a:rPr>
                        <a:t>1.2. Селекција пројеката</a:t>
                      </a:r>
                      <a:endParaRPr lang="en-US" sz="11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a:effectLst/>
                        </a:rPr>
                        <a:t>1.2.1.Дефинисање фактора евалуације пројекта</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02"/>
                  </a:ext>
                </a:extLst>
              </a:tr>
              <a:tr h="237193">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a:effectLst/>
                        </a:rPr>
                        <a:t>1.2.2. Примјена метода селекције</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03"/>
                  </a:ext>
                </a:extLst>
              </a:tr>
              <a:tr h="253030">
                <a:tc vMerge="1">
                  <a:txBody>
                    <a:bodyPr/>
                    <a:lstStyle/>
                    <a:p>
                      <a:endParaRPr lang="en-US"/>
                    </a:p>
                  </a:txBody>
                  <a:tcPr/>
                </a:tc>
                <a:tc rowSpan="10">
                  <a:txBody>
                    <a:bodyPr/>
                    <a:lstStyle/>
                    <a:p>
                      <a:pPr marL="155575" marR="0">
                        <a:spcBef>
                          <a:spcPts val="550"/>
                        </a:spcBef>
                        <a:spcAft>
                          <a:spcPts val="0"/>
                        </a:spcAft>
                      </a:pPr>
                      <a:r>
                        <a:rPr lang="sr-Latn-CS" sz="1100" dirty="0">
                          <a:effectLst/>
                        </a:rPr>
                        <a:t> </a:t>
                      </a:r>
                      <a:endParaRPr lang="en-US" sz="1100" dirty="0">
                        <a:effectLst/>
                      </a:endParaRPr>
                    </a:p>
                    <a:p>
                      <a:pPr marL="155575" marR="0">
                        <a:spcBef>
                          <a:spcPts val="550"/>
                        </a:spcBef>
                        <a:spcAft>
                          <a:spcPts val="0"/>
                        </a:spcAft>
                      </a:pPr>
                      <a:r>
                        <a:rPr lang="sr-Latn-CS" sz="1100" dirty="0">
                          <a:effectLst/>
                        </a:rPr>
                        <a:t> </a:t>
                      </a:r>
                      <a:endParaRPr lang="en-US" sz="1100" dirty="0">
                        <a:effectLst/>
                      </a:endParaRPr>
                    </a:p>
                    <a:p>
                      <a:pPr marL="155575" marR="0">
                        <a:spcBef>
                          <a:spcPts val="550"/>
                        </a:spcBef>
                        <a:spcAft>
                          <a:spcPts val="0"/>
                        </a:spcAft>
                      </a:pPr>
                      <a:r>
                        <a:rPr lang="sr-Latn-CS" sz="1100">
                          <a:effectLst/>
                        </a:rPr>
                        <a:t> </a:t>
                      </a:r>
                      <a:endParaRPr lang="en-US" sz="1100" dirty="0">
                        <a:effectLst/>
                      </a:endParaRPr>
                    </a:p>
                    <a:p>
                      <a:pPr marL="155575" marR="0">
                        <a:spcBef>
                          <a:spcPts val="550"/>
                        </a:spcBef>
                        <a:spcAft>
                          <a:spcPts val="0"/>
                        </a:spcAft>
                      </a:pPr>
                      <a:r>
                        <a:rPr lang="sr-Latn-CS" sz="1100" dirty="0">
                          <a:effectLst/>
                        </a:rPr>
                        <a:t> </a:t>
                      </a:r>
                      <a:endParaRPr lang="en-US" sz="1100" dirty="0">
                        <a:effectLst/>
                      </a:endParaRPr>
                    </a:p>
                    <a:p>
                      <a:pPr marL="155575" marR="0">
                        <a:spcBef>
                          <a:spcPts val="550"/>
                        </a:spcBef>
                        <a:spcAft>
                          <a:spcPts val="0"/>
                        </a:spcAft>
                      </a:pPr>
                      <a:r>
                        <a:rPr lang="sr-Latn-CS" sz="1100" dirty="0">
                          <a:effectLst/>
                        </a:rPr>
                        <a:t>1.3. Планирање пројеката</a:t>
                      </a:r>
                      <a:endParaRPr lang="en-US" sz="11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a:effectLst/>
                        </a:rPr>
                        <a:t>1.3.1. Анализа производа процеса иницирања</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04"/>
                  </a:ext>
                </a:extLst>
              </a:tr>
              <a:tr h="237193">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a:effectLst/>
                        </a:rPr>
                        <a:t>1.3.2. Одређивање пројектних циљева</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05"/>
                  </a:ext>
                </a:extLst>
              </a:tr>
              <a:tr h="237193">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a:effectLst/>
                        </a:rPr>
                        <a:t>1.3.3. Дефинисање пројектног обухвата </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06"/>
                  </a:ext>
                </a:extLst>
              </a:tr>
              <a:tr h="335280">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a:effectLst/>
                        </a:rPr>
                        <a:t>1.3.4. Структура рашчлањених послова пројекта </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07"/>
                  </a:ext>
                </a:extLst>
              </a:tr>
              <a:tr h="335280">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a:effectLst/>
                        </a:rPr>
                        <a:t>1.3.5. Израда гантограма и мрежних дијаграма</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08"/>
                  </a:ext>
                </a:extLst>
              </a:tr>
              <a:tr h="338470">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a:effectLst/>
                        </a:rPr>
                        <a:t>1.3.6. Идентификовање улога и одговорности на пројекту</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09"/>
                  </a:ext>
                </a:extLst>
              </a:tr>
              <a:tr h="335280">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a:effectLst/>
                        </a:rPr>
                        <a:t>1.3.7. Процјењивање кључних параметара пројекта</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10"/>
                  </a:ext>
                </a:extLst>
              </a:tr>
              <a:tr h="335273">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dirty="0">
                          <a:effectLst/>
                        </a:rPr>
                        <a:t>1.3.8. Буџетирање и процјена пројекта</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11"/>
                  </a:ext>
                </a:extLst>
              </a:tr>
              <a:tr h="355785">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dirty="0">
                          <a:effectLst/>
                        </a:rPr>
                        <a:t>1.3.9. Нивелисање и оптимизација ресурса на пројекту </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12"/>
                  </a:ext>
                </a:extLst>
              </a:tr>
              <a:tr h="338470">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dirty="0">
                          <a:effectLst/>
                        </a:rPr>
                        <a:t>1.3.10. Идентификација и процјена пројектних ризика</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13"/>
                  </a:ext>
                </a:extLst>
              </a:tr>
              <a:tr h="169235">
                <a:tc rowSpan="8">
                  <a:txBody>
                    <a:bodyPr/>
                    <a:lstStyle/>
                    <a:p>
                      <a:pPr marL="155575" marR="0">
                        <a:spcBef>
                          <a:spcPts val="550"/>
                        </a:spcBef>
                        <a:spcAft>
                          <a:spcPts val="0"/>
                        </a:spcAft>
                      </a:pPr>
                      <a:r>
                        <a:rPr lang="sr-Latn-CS" sz="1600">
                          <a:effectLst/>
                        </a:rPr>
                        <a:t> </a:t>
                      </a:r>
                      <a:endParaRPr lang="en-US" sz="1600" dirty="0">
                        <a:effectLst/>
                      </a:endParaRPr>
                    </a:p>
                    <a:p>
                      <a:pPr marL="155575" marR="0" algn="ctr">
                        <a:spcBef>
                          <a:spcPts val="550"/>
                        </a:spcBef>
                        <a:spcAft>
                          <a:spcPts val="0"/>
                        </a:spcAft>
                      </a:pPr>
                      <a:r>
                        <a:rPr lang="sr-Latn-CS" sz="1600" dirty="0">
                          <a:effectLst/>
                        </a:rPr>
                        <a:t>2. Фаза имплементације пројекта</a:t>
                      </a:r>
                      <a:endParaRPr lang="en-US" sz="16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a:effectLst/>
                        </a:rPr>
                        <a:t>2.1. Сукоб и преговарање</a:t>
                      </a:r>
                      <a:endParaRPr lang="en-US" sz="1100" b="1">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dirty="0">
                          <a:effectLst/>
                        </a:rPr>
                        <a:t> </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14"/>
                  </a:ext>
                </a:extLst>
              </a:tr>
              <a:tr h="335280">
                <a:tc vMerge="1">
                  <a:txBody>
                    <a:bodyPr/>
                    <a:lstStyle/>
                    <a:p>
                      <a:endParaRPr lang="en-US"/>
                    </a:p>
                  </a:txBody>
                  <a:tcPr/>
                </a:tc>
                <a:tc>
                  <a:txBody>
                    <a:bodyPr/>
                    <a:lstStyle/>
                    <a:p>
                      <a:pPr marL="155575" marR="0">
                        <a:spcBef>
                          <a:spcPts val="550"/>
                        </a:spcBef>
                        <a:spcAft>
                          <a:spcPts val="0"/>
                        </a:spcAft>
                      </a:pPr>
                      <a:r>
                        <a:rPr lang="sr-Latn-CS" sz="1100" dirty="0">
                          <a:effectLst/>
                        </a:rPr>
                        <a:t>2.2. Пројектна набавка и уговарање</a:t>
                      </a:r>
                      <a:endParaRPr lang="en-US" sz="11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dirty="0">
                          <a:effectLst/>
                        </a:rPr>
                        <a:t> </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15"/>
                  </a:ext>
                </a:extLst>
              </a:tr>
              <a:tr h="237193">
                <a:tc vMerge="1">
                  <a:txBody>
                    <a:bodyPr/>
                    <a:lstStyle/>
                    <a:p>
                      <a:endParaRPr lang="en-US"/>
                    </a:p>
                  </a:txBody>
                  <a:tcPr/>
                </a:tc>
                <a:tc rowSpan="4">
                  <a:txBody>
                    <a:bodyPr/>
                    <a:lstStyle/>
                    <a:p>
                      <a:pPr marL="155575" marR="0">
                        <a:spcBef>
                          <a:spcPts val="550"/>
                        </a:spcBef>
                        <a:spcAft>
                          <a:spcPts val="0"/>
                        </a:spcAft>
                      </a:pPr>
                      <a:r>
                        <a:rPr lang="sr-Latn-CS" sz="1100">
                          <a:effectLst/>
                        </a:rPr>
                        <a:t> </a:t>
                      </a:r>
                      <a:endParaRPr lang="en-US" sz="1100" dirty="0">
                        <a:effectLst/>
                      </a:endParaRPr>
                    </a:p>
                    <a:p>
                      <a:pPr marL="155575" marR="0">
                        <a:spcBef>
                          <a:spcPts val="550"/>
                        </a:spcBef>
                        <a:spcAft>
                          <a:spcPts val="0"/>
                        </a:spcAft>
                      </a:pPr>
                      <a:r>
                        <a:rPr lang="sr-Latn-CS" sz="1100" dirty="0">
                          <a:effectLst/>
                        </a:rPr>
                        <a:t>2.3. Управљање пројектом</a:t>
                      </a:r>
                      <a:endParaRPr lang="en-US" sz="11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dirty="0">
                          <a:effectLst/>
                        </a:rPr>
                        <a:t>2.3.1. Дистрибуција извјештавања</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16"/>
                  </a:ext>
                </a:extLst>
              </a:tr>
              <a:tr h="237193">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dirty="0">
                          <a:effectLst/>
                        </a:rPr>
                        <a:t>2.3.2. Управљање комуникацијама</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17"/>
                  </a:ext>
                </a:extLst>
              </a:tr>
              <a:tr h="169235">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dirty="0">
                          <a:effectLst/>
                        </a:rPr>
                        <a:t>2.3.3. Управљање промјенама</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18"/>
                  </a:ext>
                </a:extLst>
              </a:tr>
              <a:tr h="169235">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a:effectLst/>
                        </a:rPr>
                        <a:t>2.3.4. Управљање ризицима</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19"/>
                  </a:ext>
                </a:extLst>
              </a:tr>
              <a:tr h="237193">
                <a:tc vMerge="1">
                  <a:txBody>
                    <a:bodyPr/>
                    <a:lstStyle/>
                    <a:p>
                      <a:endParaRPr lang="en-US"/>
                    </a:p>
                  </a:txBody>
                  <a:tcPr/>
                </a:tc>
                <a:tc rowSpan="2">
                  <a:txBody>
                    <a:bodyPr/>
                    <a:lstStyle/>
                    <a:p>
                      <a:pPr marL="155575" marR="0">
                        <a:spcBef>
                          <a:spcPts val="550"/>
                        </a:spcBef>
                        <a:spcAft>
                          <a:spcPts val="0"/>
                        </a:spcAft>
                      </a:pPr>
                      <a:r>
                        <a:rPr lang="sr-Latn-CS" sz="1100" dirty="0">
                          <a:effectLst/>
                        </a:rPr>
                        <a:t>2.4. Контрола пројекта у фази имплементације</a:t>
                      </a:r>
                      <a:endParaRPr lang="en-US" sz="11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dirty="0">
                          <a:effectLst/>
                        </a:rPr>
                        <a:t>2.4.1. Методе контроле пројекта</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20"/>
                  </a:ext>
                </a:extLst>
              </a:tr>
              <a:tr h="335280">
                <a:tc vMerge="1">
                  <a:txBody>
                    <a:bodyPr/>
                    <a:lstStyle/>
                    <a:p>
                      <a:endParaRPr lang="en-US"/>
                    </a:p>
                  </a:txBody>
                  <a:tcPr/>
                </a:tc>
                <a:tc vMerge="1">
                  <a:txBody>
                    <a:bodyPr/>
                    <a:lstStyle/>
                    <a:p>
                      <a:endParaRPr lang="en-US"/>
                    </a:p>
                  </a:txBody>
                  <a:tcPr/>
                </a:tc>
                <a:tc>
                  <a:txBody>
                    <a:bodyPr/>
                    <a:lstStyle/>
                    <a:p>
                      <a:pPr marL="155575" marR="0">
                        <a:spcBef>
                          <a:spcPts val="550"/>
                        </a:spcBef>
                        <a:spcAft>
                          <a:spcPts val="0"/>
                        </a:spcAft>
                      </a:pPr>
                      <a:r>
                        <a:rPr lang="sr-Latn-CS" sz="1100" dirty="0">
                          <a:effectLst/>
                        </a:rPr>
                        <a:t>2.4.2. Прорачун финансијских параметара пројекта</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21"/>
                  </a:ext>
                </a:extLst>
              </a:tr>
              <a:tr h="169235">
                <a:tc rowSpan="2">
                  <a:txBody>
                    <a:bodyPr/>
                    <a:lstStyle/>
                    <a:p>
                      <a:pPr marL="155575" marR="0" algn="ctr">
                        <a:spcBef>
                          <a:spcPts val="550"/>
                        </a:spcBef>
                        <a:spcAft>
                          <a:spcPts val="0"/>
                        </a:spcAft>
                      </a:pPr>
                      <a:r>
                        <a:rPr lang="sr-Latn-CS" sz="1600" dirty="0">
                          <a:effectLst/>
                        </a:rPr>
                        <a:t>3.</a:t>
                      </a:r>
                      <a:r>
                        <a:rPr lang="sr-Cyrl-RS" sz="1600" dirty="0">
                          <a:effectLst/>
                        </a:rPr>
                        <a:t> Ф</a:t>
                      </a:r>
                      <a:r>
                        <a:rPr lang="sr-Latn-CS" sz="1600" dirty="0">
                          <a:effectLst/>
                        </a:rPr>
                        <a:t>аза закључивања пројекта</a:t>
                      </a:r>
                      <a:endParaRPr lang="en-US" sz="16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dirty="0">
                          <a:effectLst/>
                        </a:rPr>
                        <a:t>3.1. Ревизија пројекта</a:t>
                      </a:r>
                      <a:endParaRPr lang="en-US" sz="11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dirty="0">
                          <a:effectLst/>
                        </a:rPr>
                        <a:t> </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22"/>
                  </a:ext>
                </a:extLst>
              </a:tr>
              <a:tr h="569242">
                <a:tc vMerge="1">
                  <a:txBody>
                    <a:bodyPr/>
                    <a:lstStyle/>
                    <a:p>
                      <a:endParaRPr lang="en-US"/>
                    </a:p>
                  </a:txBody>
                  <a:tcPr/>
                </a:tc>
                <a:tc>
                  <a:txBody>
                    <a:bodyPr/>
                    <a:lstStyle/>
                    <a:p>
                      <a:pPr marL="155575" marR="0">
                        <a:spcBef>
                          <a:spcPts val="550"/>
                        </a:spcBef>
                        <a:spcAft>
                          <a:spcPts val="0"/>
                        </a:spcAft>
                      </a:pPr>
                      <a:r>
                        <a:rPr lang="sr-Latn-CS" sz="1100">
                          <a:effectLst/>
                        </a:rPr>
                        <a:t>3.2. Завршетак пројекта</a:t>
                      </a:r>
                      <a:endParaRPr lang="en-US" sz="110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tc>
                  <a:txBody>
                    <a:bodyPr/>
                    <a:lstStyle/>
                    <a:p>
                      <a:pPr marL="155575" marR="0">
                        <a:spcBef>
                          <a:spcPts val="550"/>
                        </a:spcBef>
                        <a:spcAft>
                          <a:spcPts val="0"/>
                        </a:spcAft>
                      </a:pPr>
                      <a:r>
                        <a:rPr lang="sr-Latn-CS" sz="1100" dirty="0">
                          <a:effectLst/>
                        </a:rPr>
                        <a:t> </a:t>
                      </a:r>
                      <a:endParaRPr lang="en-US" sz="11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44094" marR="44094" marT="0" marB="0"/>
                </a:tc>
                <a:extLst>
                  <a:ext uri="{0D108BD9-81ED-4DB2-BD59-A6C34878D82A}">
                    <a16:rowId xmlns:a16="http://schemas.microsoft.com/office/drawing/2014/main" val="10023"/>
                  </a:ext>
                </a:extLst>
              </a:tr>
            </a:tbl>
          </a:graphicData>
        </a:graphic>
      </p:graphicFrame>
      <p:sp>
        <p:nvSpPr>
          <p:cNvPr id="61511" name="Date Placeholder 3">
            <a:extLst>
              <a:ext uri="{FF2B5EF4-FFF2-40B4-BE49-F238E27FC236}">
                <a16:creationId xmlns:a16="http://schemas.microsoft.com/office/drawing/2014/main" id="{D80ED21E-94CB-C142-89D7-73C8F176DF7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2962E9C-1CFA-C445-B7DF-FE97CFB554A9}" type="datetime1">
              <a:rPr lang="en-US" altLang="en-US" smtClean="0"/>
              <a:pPr/>
              <a:t>4/27/26</a:t>
            </a:fld>
            <a:endParaRPr lang="en-US" altLang="en-US"/>
          </a:p>
        </p:txBody>
      </p:sp>
      <p:sp>
        <p:nvSpPr>
          <p:cNvPr id="61512" name="Slide Number Placeholder 4">
            <a:extLst>
              <a:ext uri="{FF2B5EF4-FFF2-40B4-BE49-F238E27FC236}">
                <a16:creationId xmlns:a16="http://schemas.microsoft.com/office/drawing/2014/main" id="{A0D73146-9FA2-A740-BFC3-3C2D4F2E88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23E4223-FEF4-984D-AA39-E7052E8E3709}" type="slidenum">
              <a:rPr lang="en-US" altLang="en-US"/>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127B1D40-2AD3-D840-8408-A8FD04BDA358}"/>
              </a:ext>
            </a:extLst>
          </p:cNvPr>
          <p:cNvSpPr>
            <a:spLocks noGrp="1"/>
          </p:cNvSpPr>
          <p:nvPr>
            <p:ph idx="1"/>
          </p:nvPr>
        </p:nvSpPr>
        <p:spPr/>
        <p:txBody>
          <a:bodyPr/>
          <a:lstStyle/>
          <a:p>
            <a:pPr eaLnBrk="1" hangingPunct="1">
              <a:lnSpc>
                <a:spcPct val="90000"/>
              </a:lnSpc>
            </a:pPr>
            <a:r>
              <a:rPr lang="sr-Cyrl-CS" altLang="en-US"/>
              <a:t>Почетак идеја о пројекту. Оцјена идеје врши се процјеном губитка не реализације исте.</a:t>
            </a:r>
          </a:p>
          <a:p>
            <a:pPr eaLnBrk="1" hangingPunct="1">
              <a:lnSpc>
                <a:spcPct val="90000"/>
              </a:lnSpc>
            </a:pPr>
            <a:r>
              <a:rPr lang="sr-Cyrl-CS" altLang="en-US"/>
              <a:t>Идејни пројекат и процјена изгубљеног добитка </a:t>
            </a:r>
          </a:p>
          <a:p>
            <a:pPr eaLnBrk="1" hangingPunct="1">
              <a:lnSpc>
                <a:spcPct val="90000"/>
              </a:lnSpc>
            </a:pPr>
            <a:r>
              <a:rPr lang="sr-Cyrl-CS" altLang="en-US"/>
              <a:t>Евалуација пројеката (селекција пројеката)</a:t>
            </a:r>
          </a:p>
          <a:p>
            <a:pPr eaLnBrk="1" hangingPunct="1">
              <a:lnSpc>
                <a:spcPct val="90000"/>
              </a:lnSpc>
              <a:buFont typeface="Wingdings" pitchFamily="2" charset="2"/>
              <a:buNone/>
            </a:pPr>
            <a:endParaRPr lang="en-US" altLang="en-US"/>
          </a:p>
        </p:txBody>
      </p:sp>
      <p:sp>
        <p:nvSpPr>
          <p:cNvPr id="62467" name="Date Placeholder 3">
            <a:extLst>
              <a:ext uri="{FF2B5EF4-FFF2-40B4-BE49-F238E27FC236}">
                <a16:creationId xmlns:a16="http://schemas.microsoft.com/office/drawing/2014/main" id="{BEC0FD4A-7758-7244-8811-D07CA77AAD5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47DED79-CD1A-0E46-B1D8-6BA8A33F3632}" type="datetime1">
              <a:rPr lang="en-US" altLang="en-US" smtClean="0"/>
              <a:pPr/>
              <a:t>4/27/26</a:t>
            </a:fld>
            <a:endParaRPr lang="en-US" altLang="en-US"/>
          </a:p>
        </p:txBody>
      </p:sp>
      <p:sp>
        <p:nvSpPr>
          <p:cNvPr id="62468" name="Slide Number Placeholder 5">
            <a:extLst>
              <a:ext uri="{FF2B5EF4-FFF2-40B4-BE49-F238E27FC236}">
                <a16:creationId xmlns:a16="http://schemas.microsoft.com/office/drawing/2014/main" id="{AC706495-39FF-0647-B766-2DD0C0D017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16F7E02-7472-0146-A724-C52B8F402EFA}" type="slidenum">
              <a:rPr lang="en-US" altLang="en-US"/>
              <a:pPr/>
              <a:t>53</a:t>
            </a:fld>
            <a:endParaRPr lang="en-US" altLang="en-US"/>
          </a:p>
        </p:txBody>
      </p:sp>
      <p:sp>
        <p:nvSpPr>
          <p:cNvPr id="86020" name="Rectangle 2">
            <a:extLst>
              <a:ext uri="{FF2B5EF4-FFF2-40B4-BE49-F238E27FC236}">
                <a16:creationId xmlns:a16="http://schemas.microsoft.com/office/drawing/2014/main" id="{2548D9C7-B5D9-6A40-9D55-B0F6FD40697B}"/>
              </a:ext>
            </a:extLst>
          </p:cNvPr>
          <p:cNvSpPr>
            <a:spLocks noGrp="1" noChangeArrowheads="1"/>
          </p:cNvSpPr>
          <p:nvPr>
            <p:ph type="title"/>
          </p:nvPr>
        </p:nvSpPr>
        <p:spPr/>
        <p:txBody>
          <a:bodyPr/>
          <a:lstStyle/>
          <a:p>
            <a:pPr eaLnBrk="1" fontAlgn="auto" hangingPunct="1">
              <a:spcAft>
                <a:spcPts val="0"/>
              </a:spcAft>
              <a:defRPr/>
            </a:pPr>
            <a:r>
              <a:rPr lang="sr-Cyrl-CS" altLang="en-US"/>
              <a:t>Фаза опортинуитета</a:t>
            </a:r>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C1594122-B730-B248-9666-5AFF5183A7A8}"/>
              </a:ext>
            </a:extLst>
          </p:cNvPr>
          <p:cNvSpPr>
            <a:spLocks noGrp="1"/>
          </p:cNvSpPr>
          <p:nvPr>
            <p:ph idx="1"/>
          </p:nvPr>
        </p:nvSpPr>
        <p:spPr/>
        <p:txBody>
          <a:bodyPr/>
          <a:lstStyle/>
          <a:p>
            <a:pPr eaLnBrk="1" hangingPunct="1"/>
            <a:r>
              <a:rPr lang="sr-Cyrl-CS" altLang="en-US"/>
              <a:t>Контролне листе</a:t>
            </a:r>
          </a:p>
          <a:p>
            <a:pPr eaLnBrk="1" hangingPunct="1"/>
            <a:r>
              <a:rPr lang="sr-Cyrl-CS" altLang="en-US"/>
              <a:t>Економски индекси</a:t>
            </a:r>
          </a:p>
          <a:p>
            <a:pPr eaLnBrk="1" hangingPunct="1"/>
            <a:r>
              <a:rPr lang="sr-Cyrl-CS" altLang="en-US"/>
              <a:t>Портфолио модели</a:t>
            </a:r>
            <a:endParaRPr lang="en-US" altLang="en-US"/>
          </a:p>
        </p:txBody>
      </p:sp>
      <p:sp>
        <p:nvSpPr>
          <p:cNvPr id="63491" name="Date Placeholder 3">
            <a:extLst>
              <a:ext uri="{FF2B5EF4-FFF2-40B4-BE49-F238E27FC236}">
                <a16:creationId xmlns:a16="http://schemas.microsoft.com/office/drawing/2014/main" id="{3D462A14-5F75-544D-B4A2-41513A97F17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495286B-0E82-0848-8360-EABA98C7DF64}" type="datetime1">
              <a:rPr lang="en-US" altLang="en-US" smtClean="0"/>
              <a:pPr/>
              <a:t>4/27/26</a:t>
            </a:fld>
            <a:endParaRPr lang="en-US" altLang="en-US"/>
          </a:p>
        </p:txBody>
      </p:sp>
      <p:sp>
        <p:nvSpPr>
          <p:cNvPr id="63492" name="Slide Number Placeholder 5">
            <a:extLst>
              <a:ext uri="{FF2B5EF4-FFF2-40B4-BE49-F238E27FC236}">
                <a16:creationId xmlns:a16="http://schemas.microsoft.com/office/drawing/2014/main" id="{3C50F851-4985-9E41-8555-25F0FBF0F5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D1BD6A-38EE-B949-924D-FE1A6C13516B}" type="slidenum">
              <a:rPr lang="en-US" altLang="en-US"/>
              <a:pPr/>
              <a:t>54</a:t>
            </a:fld>
            <a:endParaRPr lang="en-US" altLang="en-US"/>
          </a:p>
        </p:txBody>
      </p:sp>
      <p:sp>
        <p:nvSpPr>
          <p:cNvPr id="87044" name="Rectangle 2">
            <a:extLst>
              <a:ext uri="{FF2B5EF4-FFF2-40B4-BE49-F238E27FC236}">
                <a16:creationId xmlns:a16="http://schemas.microsoft.com/office/drawing/2014/main" id="{B7CB9149-8A8A-2747-A7CB-DE1E4F96C129}"/>
              </a:ext>
            </a:extLst>
          </p:cNvPr>
          <p:cNvSpPr>
            <a:spLocks noGrp="1" noChangeArrowheads="1"/>
          </p:cNvSpPr>
          <p:nvPr>
            <p:ph type="title"/>
          </p:nvPr>
        </p:nvSpPr>
        <p:spPr/>
        <p:txBody>
          <a:bodyPr/>
          <a:lstStyle/>
          <a:p>
            <a:pPr eaLnBrk="1" fontAlgn="auto" hangingPunct="1">
              <a:spcAft>
                <a:spcPts val="0"/>
              </a:spcAft>
              <a:defRPr/>
            </a:pPr>
            <a:r>
              <a:rPr lang="sr-Cyrl-CS" altLang="en-US"/>
              <a:t>Методи евалуације пројекта</a:t>
            </a:r>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a:extLst>
              <a:ext uri="{FF2B5EF4-FFF2-40B4-BE49-F238E27FC236}">
                <a16:creationId xmlns:a16="http://schemas.microsoft.com/office/drawing/2014/main" id="{99988DF6-19BC-6042-98CA-3582C6F41B33}"/>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39750" y="0"/>
            <a:ext cx="8135938" cy="6858000"/>
          </a:xfrm>
          <a:noFill/>
        </p:spPr>
      </p:pic>
      <p:sp>
        <p:nvSpPr>
          <p:cNvPr id="64515" name="Date Placeholder 3">
            <a:extLst>
              <a:ext uri="{FF2B5EF4-FFF2-40B4-BE49-F238E27FC236}">
                <a16:creationId xmlns:a16="http://schemas.microsoft.com/office/drawing/2014/main" id="{A8D291A3-F174-4A44-B4A8-5E940B11F24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D5DD526-31C8-8541-B2E7-0803D2A04046}" type="datetime1">
              <a:rPr lang="en-US" altLang="en-US" smtClean="0"/>
              <a:pPr/>
              <a:t>4/27/26</a:t>
            </a:fld>
            <a:endParaRPr lang="en-US" altLang="en-US"/>
          </a:p>
        </p:txBody>
      </p:sp>
      <p:sp>
        <p:nvSpPr>
          <p:cNvPr id="64516" name="Slide Number Placeholder 5">
            <a:extLst>
              <a:ext uri="{FF2B5EF4-FFF2-40B4-BE49-F238E27FC236}">
                <a16:creationId xmlns:a16="http://schemas.microsoft.com/office/drawing/2014/main" id="{CEC84546-4C5C-AD4E-AF1E-888F2A9613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0FB7C0E-9292-2446-A342-2BC323BE08B2}" type="slidenum">
              <a:rPr lang="en-US" altLang="en-US"/>
              <a:pPr/>
              <a:t>55</a:t>
            </a:fld>
            <a:endParaRPr lang="en-US" altLang="en-US"/>
          </a:p>
        </p:txBody>
      </p:sp>
      <p:sp>
        <p:nvSpPr>
          <p:cNvPr id="88068" name="Rectangle 2">
            <a:extLst>
              <a:ext uri="{FF2B5EF4-FFF2-40B4-BE49-F238E27FC236}">
                <a16:creationId xmlns:a16="http://schemas.microsoft.com/office/drawing/2014/main" id="{C9390EE6-BFF2-EE44-A704-17691A1E74E7}"/>
              </a:ext>
            </a:extLst>
          </p:cNvPr>
          <p:cNvSpPr>
            <a:spLocks noGrp="1" noChangeArrowheads="1"/>
          </p:cNvSpPr>
          <p:nvPr>
            <p:ph type="title"/>
          </p:nvPr>
        </p:nvSpPr>
        <p:spPr/>
        <p:txBody>
          <a:bodyPr/>
          <a:lstStyle/>
          <a:p>
            <a:pPr eaLnBrk="1" fontAlgn="auto" hangingPunct="1">
              <a:spcAft>
                <a:spcPts val="0"/>
              </a:spcAft>
              <a:defRPr/>
            </a:pPr>
            <a:endParaRPr lang="sr-Latn-R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A699BD95-1D71-9E4A-B217-1DE16F9CCFAD}"/>
              </a:ext>
            </a:extLst>
          </p:cNvPr>
          <p:cNvSpPr>
            <a:spLocks noGrp="1"/>
          </p:cNvSpPr>
          <p:nvPr>
            <p:ph idx="1"/>
          </p:nvPr>
        </p:nvSpPr>
        <p:spPr/>
        <p:txBody>
          <a:bodyPr/>
          <a:lstStyle/>
          <a:p>
            <a:pPr marL="571500" indent="-571500" eaLnBrk="1" hangingPunct="1">
              <a:lnSpc>
                <a:spcPct val="90000"/>
              </a:lnSpc>
            </a:pPr>
            <a:r>
              <a:rPr lang="sr-Cyrl-CS" altLang="en-US" sz="2600"/>
              <a:t>Студија изводљивости</a:t>
            </a:r>
          </a:p>
        </p:txBody>
      </p:sp>
      <p:sp>
        <p:nvSpPr>
          <p:cNvPr id="65539" name="Date Placeholder 3">
            <a:extLst>
              <a:ext uri="{FF2B5EF4-FFF2-40B4-BE49-F238E27FC236}">
                <a16:creationId xmlns:a16="http://schemas.microsoft.com/office/drawing/2014/main" id="{5A4CCCB7-19A7-4D4F-B1CD-C4C36FE2EEF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59FF959-6585-3C4C-A6CD-74ABCDCCEF1A}" type="datetime1">
              <a:rPr lang="en-US" altLang="en-US" smtClean="0"/>
              <a:pPr/>
              <a:t>4/27/26</a:t>
            </a:fld>
            <a:endParaRPr lang="en-US" altLang="en-US"/>
          </a:p>
        </p:txBody>
      </p:sp>
      <p:sp>
        <p:nvSpPr>
          <p:cNvPr id="65540" name="Slide Number Placeholder 5">
            <a:extLst>
              <a:ext uri="{FF2B5EF4-FFF2-40B4-BE49-F238E27FC236}">
                <a16:creationId xmlns:a16="http://schemas.microsoft.com/office/drawing/2014/main" id="{D1D1D2C8-CDB3-7D4B-AA10-CE3041C4D9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990F408-342B-A94B-AE0A-9A9F558A52F0}" type="slidenum">
              <a:rPr lang="en-US" altLang="en-US"/>
              <a:pPr/>
              <a:t>56</a:t>
            </a:fld>
            <a:endParaRPr lang="en-US" altLang="en-US"/>
          </a:p>
        </p:txBody>
      </p:sp>
      <p:sp>
        <p:nvSpPr>
          <p:cNvPr id="89092" name="Rectangle 2">
            <a:extLst>
              <a:ext uri="{FF2B5EF4-FFF2-40B4-BE49-F238E27FC236}">
                <a16:creationId xmlns:a16="http://schemas.microsoft.com/office/drawing/2014/main" id="{D6CB4CF6-42F8-7E4F-8276-10A801058922}"/>
              </a:ext>
            </a:extLst>
          </p:cNvPr>
          <p:cNvSpPr>
            <a:spLocks noGrp="1" noChangeArrowheads="1"/>
          </p:cNvSpPr>
          <p:nvPr>
            <p:ph type="title"/>
          </p:nvPr>
        </p:nvSpPr>
        <p:spPr/>
        <p:txBody>
          <a:bodyPr/>
          <a:lstStyle/>
          <a:p>
            <a:pPr eaLnBrk="1" fontAlgn="auto" hangingPunct="1">
              <a:spcAft>
                <a:spcPts val="0"/>
              </a:spcAft>
              <a:defRPr/>
            </a:pPr>
            <a:r>
              <a:rPr lang="sr-Cyrl-CS" altLang="en-US"/>
              <a:t>Фаза изводљивости</a:t>
            </a:r>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a:extLst>
              <a:ext uri="{FF2B5EF4-FFF2-40B4-BE49-F238E27FC236}">
                <a16:creationId xmlns:a16="http://schemas.microsoft.com/office/drawing/2014/main" id="{96E7186D-52A0-F047-B8B1-2031278C557B}"/>
              </a:ext>
            </a:extLst>
          </p:cNvPr>
          <p:cNvSpPr>
            <a:spLocks noGrp="1"/>
          </p:cNvSpPr>
          <p:nvPr>
            <p:ph idx="1"/>
          </p:nvPr>
        </p:nvSpPr>
        <p:spPr/>
        <p:txBody>
          <a:bodyPr/>
          <a:lstStyle/>
          <a:p>
            <a:pPr eaLnBrk="1" hangingPunct="1"/>
            <a:r>
              <a:rPr lang="sr-Cyrl-BA" altLang="en-US" sz="2000"/>
              <a:t>Започиње уговарањем посла а завршава тестирањем и доказивањем перформанси.</a:t>
            </a:r>
          </a:p>
          <a:p>
            <a:pPr eaLnBrk="1" hangingPunct="1"/>
            <a:r>
              <a:rPr lang="sr-Cyrl-BA" altLang="en-US" sz="2000"/>
              <a:t>Учесници спонзор пројекта, извођач (пројектни тим) и консултанти.</a:t>
            </a:r>
          </a:p>
          <a:p>
            <a:pPr eaLnBrk="1" hangingPunct="1"/>
            <a:r>
              <a:rPr lang="sr-Cyrl-BA" altLang="en-US" sz="2000"/>
              <a:t>Консултанти се најчешће ангажују за припреме тендера, припрему понуде, преговоре и поједине активности за реализацију пројекта.</a:t>
            </a:r>
          </a:p>
          <a:p>
            <a:pPr eaLnBrk="1" hangingPunct="1"/>
            <a:r>
              <a:rPr lang="sr-Cyrl-BA" altLang="en-US" sz="2000"/>
              <a:t>Поступак: лицитација (тендер)- преговарање- уговарање.</a:t>
            </a:r>
            <a:endParaRPr lang="bs-Latn-BA" altLang="en-US" sz="2000"/>
          </a:p>
        </p:txBody>
      </p:sp>
      <p:sp>
        <p:nvSpPr>
          <p:cNvPr id="66563" name="Date Placeholder 3">
            <a:extLst>
              <a:ext uri="{FF2B5EF4-FFF2-40B4-BE49-F238E27FC236}">
                <a16:creationId xmlns:a16="http://schemas.microsoft.com/office/drawing/2014/main" id="{47633137-86CA-AF48-BA6E-347771FC09B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483145F-047F-6C4E-8867-3282B4161F2E}" type="datetime1">
              <a:rPr lang="en-US" altLang="en-US" smtClean="0"/>
              <a:pPr/>
              <a:t>4/27/26</a:t>
            </a:fld>
            <a:endParaRPr lang="en-US" altLang="en-US"/>
          </a:p>
        </p:txBody>
      </p:sp>
      <p:sp>
        <p:nvSpPr>
          <p:cNvPr id="66564" name="Slide Number Placeholder 4">
            <a:extLst>
              <a:ext uri="{FF2B5EF4-FFF2-40B4-BE49-F238E27FC236}">
                <a16:creationId xmlns:a16="http://schemas.microsoft.com/office/drawing/2014/main" id="{6D8788E2-3A29-9B43-8693-C13BC46E31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686E16A-D87F-C64F-95A0-1D0D8ED0049D}" type="slidenum">
              <a:rPr lang="en-US" altLang="en-US"/>
              <a:pPr/>
              <a:t>57</a:t>
            </a:fld>
            <a:endParaRPr lang="en-US" altLang="en-US"/>
          </a:p>
        </p:txBody>
      </p:sp>
      <p:sp>
        <p:nvSpPr>
          <p:cNvPr id="92162" name="Title 1">
            <a:extLst>
              <a:ext uri="{FF2B5EF4-FFF2-40B4-BE49-F238E27FC236}">
                <a16:creationId xmlns:a16="http://schemas.microsoft.com/office/drawing/2014/main" id="{2B95B1E7-CABB-4E44-8E9D-833EACD0B226}"/>
              </a:ext>
            </a:extLst>
          </p:cNvPr>
          <p:cNvSpPr>
            <a:spLocks noGrp="1"/>
          </p:cNvSpPr>
          <p:nvPr>
            <p:ph type="title"/>
          </p:nvPr>
        </p:nvSpPr>
        <p:spPr/>
        <p:txBody>
          <a:bodyPr/>
          <a:lstStyle/>
          <a:p>
            <a:pPr eaLnBrk="1" fontAlgn="auto" hangingPunct="1">
              <a:spcAft>
                <a:spcPts val="0"/>
              </a:spcAft>
              <a:defRPr/>
            </a:pPr>
            <a:r>
              <a:rPr lang="sr-Cyrl-BA" altLang="en-US"/>
              <a:t>Фаза извршења пројекта</a:t>
            </a:r>
            <a:endParaRPr lang="bs-Latn-BA"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A588A411-A768-F444-9385-0FF2C5141EA4}"/>
              </a:ext>
            </a:extLst>
          </p:cNvPr>
          <p:cNvSpPr>
            <a:spLocks noGrp="1"/>
          </p:cNvSpPr>
          <p:nvPr>
            <p:ph idx="1"/>
          </p:nvPr>
        </p:nvSpPr>
        <p:spPr/>
        <p:txBody>
          <a:bodyPr/>
          <a:lstStyle/>
          <a:p>
            <a:pPr algn="just" eaLnBrk="1" hangingPunct="1"/>
            <a:r>
              <a:rPr lang="sr-Cyrl-BA" altLang="en-US" sz="2000"/>
              <a:t>Паушални уговор (цијена је фиксна, сав ризик преузима извођач)</a:t>
            </a:r>
          </a:p>
          <a:p>
            <a:pPr algn="just" eaLnBrk="1" hangingPunct="1"/>
            <a:r>
              <a:rPr lang="sr-Cyrl-BA" altLang="en-US" sz="2000"/>
              <a:t>Вријеме и материјал</a:t>
            </a:r>
          </a:p>
          <a:p>
            <a:pPr algn="just" eaLnBrk="1" hangingPunct="1"/>
            <a:r>
              <a:rPr lang="sr-Cyrl-BA" altLang="en-US" sz="2000"/>
              <a:t>Уговор са максимално грантованом цијеном (подјела ризика трошкови вријеме). Ризик прекореачења цијене преузима инвеститор да нивоа максимално гарантоване цијене.</a:t>
            </a:r>
          </a:p>
          <a:p>
            <a:pPr algn="just" eaLnBrk="1" hangingPunct="1">
              <a:buFont typeface="Arial" panose="020B0604020202020204" pitchFamily="34" charset="0"/>
              <a:buChar char="•"/>
            </a:pPr>
            <a:r>
              <a:rPr lang="sr-Cyrl-BA" altLang="en-US" sz="2000"/>
              <a:t>Кључ у руке, производ у руке, тржиште у руке </a:t>
            </a:r>
          </a:p>
          <a:p>
            <a:pPr algn="just" eaLnBrk="1" hangingPunct="1">
              <a:buFont typeface="Arial" panose="020B0604020202020204" pitchFamily="34" charset="0"/>
              <a:buChar char="•"/>
            </a:pPr>
            <a:r>
              <a:rPr lang="sr-Cyrl-BA" altLang="en-US" sz="2000"/>
              <a:t>Конструкција и извођење</a:t>
            </a:r>
          </a:p>
          <a:p>
            <a:pPr algn="just" eaLnBrk="1" hangingPunct="1">
              <a:buFont typeface="Arial" panose="020B0604020202020204" pitchFamily="34" charset="0"/>
              <a:buChar char="•"/>
            </a:pPr>
            <a:r>
              <a:rPr lang="sr-Cyrl-BA" altLang="en-US" sz="2000"/>
              <a:t>Уговор о управљању.</a:t>
            </a:r>
            <a:endParaRPr lang="bs-Latn-BA" altLang="en-US" sz="2000"/>
          </a:p>
        </p:txBody>
      </p:sp>
      <p:sp>
        <p:nvSpPr>
          <p:cNvPr id="67587" name="Date Placeholder 3">
            <a:extLst>
              <a:ext uri="{FF2B5EF4-FFF2-40B4-BE49-F238E27FC236}">
                <a16:creationId xmlns:a16="http://schemas.microsoft.com/office/drawing/2014/main" id="{EEACFA99-044E-F24D-8DE9-7596063B846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B063475-E089-D44F-9D78-24C346633C07}" type="datetime1">
              <a:rPr lang="en-US" altLang="en-US" smtClean="0"/>
              <a:pPr/>
              <a:t>4/27/26</a:t>
            </a:fld>
            <a:endParaRPr lang="en-US" altLang="en-US"/>
          </a:p>
        </p:txBody>
      </p:sp>
      <p:sp>
        <p:nvSpPr>
          <p:cNvPr id="67588" name="Slide Number Placeholder 4">
            <a:extLst>
              <a:ext uri="{FF2B5EF4-FFF2-40B4-BE49-F238E27FC236}">
                <a16:creationId xmlns:a16="http://schemas.microsoft.com/office/drawing/2014/main" id="{EE1FB8F5-CE99-2042-87D8-63BBCB5B95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12657B1-7D0E-9942-8D1A-F46F84277FD2}" type="slidenum">
              <a:rPr lang="en-US" altLang="en-US"/>
              <a:pPr/>
              <a:t>58</a:t>
            </a:fld>
            <a:endParaRPr lang="en-US" altLang="en-US"/>
          </a:p>
        </p:txBody>
      </p:sp>
      <p:sp>
        <p:nvSpPr>
          <p:cNvPr id="93186" name="Title 1">
            <a:extLst>
              <a:ext uri="{FF2B5EF4-FFF2-40B4-BE49-F238E27FC236}">
                <a16:creationId xmlns:a16="http://schemas.microsoft.com/office/drawing/2014/main" id="{116D58B9-1D9B-0544-A652-090F4E443987}"/>
              </a:ext>
            </a:extLst>
          </p:cNvPr>
          <p:cNvSpPr>
            <a:spLocks noGrp="1"/>
          </p:cNvSpPr>
          <p:nvPr>
            <p:ph type="title"/>
          </p:nvPr>
        </p:nvSpPr>
        <p:spPr/>
        <p:txBody>
          <a:bodyPr/>
          <a:lstStyle/>
          <a:p>
            <a:pPr eaLnBrk="1" fontAlgn="auto" hangingPunct="1">
              <a:spcAft>
                <a:spcPts val="0"/>
              </a:spcAft>
              <a:defRPr/>
            </a:pPr>
            <a:r>
              <a:rPr lang="sr-Cyrl-BA" altLang="en-US"/>
              <a:t>Врсте уговора извршења</a:t>
            </a:r>
            <a:endParaRPr lang="bs-Latn-BA"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0CA9-14DF-DF48-A038-C97E4623560C}"/>
              </a:ext>
            </a:extLst>
          </p:cNvPr>
          <p:cNvSpPr>
            <a:spLocks noGrp="1"/>
          </p:cNvSpPr>
          <p:nvPr>
            <p:ph type="title"/>
          </p:nvPr>
        </p:nvSpPr>
        <p:spPr>
          <a:xfrm>
            <a:off x="468313" y="260350"/>
            <a:ext cx="8229600" cy="979488"/>
          </a:xfrm>
        </p:spPr>
        <p:txBody>
          <a:bodyPr>
            <a:normAutofit fontScale="90000"/>
          </a:bodyPr>
          <a:lstStyle/>
          <a:p>
            <a:pPr eaLnBrk="1" hangingPunct="1">
              <a:defRPr/>
            </a:pPr>
            <a:r>
              <a:rPr lang="sr-Cyrl-BA" sz="3200"/>
              <a:t>Анализа развојних могућности инвеститора</a:t>
            </a:r>
            <a:endParaRPr lang="sr-Latn-BA" sz="3200"/>
          </a:p>
        </p:txBody>
      </p:sp>
      <p:sp>
        <p:nvSpPr>
          <p:cNvPr id="3" name="Content Placeholder 2">
            <a:extLst>
              <a:ext uri="{FF2B5EF4-FFF2-40B4-BE49-F238E27FC236}">
                <a16:creationId xmlns:a16="http://schemas.microsoft.com/office/drawing/2014/main" id="{933411FE-B298-B04C-B072-D7F8EFDE773A}"/>
              </a:ext>
            </a:extLst>
          </p:cNvPr>
          <p:cNvSpPr>
            <a:spLocks noGrp="1"/>
          </p:cNvSpPr>
          <p:nvPr>
            <p:ph idx="1"/>
          </p:nvPr>
        </p:nvSpPr>
        <p:spPr>
          <a:xfrm>
            <a:off x="250825" y="1412875"/>
            <a:ext cx="8785225" cy="4713288"/>
          </a:xfrm>
        </p:spPr>
        <p:txBody>
          <a:bodyPr/>
          <a:lstStyle/>
          <a:p>
            <a:pPr eaLnBrk="1" hangingPunct="1">
              <a:buFont typeface="Arial" charset="0"/>
              <a:buChar char="•"/>
              <a:defRPr/>
            </a:pPr>
            <a:r>
              <a:rPr lang="sr-Latn-CS">
                <a:latin typeface="Cambria" pitchFamily="18" charset="0"/>
                <a:ea typeface="Times New Roman"/>
                <a:cs typeface="Tahoma"/>
              </a:rPr>
              <a:t>Комплексна анализа могућности и способности инвеститора проводи се на основу </a:t>
            </a:r>
            <a:r>
              <a:rPr lang="sr-Latn-CS" b="1" i="1">
                <a:latin typeface="Cambria" pitchFamily="18" charset="0"/>
                <a:ea typeface="Times New Roman"/>
                <a:cs typeface="Tahoma"/>
              </a:rPr>
              <a:t>квантитативне</a:t>
            </a:r>
            <a:r>
              <a:rPr lang="sr-Latn-CS">
                <a:latin typeface="Cambria" pitchFamily="18" charset="0"/>
                <a:ea typeface="Times New Roman"/>
                <a:cs typeface="Tahoma"/>
              </a:rPr>
              <a:t> </a:t>
            </a:r>
            <a:r>
              <a:rPr lang="sr-Latn-CS" b="1" i="1">
                <a:latin typeface="Cambria" pitchFamily="18" charset="0"/>
                <a:ea typeface="Times New Roman"/>
                <a:cs typeface="Tahoma"/>
              </a:rPr>
              <a:t>и квалитативне </a:t>
            </a:r>
            <a:r>
              <a:rPr lang="sr-Latn-CS">
                <a:latin typeface="Cambria" pitchFamily="18" charset="0"/>
                <a:ea typeface="Times New Roman"/>
                <a:cs typeface="Tahoma"/>
              </a:rPr>
              <a:t>анализе развојних могућности инвеститора. </a:t>
            </a:r>
            <a:endParaRPr lang="sr-Cyrl-BA">
              <a:latin typeface="Cambria" pitchFamily="18" charset="0"/>
              <a:ea typeface="Times New Roman"/>
              <a:cs typeface="Tahoma"/>
            </a:endParaRPr>
          </a:p>
          <a:p>
            <a:pPr eaLnBrk="1" hangingPunct="1">
              <a:buFont typeface="Arial" charset="0"/>
              <a:buChar char="•"/>
              <a:defRPr/>
            </a:pPr>
            <a:r>
              <a:rPr lang="sr-Latn-CS">
                <a:latin typeface="Cambria" pitchFamily="18" charset="0"/>
                <a:ea typeface="Times New Roman"/>
                <a:cs typeface="Tahoma"/>
              </a:rPr>
              <a:t>Анализа развојних могућности инвеститора треба да сагледа: </a:t>
            </a:r>
            <a:endParaRPr lang="sr-Latn-BA">
              <a:latin typeface="Cambria" pitchFamily="18" charset="0"/>
              <a:ea typeface="Times New Roman"/>
              <a:cs typeface="Tahoma"/>
            </a:endParaRPr>
          </a:p>
          <a:p>
            <a:pPr marL="0" indent="0" eaLnBrk="1" hangingPunct="1">
              <a:spcBef>
                <a:spcPts val="0"/>
              </a:spcBef>
              <a:buFont typeface="Arial" charset="0"/>
              <a:buNone/>
              <a:tabLst>
                <a:tab pos="685800" algn="l"/>
              </a:tabLst>
              <a:defRPr/>
            </a:pPr>
            <a:r>
              <a:rPr lang="sr-Cyrl-BA">
                <a:latin typeface="Cambria" pitchFamily="18" charset="0"/>
                <a:ea typeface="Times New Roman"/>
                <a:cs typeface="Tahoma"/>
              </a:rPr>
              <a:t>	</a:t>
            </a:r>
            <a:r>
              <a:rPr lang="sr-Cyrl-BA" b="1">
                <a:latin typeface="Cambria" pitchFamily="18" charset="0"/>
                <a:ea typeface="Times New Roman"/>
                <a:cs typeface="Tahoma"/>
              </a:rPr>
              <a:t>1. </a:t>
            </a:r>
            <a:r>
              <a:rPr lang="sr-Latn-CS" b="1">
                <a:latin typeface="Cambria" pitchFamily="18" charset="0"/>
                <a:ea typeface="Times New Roman"/>
                <a:cs typeface="Tahoma"/>
              </a:rPr>
              <a:t>правну и пословну способност инвеститора,</a:t>
            </a:r>
            <a:endParaRPr lang="sr-Cyrl-BA" b="1">
              <a:latin typeface="Cambria" pitchFamily="18" charset="0"/>
              <a:ea typeface="Times New Roman"/>
              <a:cs typeface="Tahoma"/>
            </a:endParaRPr>
          </a:p>
          <a:p>
            <a:pPr marL="0" indent="0" eaLnBrk="1" hangingPunct="1">
              <a:spcBef>
                <a:spcPts val="0"/>
              </a:spcBef>
              <a:buFont typeface="Arial" charset="0"/>
              <a:buNone/>
              <a:tabLst>
                <a:tab pos="685800" algn="l"/>
              </a:tabLst>
              <a:defRPr/>
            </a:pPr>
            <a:r>
              <a:rPr lang="sr-Cyrl-BA" b="1">
                <a:latin typeface="Cambria" pitchFamily="18" charset="0"/>
                <a:ea typeface="Times New Roman"/>
                <a:cs typeface="Tahoma"/>
              </a:rPr>
              <a:t>	2. </a:t>
            </a:r>
            <a:r>
              <a:rPr lang="sr-Latn-CS" b="1">
                <a:latin typeface="Cambria" pitchFamily="18" charset="0"/>
                <a:ea typeface="Times New Roman"/>
                <a:cs typeface="Tahoma"/>
              </a:rPr>
              <a:t>организациону и кадровску способност инвеститора,</a:t>
            </a:r>
            <a:endParaRPr lang="sr-Latn-BA" b="1">
              <a:latin typeface="Cambria" pitchFamily="18" charset="0"/>
              <a:ea typeface="Times New Roman"/>
              <a:cs typeface="Tahoma"/>
            </a:endParaRPr>
          </a:p>
          <a:p>
            <a:pPr marL="0" indent="0" eaLnBrk="1" hangingPunct="1">
              <a:spcBef>
                <a:spcPts val="0"/>
              </a:spcBef>
              <a:buFont typeface="Arial" charset="0"/>
              <a:buNone/>
              <a:tabLst>
                <a:tab pos="685800" algn="l"/>
              </a:tabLst>
              <a:defRPr/>
            </a:pPr>
            <a:r>
              <a:rPr lang="sr-Cyrl-BA" b="1">
                <a:latin typeface="Cambria" pitchFamily="18" charset="0"/>
                <a:ea typeface="Times New Roman"/>
                <a:cs typeface="Tahoma"/>
              </a:rPr>
              <a:t>	3. </a:t>
            </a:r>
            <a:r>
              <a:rPr lang="sr-Latn-CS" b="1">
                <a:latin typeface="Cambria" pitchFamily="18" charset="0"/>
                <a:ea typeface="Times New Roman"/>
                <a:cs typeface="Tahoma"/>
              </a:rPr>
              <a:t>финансијску способност инвеститора.</a:t>
            </a:r>
            <a:endParaRPr lang="sr-Latn-BA" b="1">
              <a:latin typeface="Cambria" pitchFamily="18" charset="0"/>
              <a:ea typeface="Times New Roman"/>
              <a:cs typeface="Tahoma"/>
            </a:endParaRPr>
          </a:p>
          <a:p>
            <a:pPr marL="0" indent="0" eaLnBrk="1" hangingPunct="1">
              <a:buFont typeface="Arial" charset="0"/>
              <a:buNone/>
              <a:defRPr/>
            </a:pPr>
            <a:endParaRPr lang="sr-Latn-BA"/>
          </a:p>
        </p:txBody>
      </p:sp>
      <p:sp>
        <p:nvSpPr>
          <p:cNvPr id="68612" name="Date Placeholder 3">
            <a:extLst>
              <a:ext uri="{FF2B5EF4-FFF2-40B4-BE49-F238E27FC236}">
                <a16:creationId xmlns:a16="http://schemas.microsoft.com/office/drawing/2014/main" id="{EC909B02-A999-D44F-8366-FAF164593DA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7042051-AE4B-FC4A-AE9A-01FB5C454119}" type="datetime1">
              <a:rPr lang="en-US" altLang="en-US" smtClean="0"/>
              <a:pPr/>
              <a:t>4/27/26</a:t>
            </a:fld>
            <a:endParaRPr lang="en-US" altLang="en-US"/>
          </a:p>
        </p:txBody>
      </p:sp>
      <p:sp>
        <p:nvSpPr>
          <p:cNvPr id="68613" name="Slide Number Placeholder 4">
            <a:extLst>
              <a:ext uri="{FF2B5EF4-FFF2-40B4-BE49-F238E27FC236}">
                <a16:creationId xmlns:a16="http://schemas.microsoft.com/office/drawing/2014/main" id="{9407700C-DA50-354D-A289-2F310033D4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0E020C0-6E9D-554D-BF0F-62011A1828D6}" type="slidenum">
              <a:rPr lang="en-US" altLang="en-US" sz="1200">
                <a:solidFill>
                  <a:srgbClr val="595959"/>
                </a:solidFill>
                <a:latin typeface="Century Gothic" panose="020B0502020202020204" pitchFamily="34" charset="0"/>
              </a:rPr>
              <a:pPr/>
              <a:t>59</a:t>
            </a:fld>
            <a:endParaRPr lang="en-US" altLang="en-US" sz="1200">
              <a:solidFill>
                <a:srgbClr val="595959"/>
              </a:solidFill>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E92F2DA1-2F85-754D-B90F-29D296900F90}"/>
              </a:ext>
            </a:extLst>
          </p:cNvPr>
          <p:cNvSpPr>
            <a:spLocks noGrp="1"/>
          </p:cNvSpPr>
          <p:nvPr>
            <p:ph idx="1"/>
          </p:nvPr>
        </p:nvSpPr>
        <p:spPr/>
        <p:txBody>
          <a:bodyPr/>
          <a:lstStyle/>
          <a:p>
            <a:pPr eaLnBrk="1" hangingPunct="1"/>
            <a:r>
              <a:rPr lang="sr-Cyrl-BA" altLang="en-US" sz="2800">
                <a:latin typeface="Arial" panose="020B0604020202020204" pitchFamily="34" charset="0"/>
                <a:ea typeface="Times New Roman" panose="02020603050405020304" pitchFamily="18" charset="0"/>
                <a:cs typeface="Arial" panose="020B0604020202020204" pitchFamily="34" charset="0"/>
              </a:rPr>
              <a:t>Јединственост и привременост.</a:t>
            </a:r>
          </a:p>
          <a:p>
            <a:pPr eaLnBrk="1" hangingPunct="1"/>
            <a:r>
              <a:rPr lang="sr-Cyrl-BA" altLang="en-US" sz="2800">
                <a:latin typeface="Arial" panose="020B0604020202020204" pitchFamily="34" charset="0"/>
                <a:ea typeface="Times New Roman" panose="02020603050405020304" pitchFamily="18" charset="0"/>
                <a:cs typeface="Arial" panose="020B0604020202020204" pitchFamily="34" charset="0"/>
              </a:rPr>
              <a:t>Процес и програм.</a:t>
            </a:r>
          </a:p>
          <a:p>
            <a:pPr eaLnBrk="1" hangingPunct="1"/>
            <a:r>
              <a:rPr lang="sr-Cyrl-BA" altLang="en-US" sz="2800">
                <a:latin typeface="Arial" panose="020B0604020202020204" pitchFamily="34" charset="0"/>
                <a:ea typeface="Times New Roman" panose="02020603050405020304" pitchFamily="18" charset="0"/>
                <a:cs typeface="Arial" panose="020B0604020202020204" pitchFamily="34" charset="0"/>
              </a:rPr>
              <a:t>Сврха пројеката.</a:t>
            </a:r>
          </a:p>
        </p:txBody>
      </p:sp>
      <p:sp>
        <p:nvSpPr>
          <p:cNvPr id="14339" name="Date Placeholder 3">
            <a:extLst>
              <a:ext uri="{FF2B5EF4-FFF2-40B4-BE49-F238E27FC236}">
                <a16:creationId xmlns:a16="http://schemas.microsoft.com/office/drawing/2014/main" id="{8E42729D-317E-AA4B-8613-15E86685122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FA64C5A-E67D-A341-A254-EAE7E64CAD22}" type="datetime1">
              <a:rPr lang="en-US" altLang="en-US" smtClean="0"/>
              <a:pPr/>
              <a:t>4/27/26</a:t>
            </a:fld>
            <a:endParaRPr lang="en-US" altLang="en-US"/>
          </a:p>
        </p:txBody>
      </p:sp>
      <p:sp>
        <p:nvSpPr>
          <p:cNvPr id="14340" name="Slide Number Placeholder 4">
            <a:extLst>
              <a:ext uri="{FF2B5EF4-FFF2-40B4-BE49-F238E27FC236}">
                <a16:creationId xmlns:a16="http://schemas.microsoft.com/office/drawing/2014/main" id="{5F99E6F3-C9BB-4C4C-8BA1-F324753ED6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E0C4434-C061-114B-B6B9-C88B896A4CB5}" type="slidenum">
              <a:rPr lang="en-US" altLang="en-US"/>
              <a:pPr/>
              <a:t>6</a:t>
            </a:fld>
            <a:endParaRPr lang="en-US" altLang="en-US"/>
          </a:p>
        </p:txBody>
      </p:sp>
      <p:sp>
        <p:nvSpPr>
          <p:cNvPr id="19458" name="Title 1">
            <a:extLst>
              <a:ext uri="{FF2B5EF4-FFF2-40B4-BE49-F238E27FC236}">
                <a16:creationId xmlns:a16="http://schemas.microsoft.com/office/drawing/2014/main" id="{C7FBC07D-9B50-254D-9EE1-C138279D6C78}"/>
              </a:ext>
            </a:extLst>
          </p:cNvPr>
          <p:cNvSpPr>
            <a:spLocks noGrp="1"/>
          </p:cNvSpPr>
          <p:nvPr>
            <p:ph type="title"/>
          </p:nvPr>
        </p:nvSpPr>
        <p:spPr/>
        <p:txBody>
          <a:bodyPr/>
          <a:lstStyle/>
          <a:p>
            <a:pPr eaLnBrk="1" fontAlgn="auto" hangingPunct="1">
              <a:spcAft>
                <a:spcPts val="0"/>
              </a:spcAft>
              <a:defRPr/>
            </a:pPr>
            <a:r>
              <a:rPr lang="sr-Cyrl-BA" altLang="en-US" sz="2800">
                <a:solidFill>
                  <a:schemeClr val="tx1"/>
                </a:solidFill>
              </a:rPr>
              <a:t>Шта је пројекат?</a:t>
            </a:r>
            <a:endParaRPr lang="bs-Latn-BA" altLang="en-US" sz="280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5ACC-72DF-B345-BCAD-053987D55C52}"/>
              </a:ext>
            </a:extLst>
          </p:cNvPr>
          <p:cNvSpPr>
            <a:spLocks noGrp="1"/>
          </p:cNvSpPr>
          <p:nvPr>
            <p:ph type="title"/>
          </p:nvPr>
        </p:nvSpPr>
        <p:spPr>
          <a:xfrm>
            <a:off x="457200" y="188913"/>
            <a:ext cx="8229600" cy="936625"/>
          </a:xfrm>
        </p:spPr>
        <p:txBody>
          <a:bodyPr>
            <a:normAutofit fontScale="90000"/>
          </a:bodyPr>
          <a:lstStyle/>
          <a:p>
            <a:pPr eaLnBrk="1" hangingPunct="1">
              <a:spcBef>
                <a:spcPts val="0"/>
              </a:spcBef>
              <a:tabLst>
                <a:tab pos="685800" algn="l"/>
              </a:tabLst>
              <a:defRPr/>
            </a:pPr>
            <a:r>
              <a:rPr lang="sr-Cyrl-BA" sz="3200">
                <a:solidFill>
                  <a:srgbClr val="2F5897"/>
                </a:solidFill>
              </a:rPr>
              <a:t>Анализа финансијске способности инвеститора</a:t>
            </a:r>
            <a:endParaRPr lang="sr-Latn-BA" sz="2400">
              <a:solidFill>
                <a:prstClr val="black"/>
              </a:solidFill>
              <a:effectLst/>
              <a:latin typeface="Cambria" pitchFamily="18" charset="0"/>
              <a:ea typeface="Times New Roman"/>
              <a:cs typeface="Tahoma"/>
            </a:endParaRPr>
          </a:p>
        </p:txBody>
      </p:sp>
      <p:sp>
        <p:nvSpPr>
          <p:cNvPr id="3" name="Content Placeholder 2">
            <a:extLst>
              <a:ext uri="{FF2B5EF4-FFF2-40B4-BE49-F238E27FC236}">
                <a16:creationId xmlns:a16="http://schemas.microsoft.com/office/drawing/2014/main" id="{3474EE0E-B3A9-F84C-91D9-0DA4DD935435}"/>
              </a:ext>
            </a:extLst>
          </p:cNvPr>
          <p:cNvSpPr>
            <a:spLocks noGrp="1"/>
          </p:cNvSpPr>
          <p:nvPr>
            <p:ph idx="1"/>
          </p:nvPr>
        </p:nvSpPr>
        <p:spPr>
          <a:xfrm>
            <a:off x="179388" y="1600200"/>
            <a:ext cx="8785225" cy="4525963"/>
          </a:xfrm>
        </p:spPr>
        <p:txBody>
          <a:bodyPr/>
          <a:lstStyle/>
          <a:p>
            <a:pPr eaLnBrk="1" hangingPunct="1">
              <a:spcBef>
                <a:spcPts val="0"/>
              </a:spcBef>
              <a:buFont typeface="Arial" charset="0"/>
              <a:buChar char="•"/>
              <a:defRPr/>
            </a:pPr>
            <a:r>
              <a:rPr lang="sr-Cyrl-BA">
                <a:latin typeface="Cambria" pitchFamily="18" charset="0"/>
              </a:rPr>
              <a:t>Анализа финансијских извјештаја</a:t>
            </a:r>
          </a:p>
          <a:p>
            <a:pPr eaLnBrk="1" hangingPunct="1">
              <a:spcBef>
                <a:spcPts val="0"/>
              </a:spcBef>
              <a:buFont typeface="Arial" charset="0"/>
              <a:buChar char="•"/>
              <a:defRPr/>
            </a:pPr>
            <a:r>
              <a:rPr lang="sr-Cyrl-BA">
                <a:latin typeface="Cambria" pitchFamily="18" charset="0"/>
              </a:rPr>
              <a:t>Временска и просторна</a:t>
            </a:r>
          </a:p>
          <a:p>
            <a:pPr marL="155575" algn="just" eaLnBrk="1" hangingPunct="1">
              <a:spcBef>
                <a:spcPts val="0"/>
              </a:spcBef>
              <a:spcAft>
                <a:spcPts val="0"/>
              </a:spcAft>
              <a:buFont typeface="Arial" charset="0"/>
              <a:buChar char="•"/>
              <a:defRPr/>
            </a:pPr>
            <a:r>
              <a:rPr lang="sr-Cyrl-BA">
                <a:latin typeface="Cambria" pitchFamily="18" charset="0"/>
              </a:rPr>
              <a:t>Рацио анализа: </a:t>
            </a:r>
          </a:p>
          <a:p>
            <a:pPr marL="0" indent="0" algn="just" eaLnBrk="1" hangingPunct="1">
              <a:spcBef>
                <a:spcPts val="0"/>
              </a:spcBef>
              <a:spcAft>
                <a:spcPts val="0"/>
              </a:spcAft>
              <a:buFont typeface="Arial" charset="0"/>
              <a:buNone/>
              <a:defRPr/>
            </a:pPr>
            <a:r>
              <a:rPr lang="sr-Latn-CS">
                <a:latin typeface="Cambria" pitchFamily="18" charset="0"/>
                <a:ea typeface="Times New Roman"/>
                <a:cs typeface="Tahoma"/>
              </a:rPr>
              <a:t>(1) Коефицијенти (показатељи) ликвидности</a:t>
            </a:r>
            <a:r>
              <a:rPr lang="sr-Cyrl-RS">
                <a:latin typeface="Cambria" pitchFamily="18" charset="0"/>
                <a:ea typeface="Times New Roman"/>
                <a:cs typeface="Tahoma"/>
              </a:rPr>
              <a:t>,</a:t>
            </a:r>
            <a:endParaRPr lang="sr-Latn-BA">
              <a:latin typeface="Cambria" pitchFamily="18" charset="0"/>
              <a:ea typeface="Times New Roman"/>
              <a:cs typeface="Tahoma"/>
            </a:endParaRPr>
          </a:p>
          <a:p>
            <a:pPr marL="0" indent="0" algn="just" eaLnBrk="1" hangingPunct="1">
              <a:spcBef>
                <a:spcPts val="0"/>
              </a:spcBef>
              <a:spcAft>
                <a:spcPts val="0"/>
              </a:spcAft>
              <a:buFont typeface="Arial" charset="0"/>
              <a:buNone/>
              <a:defRPr/>
            </a:pPr>
            <a:r>
              <a:rPr lang="sr-Latn-CS">
                <a:latin typeface="Cambria" pitchFamily="18" charset="0"/>
                <a:ea typeface="Times New Roman"/>
                <a:cs typeface="Tahoma"/>
              </a:rPr>
              <a:t>(2) Коефицијенти (показатељи) пословне активности</a:t>
            </a:r>
            <a:r>
              <a:rPr lang="sr-Cyrl-RS">
                <a:latin typeface="Cambria" pitchFamily="18" charset="0"/>
                <a:ea typeface="Times New Roman"/>
                <a:cs typeface="Tahoma"/>
              </a:rPr>
              <a:t>,</a:t>
            </a:r>
            <a:r>
              <a:rPr lang="sr-Latn-CS">
                <a:latin typeface="Cambria" pitchFamily="18" charset="0"/>
                <a:ea typeface="Times New Roman"/>
                <a:cs typeface="Tahoma"/>
              </a:rPr>
              <a:t> </a:t>
            </a:r>
            <a:endParaRPr lang="sr-Latn-BA">
              <a:latin typeface="Cambria" pitchFamily="18" charset="0"/>
              <a:ea typeface="Times New Roman"/>
              <a:cs typeface="Tahoma"/>
            </a:endParaRPr>
          </a:p>
          <a:p>
            <a:pPr marL="0" indent="0" eaLnBrk="1" hangingPunct="1">
              <a:spcBef>
                <a:spcPts val="0"/>
              </a:spcBef>
              <a:spcAft>
                <a:spcPts val="0"/>
              </a:spcAft>
              <a:buFont typeface="Arial" charset="0"/>
              <a:buNone/>
              <a:defRPr/>
            </a:pPr>
            <a:r>
              <a:rPr lang="sr-Latn-CS">
                <a:latin typeface="Cambria" pitchFamily="18" charset="0"/>
                <a:ea typeface="Times New Roman"/>
                <a:cs typeface="Tahoma"/>
              </a:rPr>
              <a:t>(3) Коефицијенти (показатељи) финансијске структуре</a:t>
            </a:r>
            <a:r>
              <a:rPr lang="sr-Cyrl-RS">
                <a:latin typeface="Cambria" pitchFamily="18" charset="0"/>
                <a:ea typeface="Times New Roman"/>
                <a:cs typeface="Tahoma"/>
              </a:rPr>
              <a:t>,</a:t>
            </a:r>
            <a:r>
              <a:rPr lang="sr-Latn-CS">
                <a:latin typeface="Cambria" pitchFamily="18" charset="0"/>
                <a:ea typeface="Times New Roman"/>
                <a:cs typeface="Tahoma"/>
              </a:rPr>
              <a:t>  </a:t>
            </a:r>
            <a:endParaRPr lang="sr-Latn-BA">
              <a:latin typeface="Cambria" pitchFamily="18" charset="0"/>
              <a:ea typeface="Times New Roman"/>
              <a:cs typeface="Tahoma"/>
            </a:endParaRPr>
          </a:p>
          <a:p>
            <a:pPr marL="0" indent="0" eaLnBrk="1" hangingPunct="1">
              <a:spcBef>
                <a:spcPts val="0"/>
              </a:spcBef>
              <a:spcAft>
                <a:spcPts val="0"/>
              </a:spcAft>
              <a:buFont typeface="Arial" charset="0"/>
              <a:buNone/>
              <a:defRPr/>
            </a:pPr>
            <a:r>
              <a:rPr lang="sr-Latn-CS">
                <a:latin typeface="Cambria" pitchFamily="18" charset="0"/>
                <a:ea typeface="Times New Roman"/>
                <a:cs typeface="Tahoma"/>
              </a:rPr>
              <a:t>(4) Коефицијенти (показатељи)</a:t>
            </a:r>
            <a:r>
              <a:rPr lang="sr-Cyrl-BA">
                <a:latin typeface="Cambria" pitchFamily="18" charset="0"/>
                <a:ea typeface="Times New Roman"/>
                <a:cs typeface="Tahoma"/>
              </a:rPr>
              <a:t> </a:t>
            </a:r>
            <a:r>
              <a:rPr lang="sr-Latn-CS">
                <a:latin typeface="Cambria" pitchFamily="18" charset="0"/>
                <a:ea typeface="Times New Roman"/>
                <a:cs typeface="Tahoma"/>
              </a:rPr>
              <a:t>профитабилности</a:t>
            </a:r>
            <a:endParaRPr lang="sr-Latn-BA">
              <a:latin typeface="Cambria" pitchFamily="18" charset="0"/>
              <a:ea typeface="Times New Roman"/>
              <a:cs typeface="Tahoma"/>
            </a:endParaRPr>
          </a:p>
          <a:p>
            <a:pPr eaLnBrk="1" hangingPunct="1">
              <a:buFont typeface="Arial" charset="0"/>
              <a:buChar char="•"/>
              <a:defRPr/>
            </a:pPr>
            <a:endParaRPr lang="sr-Latn-BA"/>
          </a:p>
        </p:txBody>
      </p:sp>
      <p:sp>
        <p:nvSpPr>
          <p:cNvPr id="69636" name="Date Placeholder 3">
            <a:extLst>
              <a:ext uri="{FF2B5EF4-FFF2-40B4-BE49-F238E27FC236}">
                <a16:creationId xmlns:a16="http://schemas.microsoft.com/office/drawing/2014/main" id="{FEEBF055-981A-E245-B596-3536859DF6F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98F4DEB-289B-1648-885A-DA646E49BF07}" type="datetime1">
              <a:rPr lang="en-US" altLang="en-US" smtClean="0"/>
              <a:pPr/>
              <a:t>4/27/26</a:t>
            </a:fld>
            <a:endParaRPr lang="en-US" altLang="en-US"/>
          </a:p>
        </p:txBody>
      </p:sp>
      <p:sp>
        <p:nvSpPr>
          <p:cNvPr id="69637" name="Slide Number Placeholder 4">
            <a:extLst>
              <a:ext uri="{FF2B5EF4-FFF2-40B4-BE49-F238E27FC236}">
                <a16:creationId xmlns:a16="http://schemas.microsoft.com/office/drawing/2014/main" id="{00A6393C-6CDC-AE4C-9A69-4618983508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402EB5E-68A5-4844-A811-DDD03FED0D5A}" type="slidenum">
              <a:rPr lang="en-US" altLang="en-US" sz="1200">
                <a:solidFill>
                  <a:srgbClr val="595959"/>
                </a:solidFill>
                <a:latin typeface="Century Gothic" panose="020B0502020202020204" pitchFamily="34" charset="0"/>
              </a:rPr>
              <a:pPr/>
              <a:t>60</a:t>
            </a:fld>
            <a:endParaRPr lang="en-US" altLang="en-US" sz="1200">
              <a:solidFill>
                <a:srgbClr val="595959"/>
              </a:solidFill>
              <a:latin typeface="Century Gothic" panose="020B0502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1">
            <a:extLst>
              <a:ext uri="{FF2B5EF4-FFF2-40B4-BE49-F238E27FC236}">
                <a16:creationId xmlns:a16="http://schemas.microsoft.com/office/drawing/2014/main" id="{91F7AC59-DC3E-1147-9FFB-1FB1FD34F35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CF1176-EB6E-9A4E-9896-5B785469E052}" type="datetime1">
              <a:rPr lang="en-US" altLang="en-US" smtClean="0"/>
              <a:pPr/>
              <a:t>4/27/26</a:t>
            </a:fld>
            <a:endParaRPr lang="en-US" altLang="en-US"/>
          </a:p>
        </p:txBody>
      </p:sp>
      <p:sp>
        <p:nvSpPr>
          <p:cNvPr id="70659" name="Slide Number Placeholder 2">
            <a:extLst>
              <a:ext uri="{FF2B5EF4-FFF2-40B4-BE49-F238E27FC236}">
                <a16:creationId xmlns:a16="http://schemas.microsoft.com/office/drawing/2014/main" id="{DDEB6FA8-276F-174D-B7B5-B1E7AE04FB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FD16ACA-00C5-284C-83FE-641DA347B86B}" type="slidenum">
              <a:rPr lang="en-US" altLang="en-US" sz="1200">
                <a:solidFill>
                  <a:srgbClr val="595959"/>
                </a:solidFill>
                <a:latin typeface="Century Gothic" panose="020B0502020202020204" pitchFamily="34" charset="0"/>
              </a:rPr>
              <a:pPr/>
              <a:t>61</a:t>
            </a:fld>
            <a:endParaRPr lang="en-US" altLang="en-US" sz="1200">
              <a:solidFill>
                <a:srgbClr val="595959"/>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6767DF0B-200A-3841-B44F-BA146074BB18}"/>
              </a:ext>
            </a:extLst>
          </p:cNvPr>
          <p:cNvGraphicFramePr>
            <a:graphicFrameLocks noGrp="1"/>
          </p:cNvGraphicFramePr>
          <p:nvPr/>
        </p:nvGraphicFramePr>
        <p:xfrm>
          <a:off x="611188" y="260350"/>
          <a:ext cx="8137525" cy="6245225"/>
        </p:xfrm>
        <a:graphic>
          <a:graphicData uri="http://schemas.openxmlformats.org/drawingml/2006/table">
            <a:tbl>
              <a:tblPr/>
              <a:tblGrid>
                <a:gridCol w="5761037">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1147763">
                  <a:extLst>
                    <a:ext uri="{9D8B030D-6E8A-4147-A177-3AD203B41FA5}">
                      <a16:colId xmlns:a16="http://schemas.microsoft.com/office/drawing/2014/main" val="20002"/>
                    </a:ext>
                  </a:extLst>
                </a:gridCol>
              </a:tblGrid>
              <a:tr h="73152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ctr" defTabSz="914400" rtl="0" eaLnBrk="1" fontAlgn="base" latinLnBrk="0" hangingPunct="1">
                        <a:lnSpc>
                          <a:spcPct val="100000"/>
                        </a:lnSpc>
                        <a:spcBef>
                          <a:spcPct val="0"/>
                        </a:spcBef>
                        <a:spcAft>
                          <a:spcPct val="0"/>
                        </a:spcAft>
                        <a:buClrTx/>
                        <a:buSzTx/>
                        <a:buFontTx/>
                        <a:buNone/>
                        <a:tabLst/>
                      </a:pP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p>
                      <a:pPr marL="155575" marR="0" lvl="0" indent="0" algn="ctr"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rPr>
                        <a:t>ПОКАЗАТЕЉИ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p>
                      <a:pPr marL="155575" marR="0" lvl="0" indent="0" algn="ctr"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2009.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2010.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extLst>
                  <a:ext uri="{0D108BD9-81ED-4DB2-BD59-A6C34878D82A}">
                    <a16:rowId xmlns:a16="http://schemas.microsoft.com/office/drawing/2014/main" val="10000"/>
                  </a:ext>
                </a:extLst>
              </a:tr>
              <a:tr h="24384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ФИНАНСИЈСКИ ПОЛОЖАЈ</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1"/>
                  </a:ext>
                </a:extLst>
              </a:tr>
              <a:tr h="24384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Тренутна ликвидност  - 1. степен ликвидности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22,19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0,39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68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Убрзана ликвидност (ригорозни рацио ликвидности)- 2. степен ликвидности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40,63</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1,29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68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Текући коефицијент (општи коеф.ликвидности)-3. степен ликвидности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47,89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1,71</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4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ЗАДУЖЕНОСТ</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5"/>
                  </a:ext>
                </a:extLst>
              </a:tr>
              <a:tr h="24384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Задуженост према укупној активи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0,63</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0,46</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384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Однос укупан дуг/капитал</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1,70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0,85</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0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Задуженост према банкама (кредити/ капитал)</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384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СОЛВЕНТНОСТ</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9"/>
                  </a:ext>
                </a:extLst>
              </a:tr>
              <a:tr h="2730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Солвентност (пословна имовина/укупни дугови)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1,59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2,18</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384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АДЕКВАТНОСТ КАПИТАЛА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11"/>
                  </a:ext>
                </a:extLst>
              </a:tr>
              <a:tr h="3730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Укупан капитал</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124.043</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585.427</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619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раст /пад у односу на претходну годину</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371,95%</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8768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Степен самофинансирања ( % учешће сопственог капитала у ук. изворима)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36,99%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54,11%</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48768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Финансијска зависност (% учешће дугова у укупним изворима финансирања)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63,01%</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45,89%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48768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Однос краткорочних обавеза и укупних извора финансирања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0,01</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0,41</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1">
            <a:extLst>
              <a:ext uri="{FF2B5EF4-FFF2-40B4-BE49-F238E27FC236}">
                <a16:creationId xmlns:a16="http://schemas.microsoft.com/office/drawing/2014/main" id="{A49EACCC-8F28-7147-86A0-AE230ADC8FD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FCCDBCC-DFC4-DD4C-B1EF-8EEFE2834CB3}" type="datetime1">
              <a:rPr lang="en-US" altLang="en-US" smtClean="0"/>
              <a:pPr/>
              <a:t>4/27/26</a:t>
            </a:fld>
            <a:endParaRPr lang="en-US" altLang="en-US"/>
          </a:p>
        </p:txBody>
      </p:sp>
      <p:sp>
        <p:nvSpPr>
          <p:cNvPr id="71683" name="Slide Number Placeholder 2">
            <a:extLst>
              <a:ext uri="{FF2B5EF4-FFF2-40B4-BE49-F238E27FC236}">
                <a16:creationId xmlns:a16="http://schemas.microsoft.com/office/drawing/2014/main" id="{376089C0-3A7E-744C-8C49-2F2362A418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24DC34-B221-1341-8455-67AC87999A8B}" type="slidenum">
              <a:rPr lang="en-US" altLang="en-US" sz="1200">
                <a:solidFill>
                  <a:srgbClr val="595959"/>
                </a:solidFill>
                <a:latin typeface="Century Gothic" panose="020B0502020202020204" pitchFamily="34" charset="0"/>
              </a:rPr>
              <a:pPr/>
              <a:t>62</a:t>
            </a:fld>
            <a:endParaRPr lang="en-US" altLang="en-US" sz="1200">
              <a:solidFill>
                <a:srgbClr val="595959"/>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FDC62B9E-5F23-E14D-9F2E-3C9A56098ED2}"/>
              </a:ext>
            </a:extLst>
          </p:cNvPr>
          <p:cNvGraphicFramePr>
            <a:graphicFrameLocks noGrp="1"/>
          </p:cNvGraphicFramePr>
          <p:nvPr/>
        </p:nvGraphicFramePr>
        <p:xfrm>
          <a:off x="684213" y="260350"/>
          <a:ext cx="7920037" cy="6254750"/>
        </p:xfrm>
        <a:graphic>
          <a:graphicData uri="http://schemas.openxmlformats.org/drawingml/2006/table">
            <a:tbl>
              <a:tblPr/>
              <a:tblGrid>
                <a:gridCol w="4679950">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1655762">
                  <a:extLst>
                    <a:ext uri="{9D8B030D-6E8A-4147-A177-3AD203B41FA5}">
                      <a16:colId xmlns:a16="http://schemas.microsoft.com/office/drawing/2014/main" val="20002"/>
                    </a:ext>
                  </a:extLst>
                </a:gridCol>
              </a:tblGrid>
              <a:tr h="24384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АНАЛИЗА ОБАВЕЗА ПРЕДУЗЕЋА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r>
                        <a:rPr kumimoji="0" lang="sr-Cyrl-BA"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2010</a:t>
                      </a:r>
                      <a:r>
                        <a:rPr kumimoji="0" lang="sr-Cyrl-BA"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r>
                        <a:rPr kumimoji="0" lang="sr-Cyrl-BA"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2011.</a:t>
                      </a:r>
                      <a:endParaRPr kumimoji="0" lang="sr-Latn-BA" altLang="en-US" sz="1600" b="1"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0"/>
                  </a:ext>
                </a:extLst>
              </a:tr>
              <a:tr h="331714">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Укупне обавезе</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211.303,00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496.444,00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84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раст /пад у односу на претходну годину</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134,94%</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251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Структура обавеза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68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дугорочних обавеза у укупним обавезама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98,45%</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10,26%</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4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краткорочних у укупним обавезама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1,55%</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89,74%</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3925">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Укупне дугорочне обавезе</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208.023,00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50.946,00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384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раст /пад у односу на претходну годину</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-75,51%</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3925">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Структура дугорочних обавеза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8768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дугорочних кредита у укупним дугорочним обавезама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8768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осталих (других) дугорочних обавеза у укупним дугорочним обавезама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53925">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Укупне краткорочне обавезе</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3.280,00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445.498,00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11071">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раст /пад у односу на претходну годину</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13482,26%</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53925">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Структура краткорочних обавеза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8768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добављача у укупним краткорочним обавезама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89,45%</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48768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обавеза за остале порезе, доприносе и друге дажбине у ук.кратк.обавезама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10,55%</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1">
            <a:extLst>
              <a:ext uri="{FF2B5EF4-FFF2-40B4-BE49-F238E27FC236}">
                <a16:creationId xmlns:a16="http://schemas.microsoft.com/office/drawing/2014/main" id="{F86769BE-6B4A-434E-86C5-5F2456353B1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705F85-AAA4-5441-A8DD-C0A6594C7332}" type="datetime1">
              <a:rPr lang="en-US" altLang="en-US" smtClean="0"/>
              <a:pPr/>
              <a:t>4/27/26</a:t>
            </a:fld>
            <a:endParaRPr lang="en-US" altLang="en-US"/>
          </a:p>
        </p:txBody>
      </p:sp>
      <p:sp>
        <p:nvSpPr>
          <p:cNvPr id="72707" name="Slide Number Placeholder 2">
            <a:extLst>
              <a:ext uri="{FF2B5EF4-FFF2-40B4-BE49-F238E27FC236}">
                <a16:creationId xmlns:a16="http://schemas.microsoft.com/office/drawing/2014/main" id="{4CD58AFF-6904-7645-99E9-7551E7F2B5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BEBD8FB-F49E-DA4A-93EC-9DF7A60040EC}" type="slidenum">
              <a:rPr lang="en-US" altLang="en-US" sz="1200">
                <a:solidFill>
                  <a:srgbClr val="595959"/>
                </a:solidFill>
                <a:latin typeface="Century Gothic" panose="020B0502020202020204" pitchFamily="34" charset="0"/>
              </a:rPr>
              <a:pPr/>
              <a:t>63</a:t>
            </a:fld>
            <a:endParaRPr lang="en-US" altLang="en-US" sz="1200">
              <a:solidFill>
                <a:srgbClr val="595959"/>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164E12AB-75E4-354F-9157-15019A576365}"/>
              </a:ext>
            </a:extLst>
          </p:cNvPr>
          <p:cNvGraphicFramePr>
            <a:graphicFrameLocks noGrp="1"/>
          </p:cNvGraphicFramePr>
          <p:nvPr/>
        </p:nvGraphicFramePr>
        <p:xfrm>
          <a:off x="468313" y="333375"/>
          <a:ext cx="8116887" cy="6184900"/>
        </p:xfrm>
        <a:graphic>
          <a:graphicData uri="http://schemas.openxmlformats.org/drawingml/2006/table">
            <a:tbl>
              <a:tblPr/>
              <a:tblGrid>
                <a:gridCol w="5832475">
                  <a:extLst>
                    <a:ext uri="{9D8B030D-6E8A-4147-A177-3AD203B41FA5}">
                      <a16:colId xmlns:a16="http://schemas.microsoft.com/office/drawing/2014/main" val="20000"/>
                    </a:ext>
                  </a:extLst>
                </a:gridCol>
                <a:gridCol w="1139825">
                  <a:extLst>
                    <a:ext uri="{9D8B030D-6E8A-4147-A177-3AD203B41FA5}">
                      <a16:colId xmlns:a16="http://schemas.microsoft.com/office/drawing/2014/main" val="20001"/>
                    </a:ext>
                  </a:extLst>
                </a:gridCol>
                <a:gridCol w="1144587">
                  <a:extLst>
                    <a:ext uri="{9D8B030D-6E8A-4147-A177-3AD203B41FA5}">
                      <a16:colId xmlns:a16="http://schemas.microsoft.com/office/drawing/2014/main" val="20002"/>
                    </a:ext>
                  </a:extLst>
                </a:gridCol>
              </a:tblGrid>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АНАЛИЗА ИМОВИНСКОГ ПОЛОЖАЈА ПРЕДУЗЕЋА</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r>
                        <a:rPr kumimoji="0" lang="sr-Cyrl-BA"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2010.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r>
                        <a:rPr kumimoji="0" lang="sr-Cyrl-BA"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2011.</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0"/>
                  </a:ext>
                </a:extLst>
              </a:tr>
              <a:tr h="42671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Пословна актива</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335.346,00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1.081.870,00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раст/пад у односу на претходну годину</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222,61%</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Структура имовине</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обртне имовине</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46,84%</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70,52%</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фиксне имовине</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53,16%</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29,48%</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489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Структура фиксне имовине по садашњој вриједности</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нематеријалних улагања у фиксној имовини (СВ)</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29,42%</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опреме  у фиксној имовини (СВ)</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92,53%</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66,41%</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671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учешћа улагања на туђим некретнинама, постројењима и опреми (СВ)</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7,47%</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4,18%</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Дотрајалост (искориштеност, техничка способност) опреме</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41,72%</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8845">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Обртна имовина</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157.068</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762.971</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11"/>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раст/пад у односу на претходну годину</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385,76%</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504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  Структура обртне имовине</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готовине и готовинских еквивалената у обртној имовини</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46,34%</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22,59%</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потраживања од купаца у обртној имовини</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38,49%</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52,25%</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залиха у обртној имовини</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15,16%</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24,91%</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АВР у обртној имовини</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0,25%</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Анализа залиха</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23.816</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190.026</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раст/пад у односу на претходну годину</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697,89%</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388845">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 Структура залиха</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залиха материјала у укупним залихама</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98,53%</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99,67%</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42671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учешће датих аванса (унапријед плаћених трошкова) у укупним залихама</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1,47%</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0,33%</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13359">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4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Ефикасност укупне имовине </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0,92</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4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2,50</a:t>
                      </a:r>
                      <a:endParaRPr kumimoji="0" lang="sr-Latn-BA" altLang="en-US" sz="14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6072" marR="660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1">
            <a:extLst>
              <a:ext uri="{FF2B5EF4-FFF2-40B4-BE49-F238E27FC236}">
                <a16:creationId xmlns:a16="http://schemas.microsoft.com/office/drawing/2014/main" id="{D60B3971-38E7-C64B-B2E5-5374A8951B3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C0FF88-F34C-294D-938C-35EBD511987C}" type="datetime1">
              <a:rPr lang="en-US" altLang="en-US" smtClean="0"/>
              <a:pPr/>
              <a:t>4/27/26</a:t>
            </a:fld>
            <a:endParaRPr lang="en-US" altLang="en-US"/>
          </a:p>
        </p:txBody>
      </p:sp>
      <p:sp>
        <p:nvSpPr>
          <p:cNvPr id="73731" name="Slide Number Placeholder 2">
            <a:extLst>
              <a:ext uri="{FF2B5EF4-FFF2-40B4-BE49-F238E27FC236}">
                <a16:creationId xmlns:a16="http://schemas.microsoft.com/office/drawing/2014/main" id="{1708F1F6-FBBB-4847-8C42-E2E1FA8B32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CE5E787-30DB-3549-ABB6-FA9020A7441C}" type="slidenum">
              <a:rPr lang="en-US" altLang="en-US" sz="1200">
                <a:solidFill>
                  <a:srgbClr val="595959"/>
                </a:solidFill>
                <a:latin typeface="Century Gothic" panose="020B0502020202020204" pitchFamily="34" charset="0"/>
              </a:rPr>
              <a:pPr/>
              <a:t>64</a:t>
            </a:fld>
            <a:endParaRPr lang="en-US" altLang="en-US" sz="1200">
              <a:solidFill>
                <a:srgbClr val="595959"/>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106F2062-80A0-D747-BEB5-FC989C324100}"/>
              </a:ext>
            </a:extLst>
          </p:cNvPr>
          <p:cNvGraphicFramePr>
            <a:graphicFrameLocks noGrp="1"/>
          </p:cNvGraphicFramePr>
          <p:nvPr/>
        </p:nvGraphicFramePr>
        <p:xfrm>
          <a:off x="684213" y="1052513"/>
          <a:ext cx="7848600" cy="5292725"/>
        </p:xfrm>
        <a:graphic>
          <a:graphicData uri="http://schemas.openxmlformats.org/drawingml/2006/table">
            <a:tbl>
              <a:tblPr/>
              <a:tblGrid>
                <a:gridCol w="5688012">
                  <a:extLst>
                    <a:ext uri="{9D8B030D-6E8A-4147-A177-3AD203B41FA5}">
                      <a16:colId xmlns:a16="http://schemas.microsoft.com/office/drawing/2014/main" val="20000"/>
                    </a:ext>
                  </a:extLst>
                </a:gridCol>
                <a:gridCol w="1052513">
                  <a:extLst>
                    <a:ext uri="{9D8B030D-6E8A-4147-A177-3AD203B41FA5}">
                      <a16:colId xmlns:a16="http://schemas.microsoft.com/office/drawing/2014/main" val="20001"/>
                    </a:ext>
                  </a:extLst>
                </a:gridCol>
                <a:gridCol w="1108075">
                  <a:extLst>
                    <a:ext uri="{9D8B030D-6E8A-4147-A177-3AD203B41FA5}">
                      <a16:colId xmlns:a16="http://schemas.microsoft.com/office/drawing/2014/main" val="20002"/>
                    </a:ext>
                  </a:extLst>
                </a:gridCol>
              </a:tblGrid>
              <a:tr h="457255">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8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Анализа обртне имовине</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BA"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2010.</a:t>
                      </a: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r>
                        <a:rPr kumimoji="0" lang="sr-Cyrl-BA"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2011.</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0"/>
                  </a:ext>
                </a:extLst>
              </a:tr>
              <a:tr h="548706">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Коефицијент обрта обртне имовине (ефикасност обртне имовине)</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4,12</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1,77</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55">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Дани везивања обртне имовине</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88,68</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206,30</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706">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Коефицијент обрта купаца (ефикасност потраживања од купаца)</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10,69</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3,39</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8706">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Дани везивања потраживања (просјечан период наплате у данима)</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34,14</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107,79</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299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Коефицијент обрта залиха (ефикасност залиха)</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27,145</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7,10</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8706">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Дани везивања залиха (просјечно вријеме трајања једног обрта)</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13,45</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51,38</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299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Коефицијент обрта  добављача</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222,73</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3,03</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48706">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Дани везивања добављача (просјечан период плаћања у данима)</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1,64</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120,46</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48706">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Однос броја дана наплате потраживања и броја расположивих дана плаћања</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20,83</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8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0,89</a:t>
                      </a:r>
                      <a:endParaRPr kumimoji="0" lang="sr-Latn-BA" altLang="en-US" sz="18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1">
            <a:extLst>
              <a:ext uri="{FF2B5EF4-FFF2-40B4-BE49-F238E27FC236}">
                <a16:creationId xmlns:a16="http://schemas.microsoft.com/office/drawing/2014/main" id="{6B18462A-E1D5-FA4B-B85D-2D889D5D1FB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91773C1-2F59-AC43-8635-B11535A4150D}" type="datetime1">
              <a:rPr lang="en-US" altLang="en-US" smtClean="0"/>
              <a:pPr/>
              <a:t>4/27/26</a:t>
            </a:fld>
            <a:endParaRPr lang="en-US" altLang="en-US"/>
          </a:p>
        </p:txBody>
      </p:sp>
      <p:sp>
        <p:nvSpPr>
          <p:cNvPr id="74755" name="Slide Number Placeholder 2">
            <a:extLst>
              <a:ext uri="{FF2B5EF4-FFF2-40B4-BE49-F238E27FC236}">
                <a16:creationId xmlns:a16="http://schemas.microsoft.com/office/drawing/2014/main" id="{C9F6336B-58D1-234D-AB87-AE65802E1E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2FBE77F-D632-9A4A-900C-2D5ADFC983DE}" type="slidenum">
              <a:rPr lang="en-US" altLang="en-US" sz="1200">
                <a:solidFill>
                  <a:srgbClr val="595959"/>
                </a:solidFill>
                <a:latin typeface="Century Gothic" panose="020B0502020202020204" pitchFamily="34" charset="0"/>
              </a:rPr>
              <a:pPr/>
              <a:t>65</a:t>
            </a:fld>
            <a:endParaRPr lang="en-US" altLang="en-US" sz="1200">
              <a:solidFill>
                <a:srgbClr val="595959"/>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284BA743-6570-F240-96DF-80901896C57A}"/>
              </a:ext>
            </a:extLst>
          </p:cNvPr>
          <p:cNvGraphicFramePr>
            <a:graphicFrameLocks noGrp="1"/>
          </p:cNvGraphicFramePr>
          <p:nvPr/>
        </p:nvGraphicFramePr>
        <p:xfrm>
          <a:off x="684213" y="476250"/>
          <a:ext cx="7920037" cy="5535613"/>
        </p:xfrm>
        <a:graphic>
          <a:graphicData uri="http://schemas.openxmlformats.org/drawingml/2006/table">
            <a:tbl>
              <a:tblPr/>
              <a:tblGrid>
                <a:gridCol w="5472112">
                  <a:extLst>
                    <a:ext uri="{9D8B030D-6E8A-4147-A177-3AD203B41FA5}">
                      <a16:colId xmlns:a16="http://schemas.microsoft.com/office/drawing/2014/main" val="20000"/>
                    </a:ext>
                  </a:extLst>
                </a:gridCol>
                <a:gridCol w="1223963">
                  <a:extLst>
                    <a:ext uri="{9D8B030D-6E8A-4147-A177-3AD203B41FA5}">
                      <a16:colId xmlns:a16="http://schemas.microsoft.com/office/drawing/2014/main" val="20001"/>
                    </a:ext>
                  </a:extLst>
                </a:gridCol>
                <a:gridCol w="1223962">
                  <a:extLst>
                    <a:ext uri="{9D8B030D-6E8A-4147-A177-3AD203B41FA5}">
                      <a16:colId xmlns:a16="http://schemas.microsoft.com/office/drawing/2014/main" val="20002"/>
                    </a:ext>
                  </a:extLst>
                </a:gridCol>
              </a:tblGrid>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АНАЛИЗА ПРИНОСНОГ ПОЛОЖАЈА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r>
                        <a:rPr kumimoji="0" lang="sr-Cyrl-BA"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2010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BA"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2011</a:t>
                      </a: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0"/>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Пословни приходи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653.491</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1.349.912</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раст/пад у односу на претходну годину</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106,57%</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Пословни расходи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568.502</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1.239.694</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раст/пад у односу на претходну годину</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118,06%</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Однос пословних прихода и пословних расхода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1,15</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Нето добит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84.989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89.512</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раст/пад у односу на претходну годину</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5,32%</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9412">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Структура пословних расхода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100,00%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Набавна вриједност продате робе</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материјала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23,46%</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21,74%</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бруто зарада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50,80%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33,29%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производних услуга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25,75%</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20,15%</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амортизације и резервисања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3,67%</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Нематеријални трошкови (без пореза и доприноса)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20,95%</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пореза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0,04%</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22263">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доприноса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0,15%</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1">
            <a:extLst>
              <a:ext uri="{FF2B5EF4-FFF2-40B4-BE49-F238E27FC236}">
                <a16:creationId xmlns:a16="http://schemas.microsoft.com/office/drawing/2014/main" id="{56C029F3-3126-5E43-AAE2-99B3DF0AE18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E3FD665-EE2B-F649-8BBB-5D4C6D3F705A}" type="datetime1">
              <a:rPr lang="en-US" altLang="en-US" smtClean="0"/>
              <a:pPr/>
              <a:t>4/27/26</a:t>
            </a:fld>
            <a:endParaRPr lang="en-US" altLang="en-US"/>
          </a:p>
        </p:txBody>
      </p:sp>
      <p:sp>
        <p:nvSpPr>
          <p:cNvPr id="75779" name="Slide Number Placeholder 2">
            <a:extLst>
              <a:ext uri="{FF2B5EF4-FFF2-40B4-BE49-F238E27FC236}">
                <a16:creationId xmlns:a16="http://schemas.microsoft.com/office/drawing/2014/main" id="{37E29BA7-EBEF-9A49-9156-6EE6AEBE5A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C07340C-A463-B34C-B694-AC045FB9DBC7}" type="slidenum">
              <a:rPr lang="en-US" altLang="en-US" sz="1200">
                <a:solidFill>
                  <a:srgbClr val="595959"/>
                </a:solidFill>
                <a:latin typeface="Century Gothic" panose="020B0502020202020204" pitchFamily="34" charset="0"/>
              </a:rPr>
              <a:pPr/>
              <a:t>66</a:t>
            </a:fld>
            <a:endParaRPr lang="en-US" altLang="en-US" sz="1200">
              <a:solidFill>
                <a:srgbClr val="595959"/>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54F57F90-9A48-A740-BC58-8F88487E0A60}"/>
              </a:ext>
            </a:extLst>
          </p:cNvPr>
          <p:cNvGraphicFramePr>
            <a:graphicFrameLocks noGrp="1"/>
          </p:cNvGraphicFramePr>
          <p:nvPr/>
        </p:nvGraphicFramePr>
        <p:xfrm>
          <a:off x="1547813" y="620713"/>
          <a:ext cx="6638925" cy="5537200"/>
        </p:xfrm>
        <a:graphic>
          <a:graphicData uri="http://schemas.openxmlformats.org/drawingml/2006/table">
            <a:tbl>
              <a:tblPr/>
              <a:tblGrid>
                <a:gridCol w="4333875">
                  <a:extLst>
                    <a:ext uri="{9D8B030D-6E8A-4147-A177-3AD203B41FA5}">
                      <a16:colId xmlns:a16="http://schemas.microsoft.com/office/drawing/2014/main" val="20000"/>
                    </a:ext>
                  </a:extLst>
                </a:gridCol>
                <a:gridCol w="1120775">
                  <a:extLst>
                    <a:ext uri="{9D8B030D-6E8A-4147-A177-3AD203B41FA5}">
                      <a16:colId xmlns:a16="http://schemas.microsoft.com/office/drawing/2014/main" val="20001"/>
                    </a:ext>
                  </a:extLst>
                </a:gridCol>
                <a:gridCol w="1184275">
                  <a:extLst>
                    <a:ext uri="{9D8B030D-6E8A-4147-A177-3AD203B41FA5}">
                      <a16:colId xmlns:a16="http://schemas.microsoft.com/office/drawing/2014/main" val="20002"/>
                    </a:ext>
                  </a:extLst>
                </a:gridCol>
              </a:tblGrid>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Оптерећеност пословног прихода пословним расходима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86,99%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91,84%</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0"/>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Набавна вриједност продате робе</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материјала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20,41%</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19,96%</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бруто зарада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44,19%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30,57%</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производних услуга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22,40%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18,51%</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амортизације и резервисања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3,37%</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Нематеријални трошкови (без пореза и доприноса)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19,24%</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пореза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0,04%</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Трошкови доприноса</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0,00%</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0,14%</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1"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Индикатори профитабилности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 </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extLst>
                  <a:ext uri="{0D108BD9-81ED-4DB2-BD59-A6C34878D82A}">
                    <a16:rowId xmlns:a16="http://schemas.microsoft.com/office/drawing/2014/main" val="10009"/>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Стопа приноса од продаје-индикатор профитабилности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13,01%</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6,63%</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Стопа приноса активе-индикатор профитабилности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25,34%</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8,27%</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87350">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Cyrl-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Стопа приноса на капитал  -индикатор профитабилности</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68,52%</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55575">
                        <a:spcBef>
                          <a:spcPct val="20000"/>
                        </a:spcBef>
                        <a:buFont typeface="Arial" panose="020B0604020202020204" pitchFamily="34" charset="0"/>
                        <a:defRPr sz="20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defRPr sz="14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defRPr sz="14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defRPr sz="14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defRPr sz="14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defRPr sz="1400">
                          <a:solidFill>
                            <a:srgbClr val="7F7F7F"/>
                          </a:solidFill>
                          <a:latin typeface="Century Gothic" panose="020B0502020202020204" pitchFamily="34" charset="0"/>
                        </a:defRPr>
                      </a:lvl9p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RS" altLang="en-US" sz="1600" b="0" i="0" u="none" strike="noStrike" cap="none" normalizeH="0" baseline="0">
                          <a:ln>
                            <a:noFill/>
                          </a:ln>
                          <a:solidFill>
                            <a:schemeClr val="tx1"/>
                          </a:solidFill>
                          <a:effectLst/>
                          <a:latin typeface="Cambria" panose="02040503050406030204" pitchFamily="18" charset="0"/>
                          <a:cs typeface="Times New Roman" panose="02020603050405020304" pitchFamily="18" charset="0"/>
                        </a:rPr>
                        <a:t>15,29%</a:t>
                      </a:r>
                      <a:endParaRPr kumimoji="0" lang="sr-Latn-BA" altLang="en-US" sz="16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ahoma" panose="020B0604030504040204" pitchFamily="34"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04FE85-2F13-154E-9D92-FE75AF7BCBF7}"/>
              </a:ext>
            </a:extLst>
          </p:cNvPr>
          <p:cNvSpPr>
            <a:spLocks noGrp="1"/>
          </p:cNvSpPr>
          <p:nvPr>
            <p:ph idx="1"/>
          </p:nvPr>
        </p:nvSpPr>
        <p:spPr/>
        <p:txBody>
          <a:bodyPr/>
          <a:lstStyle/>
          <a:p>
            <a:pPr>
              <a:buFont typeface="Wingdings 3" pitchFamily="18" charset="2"/>
              <a:buChar char=""/>
              <a:defRPr/>
            </a:pPr>
            <a:r>
              <a:rPr lang="sr-Cyrl-BA"/>
              <a:t>Конзистентност одлучивања</a:t>
            </a:r>
          </a:p>
          <a:p>
            <a:pPr>
              <a:buFont typeface="Wingdings 3" pitchFamily="18" charset="2"/>
              <a:buChar char=""/>
              <a:defRPr/>
            </a:pPr>
            <a:r>
              <a:rPr lang="sr-Cyrl-BA"/>
              <a:t>Смањење субјективности</a:t>
            </a:r>
          </a:p>
          <a:p>
            <a:pPr eaLnBrk="1" hangingPunct="1">
              <a:buClr>
                <a:srgbClr val="2DA2BF"/>
              </a:buClr>
              <a:buFont typeface="Wingdings 3" pitchFamily="18" charset="2"/>
              <a:buChar char=""/>
              <a:defRPr/>
            </a:pPr>
            <a:r>
              <a:rPr lang="sr-Cyrl-BA" sz="2800">
                <a:solidFill>
                  <a:prstClr val="black"/>
                </a:solidFill>
              </a:rPr>
              <a:t>централна личност у развоју мисли о пословном предвиђању</a:t>
            </a:r>
            <a:r>
              <a:rPr lang="sr-Cyrl-BA" sz="2400" b="1">
                <a:solidFill>
                  <a:srgbClr val="464646"/>
                </a:solidFill>
                <a:ea typeface="+mj-ea"/>
                <a:cs typeface="+mj-cs"/>
              </a:rPr>
              <a:t> (</a:t>
            </a:r>
            <a:r>
              <a:rPr lang="sr-Cyrl-BA" sz="2400" b="1" i="1">
                <a:solidFill>
                  <a:srgbClr val="464646"/>
                </a:solidFill>
                <a:ea typeface="+mj-ea"/>
                <a:cs typeface="+mj-cs"/>
              </a:rPr>
              <a:t>Edward Altman</a:t>
            </a:r>
            <a:r>
              <a:rPr lang="sr-Cyrl-BA" sz="2400" b="1">
                <a:solidFill>
                  <a:srgbClr val="464646"/>
                </a:solidFill>
                <a:ea typeface="+mj-ea"/>
                <a:cs typeface="+mj-cs"/>
              </a:rPr>
              <a:t>)</a:t>
            </a:r>
            <a:r>
              <a:rPr lang="sr-Latn-BA" sz="2400" b="1">
                <a:solidFill>
                  <a:srgbClr val="464646"/>
                </a:solidFill>
                <a:ea typeface="+mj-ea"/>
                <a:cs typeface="+mj-cs"/>
              </a:rPr>
              <a:t> </a:t>
            </a:r>
            <a:endParaRPr lang="sr-Cyrl-BA" sz="2800">
              <a:solidFill>
                <a:prstClr val="black"/>
              </a:solidFill>
            </a:endParaRPr>
          </a:p>
          <a:p>
            <a:pPr eaLnBrk="1" hangingPunct="1">
              <a:buClr>
                <a:srgbClr val="2DA2BF"/>
              </a:buClr>
              <a:buFont typeface="Wingdings 3" pitchFamily="18" charset="2"/>
              <a:buChar char=""/>
              <a:defRPr/>
            </a:pPr>
            <a:r>
              <a:rPr lang="sr-Cyrl-BA" sz="2800">
                <a:solidFill>
                  <a:prstClr val="black"/>
                </a:solidFill>
              </a:rPr>
              <a:t>66 предузећа, 33 успјешна </a:t>
            </a:r>
          </a:p>
          <a:p>
            <a:pPr eaLnBrk="1" hangingPunct="1">
              <a:buClr>
                <a:srgbClr val="2DA2BF"/>
              </a:buClr>
              <a:buFont typeface="Wingdings 3" pitchFamily="18" charset="2"/>
              <a:buChar char=""/>
              <a:defRPr/>
            </a:pPr>
            <a:r>
              <a:rPr lang="sr-Cyrl-BA" sz="2800">
                <a:solidFill>
                  <a:prstClr val="black"/>
                </a:solidFill>
              </a:rPr>
              <a:t>5 финансијских индикатора различите значајности</a:t>
            </a:r>
            <a:endParaRPr lang="sr-Latn-BA" sz="2800">
              <a:solidFill>
                <a:prstClr val="black"/>
              </a:solidFill>
            </a:endParaRPr>
          </a:p>
          <a:p>
            <a:pPr>
              <a:buFont typeface="Wingdings 3" pitchFamily="18" charset="2"/>
              <a:buChar char=""/>
              <a:defRPr/>
            </a:pPr>
            <a:endParaRPr lang="sr-Latn-BA"/>
          </a:p>
        </p:txBody>
      </p:sp>
      <p:sp>
        <p:nvSpPr>
          <p:cNvPr id="3" name="Title 2">
            <a:extLst>
              <a:ext uri="{FF2B5EF4-FFF2-40B4-BE49-F238E27FC236}">
                <a16:creationId xmlns:a16="http://schemas.microsoft.com/office/drawing/2014/main" id="{18313A1D-05C2-1346-B65D-6F53DF513B45}"/>
              </a:ext>
            </a:extLst>
          </p:cNvPr>
          <p:cNvSpPr>
            <a:spLocks noGrp="1"/>
          </p:cNvSpPr>
          <p:nvPr>
            <p:ph type="title"/>
          </p:nvPr>
        </p:nvSpPr>
        <p:spPr/>
        <p:txBody>
          <a:bodyPr/>
          <a:lstStyle/>
          <a:p>
            <a:pPr>
              <a:defRPr/>
            </a:pPr>
            <a:r>
              <a:rPr lang="sr-Cyrl-BA" sz="2800">
                <a:solidFill>
                  <a:srgbClr val="0070C0"/>
                </a:solidFill>
              </a:rPr>
              <a:t>Финансијска анализа инвеститора на основу рејтинг модела</a:t>
            </a:r>
            <a:endParaRPr lang="sr-Latn-BA" sz="2800">
              <a:solidFill>
                <a:srgbClr val="0070C0"/>
              </a:solidFill>
            </a:endParaRPr>
          </a:p>
        </p:txBody>
      </p:sp>
      <p:sp>
        <p:nvSpPr>
          <p:cNvPr id="76804" name="Date Placeholder 3">
            <a:extLst>
              <a:ext uri="{FF2B5EF4-FFF2-40B4-BE49-F238E27FC236}">
                <a16:creationId xmlns:a16="http://schemas.microsoft.com/office/drawing/2014/main" id="{66496238-6B74-8548-B232-053C21A3E39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9B1504E-789C-364B-8C54-4B365B234E77}" type="datetime1">
              <a:rPr lang="en-US" altLang="en-US" smtClean="0"/>
              <a:pPr/>
              <a:t>4/27/26</a:t>
            </a:fld>
            <a:endParaRPr lang="en-US" altLang="en-US"/>
          </a:p>
        </p:txBody>
      </p:sp>
      <p:sp>
        <p:nvSpPr>
          <p:cNvPr id="76805" name="Slide Number Placeholder 4">
            <a:extLst>
              <a:ext uri="{FF2B5EF4-FFF2-40B4-BE49-F238E27FC236}">
                <a16:creationId xmlns:a16="http://schemas.microsoft.com/office/drawing/2014/main" id="{FAA41621-3D0B-D647-B213-9331B52143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DEE97CD-D47E-E946-87C5-B8AA8EDA57B0}" type="slidenum">
              <a:rPr lang="en-US" altLang="en-US"/>
              <a:pPr/>
              <a:t>67</a:t>
            </a:fld>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E9BE-A70C-B34F-830F-5A7928FD1D27}"/>
              </a:ext>
            </a:extLst>
          </p:cNvPr>
          <p:cNvSpPr>
            <a:spLocks noGrp="1"/>
          </p:cNvSpPr>
          <p:nvPr>
            <p:ph type="title"/>
          </p:nvPr>
        </p:nvSpPr>
        <p:spPr>
          <a:xfrm>
            <a:off x="457200" y="260350"/>
            <a:ext cx="8229600" cy="720725"/>
          </a:xfrm>
        </p:spPr>
        <p:txBody>
          <a:bodyPr/>
          <a:lstStyle/>
          <a:p>
            <a:pPr eaLnBrk="1" hangingPunct="1">
              <a:defRPr/>
            </a:pPr>
            <a:r>
              <a:rPr lang="sr-Cyrl-BA" sz="2400" dirty="0">
                <a:effectLst/>
              </a:rPr>
              <a:t>Едвард Алтман (</a:t>
            </a:r>
            <a:r>
              <a:rPr lang="sr-Cyrl-BA" sz="2400" i="1" dirty="0">
                <a:effectLst/>
              </a:rPr>
              <a:t>Edward Altman</a:t>
            </a:r>
            <a:r>
              <a:rPr lang="sr-Cyrl-BA" sz="2400" dirty="0">
                <a:effectLst/>
              </a:rPr>
              <a:t>)</a:t>
            </a:r>
            <a:r>
              <a:rPr lang="sr-Latn-BA" sz="2400" dirty="0">
                <a:effectLst/>
              </a:rPr>
              <a:t> Z score</a:t>
            </a:r>
            <a:endParaRPr lang="en-US" sz="2400" dirty="0"/>
          </a:p>
        </p:txBody>
      </p:sp>
      <p:sp>
        <p:nvSpPr>
          <p:cNvPr id="77827" name="Content Placeholder 2">
            <a:extLst>
              <a:ext uri="{FF2B5EF4-FFF2-40B4-BE49-F238E27FC236}">
                <a16:creationId xmlns:a16="http://schemas.microsoft.com/office/drawing/2014/main" id="{2624F45B-2F72-8C41-AB03-B4A4E9F5A58D}"/>
              </a:ext>
            </a:extLst>
          </p:cNvPr>
          <p:cNvSpPr>
            <a:spLocks noGrp="1"/>
          </p:cNvSpPr>
          <p:nvPr>
            <p:ph idx="1"/>
          </p:nvPr>
        </p:nvSpPr>
        <p:spPr>
          <a:xfrm>
            <a:off x="457200" y="1196975"/>
            <a:ext cx="8229600" cy="4929188"/>
          </a:xfrm>
        </p:spPr>
        <p:txBody>
          <a:bodyPr/>
          <a:lstStyle/>
          <a:p>
            <a:pPr eaLnBrk="1" hangingPunct="1"/>
            <a:r>
              <a:rPr lang="sr-Latn-BA" altLang="en-US" sz="1600"/>
              <a:t>мултиваријантнi приступ </a:t>
            </a:r>
            <a:r>
              <a:rPr lang="sr-Cyrl-BA" altLang="en-US" sz="1600"/>
              <a:t>који укључује показатеље и категоријалне вриједности које се комбинују како би се добила </a:t>
            </a:r>
            <a:r>
              <a:rPr lang="sr-Cyrl-BA" altLang="en-US" sz="1600" i="1"/>
              <a:t>вриједност скора</a:t>
            </a:r>
            <a:r>
              <a:rPr lang="sr-Cyrl-BA" altLang="en-US" sz="1600"/>
              <a:t>, која најбоље прави разлику између предузећа која су </a:t>
            </a:r>
            <a:r>
              <a:rPr lang="sr-Cyrl-BA" altLang="en-US" sz="1600" i="1"/>
              <a:t>неуспјешна</a:t>
            </a:r>
            <a:r>
              <a:rPr lang="sr-Cyrl-BA" altLang="en-US" sz="1600"/>
              <a:t> (пред стечајем) и оних која су </a:t>
            </a:r>
            <a:r>
              <a:rPr lang="sr-Cyrl-BA" altLang="en-US" sz="1600" i="1"/>
              <a:t>успјешна</a:t>
            </a:r>
            <a:r>
              <a:rPr lang="sr-Cyrl-BA" altLang="en-US" sz="1600"/>
              <a:t> (здрава предузећа). </a:t>
            </a:r>
            <a:endParaRPr lang="en-US" altLang="en-US" sz="1600"/>
          </a:p>
        </p:txBody>
      </p:sp>
      <p:sp>
        <p:nvSpPr>
          <p:cNvPr id="77828" name="Date Placeholder 3">
            <a:extLst>
              <a:ext uri="{FF2B5EF4-FFF2-40B4-BE49-F238E27FC236}">
                <a16:creationId xmlns:a16="http://schemas.microsoft.com/office/drawing/2014/main" id="{489E26FD-A364-2845-B0B2-3A9D0556970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5DCE7E-3AEB-3A42-A765-BDCA13C0048D}" type="datetime1">
              <a:rPr lang="en-US" altLang="en-US" sz="1200" smtClean="0">
                <a:solidFill>
                  <a:srgbClr val="595959"/>
                </a:solidFill>
                <a:latin typeface="Century Gothic" panose="020B0502020202020204" pitchFamily="34" charset="0"/>
              </a:rPr>
              <a:pPr/>
              <a:t>4/27/26</a:t>
            </a:fld>
            <a:endParaRPr lang="en-US" altLang="en-US" sz="1200">
              <a:solidFill>
                <a:srgbClr val="595959"/>
              </a:solidFill>
              <a:latin typeface="Century Gothic" panose="020B0502020202020204" pitchFamily="34" charset="0"/>
            </a:endParaRPr>
          </a:p>
        </p:txBody>
      </p:sp>
      <p:sp>
        <p:nvSpPr>
          <p:cNvPr id="77829" name="Slide Number Placeholder 4">
            <a:extLst>
              <a:ext uri="{FF2B5EF4-FFF2-40B4-BE49-F238E27FC236}">
                <a16:creationId xmlns:a16="http://schemas.microsoft.com/office/drawing/2014/main" id="{78955487-6FA4-EE47-9DAB-C0436C3394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D75F6A9-C218-9944-BE0D-6D2BD92B74BA}" type="slidenum">
              <a:rPr lang="en-US" altLang="en-US" sz="1200">
                <a:solidFill>
                  <a:srgbClr val="595959"/>
                </a:solidFill>
                <a:latin typeface="Century Gothic" panose="020B0502020202020204" pitchFamily="34" charset="0"/>
              </a:rPr>
              <a:pPr/>
              <a:t>68</a:t>
            </a:fld>
            <a:endParaRPr lang="en-US" altLang="en-US" sz="1200">
              <a:solidFill>
                <a:srgbClr val="595959"/>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7F2A2235-AC68-6B4D-9E8F-E894BB81ACFC}"/>
              </a:ext>
            </a:extLst>
          </p:cNvPr>
          <p:cNvGraphicFramePr>
            <a:graphicFrameLocks noGrp="1"/>
          </p:cNvGraphicFramePr>
          <p:nvPr/>
        </p:nvGraphicFramePr>
        <p:xfrm>
          <a:off x="900113" y="2582863"/>
          <a:ext cx="6840537" cy="4210050"/>
        </p:xfrm>
        <a:graphic>
          <a:graphicData uri="http://schemas.openxmlformats.org/drawingml/2006/table">
            <a:tbl>
              <a:tblPr firstRow="1" firstCol="1" bandRow="1"/>
              <a:tblGrid>
                <a:gridCol w="983496">
                  <a:extLst>
                    <a:ext uri="{9D8B030D-6E8A-4147-A177-3AD203B41FA5}">
                      <a16:colId xmlns:a16="http://schemas.microsoft.com/office/drawing/2014/main" val="20000"/>
                    </a:ext>
                  </a:extLst>
                </a:gridCol>
                <a:gridCol w="1748095">
                  <a:extLst>
                    <a:ext uri="{9D8B030D-6E8A-4147-A177-3AD203B41FA5}">
                      <a16:colId xmlns:a16="http://schemas.microsoft.com/office/drawing/2014/main" val="20001"/>
                    </a:ext>
                  </a:extLst>
                </a:gridCol>
                <a:gridCol w="4108946">
                  <a:extLst>
                    <a:ext uri="{9D8B030D-6E8A-4147-A177-3AD203B41FA5}">
                      <a16:colId xmlns:a16="http://schemas.microsoft.com/office/drawing/2014/main" val="20002"/>
                    </a:ext>
                  </a:extLst>
                </a:gridCol>
              </a:tblGrid>
              <a:tr h="328853">
                <a:tc>
                  <a:txBody>
                    <a:bodyPr/>
                    <a:lstStyle/>
                    <a:p>
                      <a:pPr marL="0" marR="0" algn="ctr">
                        <a:lnSpc>
                          <a:spcPct val="150000"/>
                        </a:lnSpc>
                        <a:spcBef>
                          <a:spcPts val="0"/>
                        </a:spcBef>
                        <a:spcAft>
                          <a:spcPts val="800"/>
                        </a:spcAft>
                      </a:pPr>
                      <a:r>
                        <a:rPr lang="sr-Cyrl-B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Варијабла</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marL="0" marR="0" algn="ctr">
                        <a:lnSpc>
                          <a:spcPct val="150000"/>
                        </a:lnSpc>
                        <a:spcBef>
                          <a:spcPts val="0"/>
                        </a:spcBef>
                        <a:spcAft>
                          <a:spcPts val="800"/>
                        </a:spcAft>
                      </a:pPr>
                      <a:r>
                        <a:rPr lang="sr-Cyrl-B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Параметар</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a:txBody>
                    <a:bodyPr/>
                    <a:lstStyle/>
                    <a:p>
                      <a:pPr marL="0" marR="0" algn="ctr">
                        <a:lnSpc>
                          <a:spcPct val="150000"/>
                        </a:lnSpc>
                        <a:spcBef>
                          <a:spcPts val="0"/>
                        </a:spcBef>
                        <a:spcAft>
                          <a:spcPts val="800"/>
                        </a:spcAft>
                      </a:pPr>
                      <a:r>
                        <a:rPr lang="sr-Cyrl-B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Карактеристике параметра</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extLst>
                  <a:ext uri="{0D108BD9-81ED-4DB2-BD59-A6C34878D82A}">
                    <a16:rowId xmlns:a16="http://schemas.microsoft.com/office/drawing/2014/main" val="10000"/>
                  </a:ext>
                </a:extLst>
              </a:tr>
              <a:tr h="913223">
                <a:tc>
                  <a:txBody>
                    <a:bodyPr/>
                    <a:lstStyle/>
                    <a:p>
                      <a:pPr marL="0" marR="0" algn="ctr">
                        <a:lnSpc>
                          <a:spcPct val="150000"/>
                        </a:lnSpc>
                        <a:spcBef>
                          <a:spcPts val="0"/>
                        </a:spcBef>
                        <a:spcAft>
                          <a:spcPts val="800"/>
                        </a:spcAft>
                      </a:pPr>
                      <a:r>
                        <a:rPr lang="sr-Latn-BA" sz="1400">
                          <a:effectLst/>
                          <a:latin typeface="Calibri" panose="020F0502020204030204" pitchFamily="34" charset="0"/>
                          <a:ea typeface="Calibri" panose="020F0502020204030204" pitchFamily="34" charset="0"/>
                          <a:cs typeface="Times New Roman" panose="02020603050405020304" pitchFamily="18" charset="0"/>
                        </a:rPr>
                        <a:t>X1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sr-Cyrl-BA" sz="1400">
                          <a:effectLst/>
                          <a:latin typeface="Calibri" panose="020F0502020204030204" pitchFamily="34" charset="0"/>
                          <a:ea typeface="Calibri" panose="020F0502020204030204" pitchFamily="34" charset="0"/>
                          <a:cs typeface="Times New Roman" panose="02020603050405020304" pitchFamily="18" charset="0"/>
                        </a:rPr>
                        <a:t>О</a:t>
                      </a:r>
                      <a:r>
                        <a:rPr lang="en-US" sz="1400">
                          <a:effectLst/>
                          <a:latin typeface="Calibri" panose="020F0502020204030204" pitchFamily="34" charset="0"/>
                          <a:ea typeface="Calibri" panose="020F0502020204030204" pitchFamily="34" charset="0"/>
                          <a:cs typeface="Times New Roman" panose="02020603050405020304" pitchFamily="18" charset="0"/>
                        </a:rPr>
                        <a:t>бртни капитал/укупна</a:t>
                      </a:r>
                      <a:r>
                        <a:rPr lang="sr-Cyrl-BA" sz="1400">
                          <a:effectLst/>
                          <a:latin typeface="Calibri" panose="020F0502020204030204" pitchFamily="34" charset="0"/>
                          <a:ea typeface="Calibri" panose="020F0502020204030204" pitchFamily="34" charset="0"/>
                          <a:cs typeface="Times New Roman" panose="02020603050405020304" pitchFamily="18" charset="0"/>
                        </a:rPr>
                        <a:t> средства</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М</a:t>
                      </a:r>
                      <a:r>
                        <a:rPr lang="sr-Cyrl-CS" sz="1400" dirty="0">
                          <a:effectLst/>
                          <a:latin typeface="Calibri" panose="020F0502020204030204" pitchFamily="34" charset="0"/>
                          <a:ea typeface="Calibri" panose="020F0502020204030204" pitchFamily="34" charset="0"/>
                          <a:cs typeface="Times New Roman" panose="02020603050405020304" pitchFamily="18" charset="0"/>
                        </a:rPr>
                        <a:t>јера нето ликвидности у односу на укупну капитализацију</a:t>
                      </a:r>
                      <a:r>
                        <a:rPr lang="sr-Cyrl-BA" sz="1400" dirty="0">
                          <a:effectLst/>
                          <a:latin typeface="Calibri" panose="020F0502020204030204" pitchFamily="34" charset="0"/>
                          <a:ea typeface="Calibri" panose="020F0502020204030204" pitchFamily="34" charset="0"/>
                          <a:cs typeface="Times New Roman" panose="02020603050405020304" pitchFamily="18" charset="0"/>
                        </a:rPr>
                        <a:t>. Ф</a:t>
                      </a:r>
                      <a:r>
                        <a:rPr lang="sr-Cyrl-CS" sz="1400" dirty="0">
                          <a:effectLst/>
                          <a:latin typeface="Calibri" panose="020F0502020204030204" pitchFamily="34" charset="0"/>
                          <a:ea typeface="Calibri" panose="020F0502020204030204" pitchFamily="34" charset="0"/>
                          <a:cs typeface="Times New Roman" panose="02020603050405020304" pitchFamily="18" charset="0"/>
                        </a:rPr>
                        <a:t>ирма која доживљава оперативне губитке имаће смањење текуће имовине према укупној имовини</a:t>
                      </a:r>
                      <a:r>
                        <a:rPr lang="sr-Cyrl-BA" sz="14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4917">
                <a:tc>
                  <a:txBody>
                    <a:bodyPr/>
                    <a:lstStyle/>
                    <a:p>
                      <a:pPr marL="0" marR="0" algn="ctr">
                        <a:lnSpc>
                          <a:spcPct val="150000"/>
                        </a:lnSpc>
                        <a:spcBef>
                          <a:spcPts val="0"/>
                        </a:spcBef>
                        <a:spcAft>
                          <a:spcPts val="800"/>
                        </a:spcAft>
                      </a:pPr>
                      <a:r>
                        <a:rPr lang="sr-Latn-BA" sz="1400">
                          <a:effectLst/>
                          <a:latin typeface="Calibri" panose="020F0502020204030204" pitchFamily="34" charset="0"/>
                          <a:ea typeface="Calibri" panose="020F0502020204030204" pitchFamily="34" charset="0"/>
                          <a:cs typeface="Times New Roman" panose="02020603050405020304" pitchFamily="18" charset="0"/>
                        </a:rPr>
                        <a:t>X</a:t>
                      </a:r>
                      <a:r>
                        <a:rPr lang="sr-Cyrl-BA" sz="1400">
                          <a:effectLst/>
                          <a:latin typeface="Calibri" panose="020F0502020204030204" pitchFamily="34" charset="0"/>
                          <a:ea typeface="Calibri" panose="020F0502020204030204" pitchFamily="34"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sr-Cyrl-BA" sz="1400">
                          <a:effectLst/>
                          <a:latin typeface="Calibri" panose="020F0502020204030204" pitchFamily="34" charset="0"/>
                          <a:ea typeface="Calibri" panose="020F0502020204030204" pitchFamily="34" charset="0"/>
                          <a:cs typeface="Times New Roman" panose="02020603050405020304" pitchFamily="18" charset="0"/>
                        </a:rPr>
                        <a:t>З</a:t>
                      </a:r>
                      <a:r>
                        <a:rPr lang="sr-Cyrl-CS" sz="1400">
                          <a:effectLst/>
                          <a:latin typeface="Calibri" panose="020F0502020204030204" pitchFamily="34" charset="0"/>
                          <a:ea typeface="Calibri" panose="020F0502020204030204" pitchFamily="34" charset="0"/>
                          <a:cs typeface="Times New Roman" panose="02020603050405020304" pitchFamily="18" charset="0"/>
                        </a:rPr>
                        <a:t>адржана </a:t>
                      </a:r>
                      <a:r>
                        <a:rPr lang="sr-Cyrl-BA" sz="1400">
                          <a:effectLst/>
                          <a:latin typeface="Calibri" panose="020F0502020204030204" pitchFamily="34" charset="0"/>
                          <a:ea typeface="Calibri" panose="020F0502020204030204" pitchFamily="34" charset="0"/>
                          <a:cs typeface="Times New Roman" panose="02020603050405020304" pitchFamily="18" charset="0"/>
                        </a:rPr>
                        <a:t>добит</a:t>
                      </a:r>
                      <a:r>
                        <a:rPr lang="en-US" sz="1400">
                          <a:effectLst/>
                          <a:latin typeface="Calibri" panose="020F0502020204030204" pitchFamily="34" charset="0"/>
                          <a:ea typeface="Calibri" panose="020F0502020204030204" pitchFamily="34" charset="0"/>
                          <a:cs typeface="Times New Roman" panose="02020603050405020304" pitchFamily="18" charset="0"/>
                        </a:rPr>
                        <a:t>/</a:t>
                      </a:r>
                      <a:r>
                        <a:rPr lang="sr-Cyrl-CS" sz="1400">
                          <a:effectLst/>
                          <a:latin typeface="Calibri" panose="020F0502020204030204" pitchFamily="34" charset="0"/>
                          <a:ea typeface="Calibri" panose="020F0502020204030204" pitchFamily="34" charset="0"/>
                          <a:cs typeface="Times New Roman" panose="02020603050405020304" pitchFamily="18" charset="0"/>
                        </a:rPr>
                        <a:t>укупна</a:t>
                      </a:r>
                      <a:r>
                        <a:rPr lang="sr-Cyrl-BA" sz="1400">
                          <a:effectLst/>
                          <a:latin typeface="Calibri" panose="020F0502020204030204" pitchFamily="34" charset="0"/>
                          <a:ea typeface="Calibri" panose="020F0502020204030204" pitchFamily="34" charset="0"/>
                          <a:cs typeface="Times New Roman" panose="02020603050405020304" pitchFamily="18" charset="0"/>
                        </a:rPr>
                        <a:t> средства</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sr-Cyrl-BA" sz="1400">
                          <a:effectLst/>
                          <a:latin typeface="Calibri" panose="020F0502020204030204" pitchFamily="34" charset="0"/>
                          <a:ea typeface="Calibri" panose="020F0502020204030204" pitchFamily="34" charset="0"/>
                          <a:cs typeface="Times New Roman" panose="02020603050405020304" pitchFamily="18" charset="0"/>
                        </a:rPr>
                        <a:t>К</a:t>
                      </a:r>
                      <a:r>
                        <a:rPr lang="sr-Cyrl-CS" sz="1400">
                          <a:effectLst/>
                          <a:latin typeface="Calibri" panose="020F0502020204030204" pitchFamily="34" charset="0"/>
                          <a:ea typeface="Calibri" panose="020F0502020204030204" pitchFamily="34" charset="0"/>
                          <a:cs typeface="Times New Roman" panose="02020603050405020304" pitchFamily="18" charset="0"/>
                        </a:rPr>
                        <a:t>од релативно младих фирми ће овај показатељ бити нижи јер оне нису имале времена кумулирати добит</a:t>
                      </a:r>
                      <a:r>
                        <a:rPr lang="sr-Cyrl-BA" sz="1400">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3223">
                <a:tc>
                  <a:txBody>
                    <a:bodyPr/>
                    <a:lstStyle/>
                    <a:p>
                      <a:pPr marL="0" marR="0" algn="ctr">
                        <a:lnSpc>
                          <a:spcPct val="150000"/>
                        </a:lnSpc>
                        <a:spcBef>
                          <a:spcPts val="0"/>
                        </a:spcBef>
                        <a:spcAft>
                          <a:spcPts val="800"/>
                        </a:spcAft>
                      </a:pPr>
                      <a:r>
                        <a:rPr lang="sr-Latn-BA" sz="1400">
                          <a:effectLst/>
                          <a:latin typeface="Calibri" panose="020F0502020204030204" pitchFamily="34" charset="0"/>
                          <a:ea typeface="Calibri" panose="020F0502020204030204" pitchFamily="34" charset="0"/>
                          <a:cs typeface="Times New Roman" panose="02020603050405020304" pitchFamily="18" charset="0"/>
                        </a:rPr>
                        <a:t>X</a:t>
                      </a:r>
                      <a:r>
                        <a:rPr lang="sr-Cyrl-BA" sz="1400">
                          <a:effectLst/>
                          <a:latin typeface="Calibri" panose="020F0502020204030204" pitchFamily="34" charset="0"/>
                          <a:ea typeface="Calibri" panose="020F0502020204030204" pitchFamily="34"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sr-Cyrl-BA" sz="1400">
                          <a:effectLst/>
                          <a:latin typeface="Calibri" panose="020F0502020204030204" pitchFamily="34" charset="0"/>
                          <a:ea typeface="Calibri" panose="020F0502020204030204" pitchFamily="34" charset="0"/>
                          <a:cs typeface="Times New Roman" panose="02020603050405020304" pitchFamily="18" charset="0"/>
                        </a:rPr>
                        <a:t>Д</a:t>
                      </a:r>
                      <a:r>
                        <a:rPr lang="sr-Cyrl-CS" sz="1400">
                          <a:effectLst/>
                          <a:latin typeface="Calibri" panose="020F0502020204030204" pitchFamily="34" charset="0"/>
                          <a:ea typeface="Calibri" panose="020F0502020204030204" pitchFamily="34" charset="0"/>
                          <a:cs typeface="Times New Roman" panose="02020603050405020304" pitchFamily="18" charset="0"/>
                        </a:rPr>
                        <a:t>обит</a:t>
                      </a:r>
                      <a:r>
                        <a:rPr lang="sr-Cyrl-BA" sz="1400">
                          <a:effectLst/>
                          <a:latin typeface="Calibri" panose="020F0502020204030204" pitchFamily="34" charset="0"/>
                          <a:ea typeface="Calibri" panose="020F0502020204030204" pitchFamily="34" charset="0"/>
                          <a:cs typeface="Times New Roman" panose="02020603050405020304" pitchFamily="18" charset="0"/>
                        </a:rPr>
                        <a:t> прије одбитка камата и пореза </a:t>
                      </a:r>
                      <a:r>
                        <a:rPr lang="en-US" sz="1400">
                          <a:effectLst/>
                          <a:latin typeface="Calibri" panose="020F0502020204030204" pitchFamily="34" charset="0"/>
                          <a:ea typeface="Calibri" panose="020F0502020204030204" pitchFamily="34" charset="0"/>
                          <a:cs typeface="Times New Roman" panose="02020603050405020304" pitchFamily="18" charset="0"/>
                        </a:rPr>
                        <a:t>/</a:t>
                      </a:r>
                      <a:r>
                        <a:rPr lang="sr-Cyrl-CS" sz="1400">
                          <a:effectLst/>
                          <a:latin typeface="Calibri" panose="020F0502020204030204" pitchFamily="34" charset="0"/>
                          <a:ea typeface="Calibri" panose="020F0502020204030204" pitchFamily="34" charset="0"/>
                          <a:cs typeface="Times New Roman" panose="02020603050405020304" pitchFamily="18" charset="0"/>
                        </a:rPr>
                        <a:t>укупна</a:t>
                      </a:r>
                      <a:r>
                        <a:rPr lang="sr-Cyrl-BA" sz="1400">
                          <a:effectLst/>
                          <a:latin typeface="Calibri" panose="020F0502020204030204" pitchFamily="34" charset="0"/>
                          <a:ea typeface="Calibri" panose="020F0502020204030204" pitchFamily="34" charset="0"/>
                          <a:cs typeface="Times New Roman" panose="02020603050405020304" pitchFamily="18" charset="0"/>
                        </a:rPr>
                        <a:t> средства</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sr-Cyrl-BA" sz="1400">
                          <a:effectLst/>
                          <a:latin typeface="Calibri" panose="020F0502020204030204" pitchFamily="34" charset="0"/>
                          <a:ea typeface="Calibri" panose="020F0502020204030204" pitchFamily="34" charset="0"/>
                          <a:cs typeface="Times New Roman" panose="02020603050405020304" pitchFamily="18" charset="0"/>
                        </a:rPr>
                        <a:t>К</a:t>
                      </a:r>
                      <a:r>
                        <a:rPr lang="sr-Cyrl-CS" sz="1400">
                          <a:effectLst/>
                          <a:latin typeface="Calibri" panose="020F0502020204030204" pitchFamily="34" charset="0"/>
                          <a:ea typeface="Calibri" panose="020F0502020204030204" pitchFamily="34" charset="0"/>
                          <a:cs typeface="Times New Roman" panose="02020603050405020304" pitchFamily="18" charset="0"/>
                        </a:rPr>
                        <a:t>ако се егзистенција предузећа базира на могућности фирме да својим средствима оствари зараду</a:t>
                      </a:r>
                      <a:r>
                        <a:rPr lang="en-US" sz="1400">
                          <a:effectLst/>
                          <a:latin typeface="Calibri" panose="020F0502020204030204" pitchFamily="34" charset="0"/>
                          <a:ea typeface="Calibri" panose="020F0502020204030204" pitchFamily="34" charset="0"/>
                          <a:cs typeface="Times New Roman" panose="02020603050405020304" pitchFamily="18" charset="0"/>
                        </a:rPr>
                        <a:t>, </a:t>
                      </a:r>
                      <a:r>
                        <a:rPr lang="sr-Cyrl-CS" sz="1400">
                          <a:effectLst/>
                          <a:latin typeface="Calibri" panose="020F0502020204030204" pitchFamily="34" charset="0"/>
                          <a:ea typeface="Calibri" panose="020F0502020204030204" pitchFamily="34" charset="0"/>
                          <a:cs typeface="Times New Roman" panose="02020603050405020304" pitchFamily="18" charset="0"/>
                        </a:rPr>
                        <a:t>овај је однос нарочито прикладан за закључивање о могућности банкрота предузећа</a:t>
                      </a:r>
                      <a:r>
                        <a:rPr lang="sr-Cyrl-BA" sz="1400">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3223">
                <a:tc>
                  <a:txBody>
                    <a:bodyPr/>
                    <a:lstStyle/>
                    <a:p>
                      <a:pPr marL="0" marR="0" algn="ctr">
                        <a:lnSpc>
                          <a:spcPct val="150000"/>
                        </a:lnSpc>
                        <a:spcBef>
                          <a:spcPts val="0"/>
                        </a:spcBef>
                        <a:spcAft>
                          <a:spcPts val="800"/>
                        </a:spcAft>
                      </a:pPr>
                      <a:r>
                        <a:rPr lang="sr-Latn-BA" sz="1400">
                          <a:effectLst/>
                          <a:latin typeface="Calibri" panose="020F0502020204030204" pitchFamily="34" charset="0"/>
                          <a:ea typeface="Calibri" panose="020F0502020204030204" pitchFamily="34" charset="0"/>
                          <a:cs typeface="Times New Roman" panose="02020603050405020304" pitchFamily="18" charset="0"/>
                        </a:rPr>
                        <a:t>X</a:t>
                      </a:r>
                      <a:r>
                        <a:rPr lang="sr-Cyrl-BA" sz="1400">
                          <a:effectLst/>
                          <a:latin typeface="Calibri" panose="020F0502020204030204" pitchFamily="34" charset="0"/>
                          <a:ea typeface="Calibri" panose="020F0502020204030204" pitchFamily="34"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Т</a:t>
                      </a:r>
                      <a:r>
                        <a:rPr lang="sr-Cyrl-CS" sz="1400">
                          <a:effectLst/>
                          <a:latin typeface="Calibri" panose="020F0502020204030204" pitchFamily="34" charset="0"/>
                          <a:ea typeface="Calibri" panose="020F0502020204030204" pitchFamily="34" charset="0"/>
                          <a:cs typeface="Times New Roman" panose="02020603050405020304" pitchFamily="18" charset="0"/>
                        </a:rPr>
                        <a:t>ржишна вриједност властитог капитала</a:t>
                      </a:r>
                      <a:r>
                        <a:rPr lang="en-US" sz="1400">
                          <a:effectLst/>
                          <a:latin typeface="Calibri" panose="020F0502020204030204" pitchFamily="34" charset="0"/>
                          <a:ea typeface="Calibri" panose="020F0502020204030204" pitchFamily="34" charset="0"/>
                          <a:cs typeface="Times New Roman" panose="02020603050405020304" pitchFamily="18" charset="0"/>
                        </a:rPr>
                        <a:t> /</a:t>
                      </a:r>
                      <a:r>
                        <a:rPr lang="sr-Cyrl-BA" sz="1400">
                          <a:effectLst/>
                          <a:latin typeface="Calibri" panose="020F0502020204030204" pitchFamily="34" charset="0"/>
                          <a:ea typeface="Calibri" panose="020F0502020204030204" pitchFamily="34" charset="0"/>
                          <a:cs typeface="Times New Roman" panose="02020603050405020304" pitchFamily="18" charset="0"/>
                        </a:rPr>
                        <a:t>укупне </a:t>
                      </a:r>
                      <a:r>
                        <a:rPr lang="sr-Cyrl-CS" sz="1400">
                          <a:effectLst/>
                          <a:latin typeface="Calibri" panose="020F0502020204030204" pitchFamily="34" charset="0"/>
                          <a:ea typeface="Calibri" panose="020F0502020204030204" pitchFamily="34" charset="0"/>
                          <a:cs typeface="Times New Roman" panose="02020603050405020304" pitchFamily="18" charset="0"/>
                        </a:rPr>
                        <a:t>обавез</a:t>
                      </a:r>
                      <a:r>
                        <a:rPr lang="sr-Cyrl-BA" sz="1400">
                          <a:effectLst/>
                          <a:latin typeface="Calibri" panose="020F0502020204030204" pitchFamily="34" charset="0"/>
                          <a:ea typeface="Calibri" panose="020F0502020204030204" pitchFamily="34" charset="0"/>
                          <a:cs typeface="Times New Roman" panose="02020603050405020304" pitchFamily="18" charset="0"/>
                        </a:rPr>
                        <a:t>е</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sr-Cyrl-BA" sz="1400">
                          <a:effectLst/>
                          <a:latin typeface="Calibri" panose="020F0502020204030204" pitchFamily="34" charset="0"/>
                          <a:ea typeface="Calibri" panose="020F0502020204030204" pitchFamily="34" charset="0"/>
                          <a:cs typeface="Times New Roman" panose="02020603050405020304" pitchFamily="18" charset="0"/>
                        </a:rPr>
                        <a:t>О</a:t>
                      </a:r>
                      <a:r>
                        <a:rPr lang="sr-Cyrl-CS" sz="1400">
                          <a:effectLst/>
                          <a:latin typeface="Calibri" panose="020F0502020204030204" pitchFamily="34" charset="0"/>
                          <a:ea typeface="Calibri" panose="020F0502020204030204" pitchFamily="34" charset="0"/>
                          <a:cs typeface="Times New Roman" panose="02020603050405020304" pitchFamily="18" charset="0"/>
                        </a:rPr>
                        <a:t>вај однос показује колико средства предузећа губе на својој вриједности прије него што обавезе премаше имовину и предузеће постане несолвентно</a:t>
                      </a:r>
                      <a:r>
                        <a:rPr lang="sr-Cyrl-BA" sz="1400">
                          <a:effectLst/>
                          <a:latin typeface="Calibri" panose="020F0502020204030204" pitchFamily="34" charset="0"/>
                          <a:ea typeface="Calibri" panose="020F050202020403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6611">
                <a:tc>
                  <a:txBody>
                    <a:bodyPr/>
                    <a:lstStyle/>
                    <a:p>
                      <a:pPr marL="0" marR="0" algn="ctr">
                        <a:lnSpc>
                          <a:spcPct val="150000"/>
                        </a:lnSpc>
                        <a:spcBef>
                          <a:spcPts val="0"/>
                        </a:spcBef>
                        <a:spcAft>
                          <a:spcPts val="800"/>
                        </a:spcAft>
                      </a:pPr>
                      <a:r>
                        <a:rPr lang="sr-Latn-BA" sz="1400">
                          <a:effectLst/>
                          <a:latin typeface="Calibri" panose="020F0502020204030204" pitchFamily="34" charset="0"/>
                          <a:ea typeface="Calibri" panose="020F0502020204030204" pitchFamily="34" charset="0"/>
                          <a:cs typeface="Times New Roman" panose="02020603050405020304" pitchFamily="18" charset="0"/>
                        </a:rPr>
                        <a:t>X</a:t>
                      </a:r>
                      <a:r>
                        <a:rPr lang="sr-Cyrl-BA" sz="1400">
                          <a:effectLst/>
                          <a:latin typeface="Calibri" panose="020F0502020204030204" pitchFamily="34" charset="0"/>
                          <a:ea typeface="Calibri" panose="020F0502020204030204" pitchFamily="34" charset="0"/>
                          <a:cs typeface="Times New Roman" panose="02020603050405020304" pitchFamily="18"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П</a:t>
                      </a:r>
                      <a:r>
                        <a:rPr lang="sr-Cyrl-CS" sz="1400">
                          <a:effectLst/>
                          <a:latin typeface="Calibri" panose="020F0502020204030204" pitchFamily="34" charset="0"/>
                          <a:ea typeface="Calibri" panose="020F0502020204030204" pitchFamily="34" charset="0"/>
                          <a:cs typeface="Times New Roman" panose="02020603050405020304" pitchFamily="18" charset="0"/>
                        </a:rPr>
                        <a:t>родаја</a:t>
                      </a:r>
                      <a:r>
                        <a:rPr lang="en-US" sz="1400">
                          <a:effectLst/>
                          <a:latin typeface="Calibri" panose="020F0502020204030204" pitchFamily="34" charset="0"/>
                          <a:ea typeface="Calibri" panose="020F0502020204030204" pitchFamily="34" charset="0"/>
                          <a:cs typeface="Times New Roman" panose="02020603050405020304" pitchFamily="18" charset="0"/>
                        </a:rPr>
                        <a:t>/</a:t>
                      </a:r>
                      <a:r>
                        <a:rPr lang="sr-Cyrl-CS" sz="1400">
                          <a:effectLst/>
                          <a:latin typeface="Calibri" panose="020F0502020204030204" pitchFamily="34" charset="0"/>
                          <a:ea typeface="Calibri" panose="020F0502020204030204" pitchFamily="34" charset="0"/>
                          <a:cs typeface="Times New Roman" panose="02020603050405020304" pitchFamily="18" charset="0"/>
                        </a:rPr>
                        <a:t>укупна </a:t>
                      </a:r>
                      <a:r>
                        <a:rPr lang="sr-Cyrl-BA" sz="1400">
                          <a:effectLst/>
                          <a:latin typeface="Calibri" panose="020F0502020204030204" pitchFamily="34" charset="0"/>
                          <a:ea typeface="Calibri" panose="020F0502020204030204" pitchFamily="34" charset="0"/>
                          <a:cs typeface="Times New Roman" panose="02020603050405020304" pitchFamily="18" charset="0"/>
                        </a:rPr>
                        <a:t>средства</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Приходи</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од</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продаје</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обухватају</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приходе</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од</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продаје</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роба</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производа</a:t>
                      </a:r>
                      <a:r>
                        <a:rPr lang="en-US" sz="1400" dirty="0">
                          <a:effectLst/>
                          <a:latin typeface="Calibri" panose="020F0502020204030204" pitchFamily="34" charset="0"/>
                          <a:ea typeface="Calibri" panose="020F0502020204030204" pitchFamily="34" charset="0"/>
                          <a:cs typeface="Times New Roman" panose="02020603050405020304" pitchFamily="18" charset="0"/>
                        </a:rPr>
                        <a:t> и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услуга</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6777-FF55-014F-A1D9-FB5A3C006648}"/>
              </a:ext>
            </a:extLst>
          </p:cNvPr>
          <p:cNvSpPr>
            <a:spLocks noGrp="1"/>
          </p:cNvSpPr>
          <p:nvPr>
            <p:ph type="title"/>
          </p:nvPr>
        </p:nvSpPr>
        <p:spPr>
          <a:xfrm>
            <a:off x="457200" y="260350"/>
            <a:ext cx="8229600" cy="720725"/>
          </a:xfrm>
        </p:spPr>
        <p:txBody>
          <a:bodyPr/>
          <a:lstStyle/>
          <a:p>
            <a:pPr eaLnBrk="1" hangingPunct="1">
              <a:defRPr/>
            </a:pPr>
            <a:r>
              <a:rPr lang="sr-Cyrl-BA" sz="2400" dirty="0">
                <a:effectLst/>
              </a:rPr>
              <a:t>Едвард Алтман (</a:t>
            </a:r>
            <a:r>
              <a:rPr lang="sr-Cyrl-BA" sz="2400" i="1" dirty="0">
                <a:effectLst/>
              </a:rPr>
              <a:t>Edward Altman</a:t>
            </a:r>
            <a:r>
              <a:rPr lang="sr-Cyrl-BA" sz="2400" dirty="0">
                <a:effectLst/>
              </a:rPr>
              <a:t>)</a:t>
            </a:r>
            <a:r>
              <a:rPr lang="sr-Latn-BA" sz="2400" dirty="0">
                <a:effectLst/>
              </a:rPr>
              <a:t> Z score</a:t>
            </a:r>
            <a:endParaRPr lang="en-US" sz="2400" dirty="0"/>
          </a:p>
        </p:txBody>
      </p:sp>
      <p:sp>
        <p:nvSpPr>
          <p:cNvPr id="78851" name="Content Placeholder 2">
            <a:extLst>
              <a:ext uri="{FF2B5EF4-FFF2-40B4-BE49-F238E27FC236}">
                <a16:creationId xmlns:a16="http://schemas.microsoft.com/office/drawing/2014/main" id="{5DB7E678-19C1-0148-B760-F4299F73778D}"/>
              </a:ext>
            </a:extLst>
          </p:cNvPr>
          <p:cNvSpPr>
            <a:spLocks noGrp="1"/>
          </p:cNvSpPr>
          <p:nvPr>
            <p:ph idx="1"/>
          </p:nvPr>
        </p:nvSpPr>
        <p:spPr>
          <a:xfrm>
            <a:off x="457200" y="1196975"/>
            <a:ext cx="8229600" cy="4929188"/>
          </a:xfrm>
        </p:spPr>
        <p:txBody>
          <a:bodyPr/>
          <a:lstStyle/>
          <a:p>
            <a:pPr marL="0" indent="0" algn="ctr">
              <a:lnSpc>
                <a:spcPct val="150000"/>
              </a:lnSpc>
              <a:spcBef>
                <a:spcPct val="0"/>
              </a:spcBef>
              <a:spcAft>
                <a:spcPts val="800"/>
              </a:spcAft>
              <a:buFont typeface="Arial" panose="020B0604020202020204" pitchFamily="34" charset="0"/>
              <a:buNone/>
            </a:pPr>
            <a:endParaRPr lang="sr-Latn-BA" altLang="en-US" sz="1800" b="1">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Bef>
                <a:spcPct val="0"/>
              </a:spcBef>
              <a:spcAft>
                <a:spcPts val="800"/>
              </a:spcAft>
              <a:buFont typeface="Arial" panose="020B0604020202020204" pitchFamily="34" charset="0"/>
              <a:buNone/>
            </a:pPr>
            <a:r>
              <a:rPr lang="sr-Latn-BA" altLang="en-US" sz="1800" b="1">
                <a:latin typeface="Georgia" panose="02040502050405020303" pitchFamily="18" charset="0"/>
                <a:ea typeface="Calibri" panose="020F0502020204030204" pitchFamily="34" charset="0"/>
                <a:cs typeface="Times New Roman" panose="02020603050405020304" pitchFamily="18" charset="0"/>
              </a:rPr>
              <a:t>Z = </a:t>
            </a:r>
            <a:r>
              <a:rPr lang="sr-Cyrl-BA" altLang="en-US" sz="1800" b="1">
                <a:latin typeface="Georgia" panose="02040502050405020303" pitchFamily="18" charset="0"/>
                <a:ea typeface="Calibri" panose="020F0502020204030204" pitchFamily="34" charset="0"/>
                <a:cs typeface="Times New Roman" panose="02020603050405020304" pitchFamily="18" charset="0"/>
              </a:rPr>
              <a:t>1</a:t>
            </a:r>
            <a:r>
              <a:rPr lang="sr-Latn-BA" altLang="en-US" sz="1800" b="1">
                <a:latin typeface="Georgia" panose="02040502050405020303" pitchFamily="18" charset="0"/>
                <a:ea typeface="Calibri" panose="020F0502020204030204" pitchFamily="34" charset="0"/>
                <a:cs typeface="Times New Roman" panose="02020603050405020304" pitchFamily="18" charset="0"/>
              </a:rPr>
              <a:t>,2</a:t>
            </a:r>
            <a:r>
              <a:rPr lang="sr-Cyrl-BA" altLang="en-US" sz="1800" b="1">
                <a:latin typeface="Georgia" panose="02040502050405020303" pitchFamily="18" charset="0"/>
                <a:ea typeface="Calibri" panose="020F0502020204030204" pitchFamily="34" charset="0"/>
                <a:cs typeface="Times New Roman" panose="02020603050405020304" pitchFamily="18" charset="0"/>
              </a:rPr>
              <a:t>1</a:t>
            </a:r>
            <a:r>
              <a:rPr lang="sr-Latn-BA" altLang="en-US" sz="1800" b="1">
                <a:latin typeface="Georgia" panose="02040502050405020303" pitchFamily="18" charset="0"/>
                <a:ea typeface="Calibri" panose="020F0502020204030204" pitchFamily="34" charset="0"/>
                <a:cs typeface="Times New Roman" panose="02020603050405020304" pitchFamily="18" charset="0"/>
              </a:rPr>
              <a:t> X1 + </a:t>
            </a:r>
            <a:r>
              <a:rPr lang="sr-Cyrl-BA" altLang="en-US" sz="1800" b="1">
                <a:latin typeface="Georgia" panose="02040502050405020303" pitchFamily="18" charset="0"/>
                <a:ea typeface="Calibri" panose="020F0502020204030204" pitchFamily="34" charset="0"/>
                <a:cs typeface="Times New Roman" panose="02020603050405020304" pitchFamily="18" charset="0"/>
              </a:rPr>
              <a:t>1</a:t>
            </a:r>
            <a:r>
              <a:rPr lang="sr-Latn-BA" altLang="en-US" sz="1800" b="1">
                <a:latin typeface="Georgia" panose="02040502050405020303" pitchFamily="18" charset="0"/>
                <a:ea typeface="Calibri" panose="020F0502020204030204" pitchFamily="34" charset="0"/>
                <a:cs typeface="Times New Roman" panose="02020603050405020304" pitchFamily="18" charset="0"/>
              </a:rPr>
              <a:t>,4 X2 + </a:t>
            </a:r>
            <a:r>
              <a:rPr lang="sr-Cyrl-BA" altLang="en-US" sz="1800" b="1">
                <a:latin typeface="Georgia" panose="02040502050405020303" pitchFamily="18" charset="0"/>
                <a:ea typeface="Calibri" panose="020F0502020204030204" pitchFamily="34" charset="0"/>
                <a:cs typeface="Times New Roman" panose="02020603050405020304" pitchFamily="18" charset="0"/>
              </a:rPr>
              <a:t>3</a:t>
            </a:r>
            <a:r>
              <a:rPr lang="sr-Latn-BA" altLang="en-US" sz="1800" b="1">
                <a:latin typeface="Georgia" panose="02040502050405020303" pitchFamily="18" charset="0"/>
                <a:ea typeface="Calibri" panose="020F0502020204030204" pitchFamily="34" charset="0"/>
                <a:cs typeface="Times New Roman" panose="02020603050405020304" pitchFamily="18" charset="0"/>
              </a:rPr>
              <a:t>,3 X3 + 0,6 X4 + 0,999 X5</a:t>
            </a:r>
            <a:endParaRPr lang="en-US" altLang="en-US" sz="1800">
              <a:latin typeface="Georgia" panose="02040502050405020303" pitchFamily="18" charset="0"/>
              <a:ea typeface="Calibri" panose="020F0502020204030204" pitchFamily="34" charset="0"/>
              <a:cs typeface="Times New Roman" panose="02020603050405020304" pitchFamily="18" charset="0"/>
            </a:endParaRPr>
          </a:p>
          <a:p>
            <a:pPr marL="0" indent="0" eaLnBrk="1" hangingPunct="1"/>
            <a:r>
              <a:rPr lang="sr-Latn-BA" altLang="en-US" sz="1800">
                <a:latin typeface="Georgia" panose="02040502050405020303" pitchFamily="18" charset="0"/>
                <a:ea typeface="Calibri" panose="020F0502020204030204" pitchFamily="34" charset="0"/>
                <a:cs typeface="Times New Roman" panose="02020603050405020304" pitchFamily="18" charset="0"/>
              </a:rPr>
              <a:t>Z&lt;</a:t>
            </a:r>
            <a:r>
              <a:rPr lang="sr-Cyrl-BA" altLang="en-US" sz="1800">
                <a:latin typeface="Georgia" panose="02040502050405020303" pitchFamily="18" charset="0"/>
                <a:ea typeface="Calibri" panose="020F0502020204030204" pitchFamily="34" charset="0"/>
                <a:cs typeface="Times New Roman" panose="02020603050405020304" pitchFamily="18" charset="0"/>
              </a:rPr>
              <a:t>1.81, зона банкрота ,</a:t>
            </a:r>
            <a:r>
              <a:rPr lang="sr-Cyrl-BA" altLang="en-US" sz="1800">
                <a:solidFill>
                  <a:srgbClr val="FF0000"/>
                </a:solidFill>
                <a:latin typeface="Georgia" panose="02040502050405020303" pitchFamily="18" charset="0"/>
                <a:ea typeface="Calibri" panose="020F0502020204030204" pitchFamily="34" charset="0"/>
                <a:cs typeface="Times New Roman" panose="02020603050405020304" pitchFamily="18" charset="0"/>
              </a:rPr>
              <a:t>1.81 &lt;</a:t>
            </a:r>
            <a:r>
              <a:rPr lang="sr-Latn-BA" altLang="en-US" sz="1800">
                <a:solidFill>
                  <a:srgbClr val="FF0000"/>
                </a:solidFill>
                <a:latin typeface="Georgia" panose="02040502050405020303" pitchFamily="18" charset="0"/>
                <a:ea typeface="Calibri" panose="020F0502020204030204" pitchFamily="34" charset="0"/>
                <a:cs typeface="Times New Roman" panose="02020603050405020304" pitchFamily="18" charset="0"/>
              </a:rPr>
              <a:t>Z&lt;</a:t>
            </a:r>
            <a:r>
              <a:rPr lang="sr-Cyrl-BA" altLang="en-US" sz="1800">
                <a:solidFill>
                  <a:srgbClr val="FF0000"/>
                </a:solidFill>
                <a:latin typeface="Georgia" panose="02040502050405020303" pitchFamily="18" charset="0"/>
                <a:ea typeface="Calibri" panose="020F0502020204030204" pitchFamily="34" charset="0"/>
                <a:cs typeface="Times New Roman" panose="02020603050405020304" pitchFamily="18" charset="0"/>
              </a:rPr>
              <a:t> </a:t>
            </a:r>
            <a:r>
              <a:rPr lang="sr-Latn-BA" altLang="en-US" sz="1800">
                <a:solidFill>
                  <a:srgbClr val="FF0000"/>
                </a:solidFill>
                <a:latin typeface="Georgia" panose="02040502050405020303" pitchFamily="18" charset="0"/>
                <a:ea typeface="Calibri" panose="020F0502020204030204" pitchFamily="34" charset="0"/>
                <a:cs typeface="Times New Roman" panose="02020603050405020304" pitchFamily="18" charset="0"/>
              </a:rPr>
              <a:t>2.99</a:t>
            </a:r>
            <a:r>
              <a:rPr lang="sr-Latn-BA" altLang="en-US" sz="1800">
                <a:latin typeface="Georgia" panose="02040502050405020303" pitchFamily="18" charset="0"/>
                <a:ea typeface="Calibri" panose="020F0502020204030204" pitchFamily="34" charset="0"/>
                <a:cs typeface="Times New Roman" panose="02020603050405020304" pitchFamily="18" charset="0"/>
              </a:rPr>
              <a:t>, </a:t>
            </a:r>
            <a:r>
              <a:rPr lang="sr-Cyrl-BA" altLang="en-US" sz="1800">
                <a:latin typeface="Georgia" panose="02040502050405020303" pitchFamily="18" charset="0"/>
                <a:ea typeface="Calibri" panose="020F0502020204030204" pitchFamily="34" charset="0"/>
                <a:cs typeface="Times New Roman" panose="02020603050405020304" pitchFamily="18" charset="0"/>
              </a:rPr>
              <a:t>неутрална сива зона </a:t>
            </a:r>
            <a:r>
              <a:rPr lang="sr-Latn-BA" altLang="en-US" sz="1800">
                <a:latin typeface="Georgia" panose="02040502050405020303" pitchFamily="18" charset="0"/>
                <a:ea typeface="Calibri" panose="020F0502020204030204" pitchFamily="34" charset="0"/>
                <a:cs typeface="Times New Roman" panose="02020603050405020304" pitchFamily="18" charset="0"/>
              </a:rPr>
              <a:t> </a:t>
            </a:r>
          </a:p>
          <a:p>
            <a:pPr marL="0" indent="0" eaLnBrk="1" hangingPunct="1"/>
            <a:r>
              <a:rPr lang="sr-Latn-BA" altLang="en-US" sz="1800">
                <a:latin typeface="Georgia" panose="02040502050405020303" pitchFamily="18" charset="0"/>
                <a:ea typeface="Calibri" panose="020F0502020204030204" pitchFamily="34" charset="0"/>
                <a:cs typeface="Times New Roman" panose="02020603050405020304" pitchFamily="18" charset="0"/>
              </a:rPr>
              <a:t>Z&gt;2.99 </a:t>
            </a:r>
            <a:r>
              <a:rPr lang="sr-Cyrl-BA" altLang="en-US" sz="1800">
                <a:latin typeface="Georgia" panose="02040502050405020303" pitchFamily="18" charset="0"/>
                <a:ea typeface="Calibri" panose="020F0502020204030204" pitchFamily="34" charset="0"/>
                <a:cs typeface="Times New Roman" panose="02020603050405020304" pitchFamily="18" charset="0"/>
              </a:rPr>
              <a:t> здрава предузећа</a:t>
            </a:r>
          </a:p>
          <a:p>
            <a:pPr marL="0" indent="0"/>
            <a:r>
              <a:rPr lang="sr-Latn-BA" altLang="en-US" sz="1800">
                <a:latin typeface="Georgia" panose="02040502050405020303" pitchFamily="18" charset="0"/>
                <a:ea typeface="Calibri" panose="020F0502020204030204" pitchFamily="34" charset="0"/>
                <a:cs typeface="Times New Roman" panose="02020603050405020304" pitchFamily="18" charset="0"/>
              </a:rPr>
              <a:t>Прецизност којом модел врши дискриминацију између успјешних и неуспјешних предузећа </a:t>
            </a:r>
            <a:r>
              <a:rPr lang="sr-Cyrl-BA" altLang="en-US" sz="1800">
                <a:latin typeface="Georgia" panose="02040502050405020303" pitchFamily="18" charset="0"/>
                <a:ea typeface="Calibri" panose="020F0502020204030204" pitchFamily="34" charset="0"/>
                <a:cs typeface="Times New Roman" panose="02020603050405020304" pitchFamily="18" charset="0"/>
              </a:rPr>
              <a:t>1 годину прије банкрота износи 95%, а двије године прије банкрота 75%, три 48% . </a:t>
            </a:r>
          </a:p>
          <a:p>
            <a:pPr marL="0" indent="0"/>
            <a:r>
              <a:rPr lang="sr-Latn-BA" altLang="en-US" sz="1800">
                <a:latin typeface="Georgia" panose="02040502050405020303" pitchFamily="18" charset="0"/>
                <a:ea typeface="Calibri" panose="020F0502020204030204" pitchFamily="34" charset="0"/>
                <a:cs typeface="Times New Roman" panose="02020603050405020304" pitchFamily="18" charset="0"/>
              </a:rPr>
              <a:t>Алтман је 19</a:t>
            </a:r>
            <a:r>
              <a:rPr lang="sr-Cyrl-BA" altLang="en-US" sz="1800">
                <a:latin typeface="Georgia" panose="02040502050405020303" pitchFamily="18" charset="0"/>
                <a:ea typeface="Calibri" panose="020F0502020204030204" pitchFamily="34" charset="0"/>
                <a:cs typeface="Times New Roman" panose="02020603050405020304" pitchFamily="18" charset="0"/>
              </a:rPr>
              <a:t>8</a:t>
            </a:r>
            <a:r>
              <a:rPr lang="sr-Latn-BA" altLang="en-US" sz="1800">
                <a:latin typeface="Georgia" panose="02040502050405020303" pitchFamily="18" charset="0"/>
                <a:ea typeface="Calibri" panose="020F0502020204030204" pitchFamily="34" charset="0"/>
                <a:cs typeface="Times New Roman" panose="02020603050405020304" pitchFamily="18" charset="0"/>
              </a:rPr>
              <a:t>3 </a:t>
            </a:r>
            <a:r>
              <a:rPr lang="sr-Cyrl-BA" altLang="en-US" sz="1800">
                <a:latin typeface="Georgia" panose="02040502050405020303" pitchFamily="18" charset="0"/>
                <a:ea typeface="Calibri" panose="020F0502020204030204" pitchFamily="34" charset="0"/>
                <a:cs typeface="Times New Roman" panose="02020603050405020304" pitchFamily="18" charset="0"/>
              </a:rPr>
              <a:t>кориговао свој базични модел из 1968 године у циљу примјене модела и за приватна предузећа која не котирају на берзи. </a:t>
            </a:r>
          </a:p>
          <a:p>
            <a:pPr marL="0" indent="0"/>
            <a:r>
              <a:rPr lang="sr-Cyrl-BA" altLang="en-US" sz="1800">
                <a:latin typeface="Georgia" panose="02040502050405020303" pitchFamily="18" charset="0"/>
                <a:ea typeface="Calibri" panose="020F0502020204030204" pitchFamily="34" charset="0"/>
                <a:cs typeface="Times New Roman" panose="02020603050405020304" pitchFamily="18" charset="0"/>
              </a:rPr>
              <a:t>Корекција замјена тржишне вриједности књиговодственом вриједношћу приликом прорачуна параметра </a:t>
            </a:r>
            <a:r>
              <a:rPr lang="sr-Latn-BA" altLang="en-US" sz="1800">
                <a:latin typeface="Georgia" panose="02040502050405020303" pitchFamily="18" charset="0"/>
                <a:ea typeface="Calibri" panose="020F0502020204030204" pitchFamily="34" charset="0"/>
                <a:cs typeface="Times New Roman" panose="02020603050405020304" pitchFamily="18" charset="0"/>
              </a:rPr>
              <a:t>X4</a:t>
            </a:r>
            <a:r>
              <a:rPr lang="sr-Cyrl-BA" altLang="en-US" sz="1800">
                <a:latin typeface="Georgia" panose="02040502050405020303" pitchFamily="18" charset="0"/>
                <a:ea typeface="Calibri" panose="020F0502020204030204" pitchFamily="34" charset="0"/>
                <a:cs typeface="Times New Roman" panose="02020603050405020304" pitchFamily="18" charset="0"/>
              </a:rPr>
              <a:t>. </a:t>
            </a:r>
          </a:p>
          <a:p>
            <a:pPr marL="0" indent="0" eaLnBrk="1" hangingPunct="1">
              <a:buFont typeface="Arial" panose="020B0604020202020204" pitchFamily="34" charset="0"/>
              <a:buNone/>
            </a:pPr>
            <a:endParaRPr lang="en-US" altLang="en-US" sz="180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78852" name="Date Placeholder 3">
            <a:extLst>
              <a:ext uri="{FF2B5EF4-FFF2-40B4-BE49-F238E27FC236}">
                <a16:creationId xmlns:a16="http://schemas.microsoft.com/office/drawing/2014/main" id="{7D9C4D83-6A30-5B4F-BD36-63BE4AA738B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C8AEF5A-1775-554B-BD8D-D60FB449927F}" type="datetime1">
              <a:rPr lang="en-US" altLang="en-US" sz="1200" smtClean="0">
                <a:solidFill>
                  <a:srgbClr val="595959"/>
                </a:solidFill>
                <a:latin typeface="Century Gothic" panose="020B0502020202020204" pitchFamily="34" charset="0"/>
              </a:rPr>
              <a:pPr/>
              <a:t>4/27/26</a:t>
            </a:fld>
            <a:endParaRPr lang="en-US" altLang="en-US" sz="1200">
              <a:solidFill>
                <a:srgbClr val="595959"/>
              </a:solidFill>
              <a:latin typeface="Century Gothic" panose="020B0502020202020204" pitchFamily="34" charset="0"/>
            </a:endParaRPr>
          </a:p>
        </p:txBody>
      </p:sp>
      <p:sp>
        <p:nvSpPr>
          <p:cNvPr id="78853" name="Slide Number Placeholder 4">
            <a:extLst>
              <a:ext uri="{FF2B5EF4-FFF2-40B4-BE49-F238E27FC236}">
                <a16:creationId xmlns:a16="http://schemas.microsoft.com/office/drawing/2014/main" id="{CA9C1D8A-171D-1544-B2DA-DAD5FDE55B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C371A25-A5EE-E94F-BB73-3AA9D3509368}" type="slidenum">
              <a:rPr lang="en-US" altLang="en-US" sz="1200">
                <a:solidFill>
                  <a:srgbClr val="595959"/>
                </a:solidFill>
                <a:latin typeface="Century Gothic" panose="020B0502020202020204" pitchFamily="34" charset="0"/>
              </a:rPr>
              <a:pPr/>
              <a:t>69</a:t>
            </a:fld>
            <a:endParaRPr lang="en-US" altLang="en-US" sz="1200">
              <a:solidFill>
                <a:srgbClr val="595959"/>
              </a:solidFill>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a:extLst>
              <a:ext uri="{FF2B5EF4-FFF2-40B4-BE49-F238E27FC236}">
                <a16:creationId xmlns:a16="http://schemas.microsoft.com/office/drawing/2014/main" id="{28B46BAF-67A8-524E-9173-3E0503E3868B}"/>
              </a:ext>
            </a:extLst>
          </p:cNvPr>
          <p:cNvSpPr>
            <a:spLocks noGrp="1"/>
          </p:cNvSpPr>
          <p:nvPr>
            <p:ph idx="1"/>
          </p:nvPr>
        </p:nvSpPr>
        <p:spPr/>
        <p:txBody>
          <a:bodyPr/>
          <a:lstStyle/>
          <a:p>
            <a:pPr marL="342900" indent="-342900" eaLnBrk="1" hangingPunct="1">
              <a:spcBef>
                <a:spcPct val="20000"/>
              </a:spcBef>
              <a:buClrTx/>
              <a:buSzTx/>
              <a:buFont typeface="Arial" panose="020B0604020202020204" pitchFamily="34" charset="0"/>
              <a:buChar char="•"/>
            </a:pPr>
            <a:r>
              <a:rPr lang="sr-Cyrl-CS" altLang="en-US" sz="2400">
                <a:solidFill>
                  <a:srgbClr val="000000"/>
                </a:solidFill>
                <a:latin typeface="Palatino Linotype" panose="02040502050505030304" pitchFamily="18" charset="0"/>
              </a:rPr>
              <a:t>ц</a:t>
            </a:r>
            <a:r>
              <a:rPr lang="sr-Latn-CS" altLang="en-US" sz="2400">
                <a:solidFill>
                  <a:srgbClr val="000000"/>
                </a:solidFill>
                <a:latin typeface="Palatino Linotype" panose="02040502050505030304" pitchFamily="18" charset="0"/>
              </a:rPr>
              <a:t>иљ (сврха реализације)</a:t>
            </a:r>
            <a:r>
              <a:rPr lang="sr-Cyrl-RS" altLang="en-US" sz="2400">
                <a:solidFill>
                  <a:srgbClr val="000000"/>
                </a:solidFill>
                <a:latin typeface="Palatino Linotype" panose="02040502050505030304" pitchFamily="18" charset="0"/>
              </a:rPr>
              <a:t>;</a:t>
            </a:r>
            <a:endParaRPr lang="en-US" altLang="en-US" sz="2400">
              <a:solidFill>
                <a:srgbClr val="000000"/>
              </a:solidFill>
              <a:latin typeface="Palatino Linotype" panose="02040502050505030304" pitchFamily="18" charset="0"/>
            </a:endParaRPr>
          </a:p>
          <a:p>
            <a:pPr marL="342900" indent="-342900" eaLnBrk="1" hangingPunct="1">
              <a:spcBef>
                <a:spcPct val="20000"/>
              </a:spcBef>
              <a:buClrTx/>
              <a:buSzTx/>
              <a:buFont typeface="Arial" panose="020B0604020202020204" pitchFamily="34" charset="0"/>
              <a:buChar char="•"/>
            </a:pPr>
            <a:r>
              <a:rPr lang="sr-Cyrl-CS" altLang="en-US" sz="2400">
                <a:solidFill>
                  <a:srgbClr val="000000"/>
                </a:solidFill>
                <a:latin typeface="Palatino Linotype" panose="02040502050505030304" pitchFamily="18" charset="0"/>
              </a:rPr>
              <a:t>р</a:t>
            </a:r>
            <a:r>
              <a:rPr lang="sr-Latn-CS" altLang="en-US" sz="2400">
                <a:solidFill>
                  <a:srgbClr val="000000"/>
                </a:solidFill>
                <a:latin typeface="Palatino Linotype" panose="02040502050505030304" pitchFamily="18" charset="0"/>
              </a:rPr>
              <a:t>окови (ограничено вр</a:t>
            </a:r>
            <a:r>
              <a:rPr lang="sr-Cyrl-CS" altLang="en-US" sz="2400">
                <a:solidFill>
                  <a:srgbClr val="000000"/>
                </a:solidFill>
                <a:latin typeface="Palatino Linotype" panose="02040502050505030304" pitchFamily="18" charset="0"/>
              </a:rPr>
              <a:t>иј</a:t>
            </a:r>
            <a:r>
              <a:rPr lang="sr-Latn-CS" altLang="en-US" sz="2400">
                <a:solidFill>
                  <a:srgbClr val="000000"/>
                </a:solidFill>
                <a:latin typeface="Palatino Linotype" panose="02040502050505030304" pitchFamily="18" charset="0"/>
              </a:rPr>
              <a:t>еме за достизање циљева)</a:t>
            </a:r>
            <a:r>
              <a:rPr lang="sr-Cyrl-RS" altLang="en-US" sz="2400">
                <a:solidFill>
                  <a:srgbClr val="000000"/>
                </a:solidFill>
                <a:latin typeface="Palatino Linotype" panose="02040502050505030304" pitchFamily="18" charset="0"/>
              </a:rPr>
              <a:t>;</a:t>
            </a:r>
            <a:endParaRPr lang="en-US" altLang="en-US" sz="2400">
              <a:solidFill>
                <a:srgbClr val="000000"/>
              </a:solidFill>
              <a:latin typeface="Palatino Linotype" panose="02040502050505030304" pitchFamily="18" charset="0"/>
            </a:endParaRPr>
          </a:p>
          <a:p>
            <a:pPr marL="342900" indent="-342900" eaLnBrk="1" hangingPunct="1">
              <a:spcBef>
                <a:spcPct val="20000"/>
              </a:spcBef>
              <a:buClrTx/>
              <a:buSzTx/>
              <a:buFont typeface="Arial" panose="020B0604020202020204" pitchFamily="34" charset="0"/>
              <a:buChar char="•"/>
            </a:pPr>
            <a:r>
              <a:rPr lang="sr-Cyrl-CS" altLang="en-US" sz="2400">
                <a:solidFill>
                  <a:srgbClr val="000000"/>
                </a:solidFill>
                <a:latin typeface="Palatino Linotype" panose="02040502050505030304" pitchFamily="18" charset="0"/>
              </a:rPr>
              <a:t>к</a:t>
            </a:r>
            <a:r>
              <a:rPr lang="sr-Latn-CS" altLang="en-US" sz="2400">
                <a:solidFill>
                  <a:srgbClr val="000000"/>
                </a:solidFill>
                <a:latin typeface="Palatino Linotype" panose="02040502050505030304" pitchFamily="18" charset="0"/>
              </a:rPr>
              <a:t>омплексност (прим</a:t>
            </a:r>
            <a:r>
              <a:rPr lang="sr-Cyrl-CS" altLang="en-US" sz="2400">
                <a:solidFill>
                  <a:srgbClr val="000000"/>
                </a:solidFill>
                <a:latin typeface="Palatino Linotype" panose="02040502050505030304" pitchFamily="18" charset="0"/>
              </a:rPr>
              <a:t>ј</a:t>
            </a:r>
            <a:r>
              <a:rPr lang="sr-Latn-CS" altLang="en-US" sz="2400">
                <a:solidFill>
                  <a:srgbClr val="000000"/>
                </a:solidFill>
                <a:latin typeface="Palatino Linotype" panose="02040502050505030304" pitchFamily="18" charset="0"/>
              </a:rPr>
              <a:t>ена технологије)</a:t>
            </a:r>
            <a:r>
              <a:rPr lang="sr-Cyrl-RS" altLang="en-US" sz="2400">
                <a:solidFill>
                  <a:srgbClr val="000000"/>
                </a:solidFill>
                <a:latin typeface="Palatino Linotype" panose="02040502050505030304" pitchFamily="18" charset="0"/>
              </a:rPr>
              <a:t>;</a:t>
            </a:r>
            <a:endParaRPr lang="en-US" altLang="en-US" sz="2400">
              <a:solidFill>
                <a:srgbClr val="000000"/>
              </a:solidFill>
              <a:latin typeface="Palatino Linotype" panose="02040502050505030304" pitchFamily="18" charset="0"/>
            </a:endParaRPr>
          </a:p>
          <a:p>
            <a:pPr marL="342900" indent="-342900" eaLnBrk="1" hangingPunct="1">
              <a:spcBef>
                <a:spcPct val="20000"/>
              </a:spcBef>
              <a:buClrTx/>
              <a:buSzTx/>
              <a:buFont typeface="Arial" panose="020B0604020202020204" pitchFamily="34" charset="0"/>
              <a:buChar char="•"/>
            </a:pPr>
            <a:r>
              <a:rPr lang="sr-Cyrl-CS" altLang="en-US" sz="2400">
                <a:solidFill>
                  <a:srgbClr val="000000"/>
                </a:solidFill>
                <a:latin typeface="Palatino Linotype" panose="02040502050505030304" pitchFamily="18" charset="0"/>
              </a:rPr>
              <a:t>о</a:t>
            </a:r>
            <a:r>
              <a:rPr lang="sr-Latn-CS" altLang="en-US" sz="2400">
                <a:solidFill>
                  <a:srgbClr val="000000"/>
                </a:solidFill>
                <a:latin typeface="Palatino Linotype" panose="02040502050505030304" pitchFamily="18" charset="0"/>
              </a:rPr>
              <a:t>бим и природа задатка (план реализације)</a:t>
            </a:r>
            <a:r>
              <a:rPr lang="sr-Cyrl-RS" altLang="en-US" sz="2400">
                <a:solidFill>
                  <a:srgbClr val="000000"/>
                </a:solidFill>
                <a:latin typeface="Palatino Linotype" panose="02040502050505030304" pitchFamily="18" charset="0"/>
              </a:rPr>
              <a:t>;</a:t>
            </a:r>
            <a:endParaRPr lang="en-US" altLang="en-US" sz="2400">
              <a:solidFill>
                <a:srgbClr val="000000"/>
              </a:solidFill>
              <a:latin typeface="Palatino Linotype" panose="02040502050505030304" pitchFamily="18" charset="0"/>
            </a:endParaRPr>
          </a:p>
          <a:p>
            <a:pPr marL="342900" indent="-342900" eaLnBrk="1" hangingPunct="1">
              <a:spcBef>
                <a:spcPct val="20000"/>
              </a:spcBef>
              <a:buClrTx/>
              <a:buSzTx/>
              <a:buFont typeface="Arial" panose="020B0604020202020204" pitchFamily="34" charset="0"/>
              <a:buChar char="•"/>
            </a:pPr>
            <a:r>
              <a:rPr lang="sr-Cyrl-CS" altLang="en-US" sz="2400">
                <a:solidFill>
                  <a:srgbClr val="000000"/>
                </a:solidFill>
                <a:latin typeface="Palatino Linotype" panose="02040502050505030304" pitchFamily="18" charset="0"/>
              </a:rPr>
              <a:t>р</a:t>
            </a:r>
            <a:r>
              <a:rPr lang="sr-Latn-CS" altLang="en-US" sz="2400">
                <a:solidFill>
                  <a:srgbClr val="000000"/>
                </a:solidFill>
                <a:latin typeface="Palatino Linotype" panose="02040502050505030304" pitchFamily="18" charset="0"/>
              </a:rPr>
              <a:t>есурси (благовремено планирање и набавка)</a:t>
            </a:r>
            <a:r>
              <a:rPr lang="sr-Cyrl-RS" altLang="en-US" sz="2400">
                <a:solidFill>
                  <a:srgbClr val="000000"/>
                </a:solidFill>
                <a:latin typeface="Palatino Linotype" panose="02040502050505030304" pitchFamily="18" charset="0"/>
              </a:rPr>
              <a:t>;</a:t>
            </a:r>
            <a:endParaRPr lang="en-US" altLang="en-US" sz="2400">
              <a:solidFill>
                <a:srgbClr val="000000"/>
              </a:solidFill>
              <a:latin typeface="Palatino Linotype" panose="02040502050505030304" pitchFamily="18" charset="0"/>
            </a:endParaRPr>
          </a:p>
          <a:p>
            <a:pPr marL="342900" indent="-342900" eaLnBrk="1" hangingPunct="1">
              <a:spcBef>
                <a:spcPct val="20000"/>
              </a:spcBef>
              <a:buClrTx/>
              <a:buSzTx/>
              <a:buFont typeface="Arial" panose="020B0604020202020204" pitchFamily="34" charset="0"/>
              <a:buChar char="•"/>
            </a:pPr>
            <a:r>
              <a:rPr lang="sr-Cyrl-CS" altLang="en-US" sz="2400">
                <a:solidFill>
                  <a:srgbClr val="000000"/>
                </a:solidFill>
                <a:latin typeface="Palatino Linotype" panose="02040502050505030304" pitchFamily="18" charset="0"/>
              </a:rPr>
              <a:t>о</a:t>
            </a:r>
            <a:r>
              <a:rPr lang="sr-Latn-CS" altLang="en-US" sz="2400">
                <a:solidFill>
                  <a:srgbClr val="000000"/>
                </a:solidFill>
                <a:latin typeface="Palatino Linotype" panose="02040502050505030304" pitchFamily="18" charset="0"/>
              </a:rPr>
              <a:t>рганизациона структура (м</a:t>
            </a:r>
            <a:r>
              <a:rPr lang="sr-Cyrl-CS" altLang="en-US" sz="2400">
                <a:solidFill>
                  <a:srgbClr val="000000"/>
                </a:solidFill>
                <a:latin typeface="Palatino Linotype" panose="02040502050505030304" pitchFamily="18" charset="0"/>
              </a:rPr>
              <a:t>ј</a:t>
            </a:r>
            <a:r>
              <a:rPr lang="sr-Latn-CS" altLang="en-US" sz="2400">
                <a:solidFill>
                  <a:srgbClr val="000000"/>
                </a:solidFill>
                <a:latin typeface="Palatino Linotype" panose="02040502050505030304" pitchFamily="18" charset="0"/>
              </a:rPr>
              <a:t>есто и улога руководиоца пројекта)</a:t>
            </a:r>
            <a:r>
              <a:rPr lang="sr-Cyrl-RS" altLang="en-US" sz="2400">
                <a:solidFill>
                  <a:srgbClr val="000000"/>
                </a:solidFill>
                <a:latin typeface="Palatino Linotype" panose="02040502050505030304" pitchFamily="18" charset="0"/>
              </a:rPr>
              <a:t>;</a:t>
            </a:r>
            <a:endParaRPr lang="en-US" altLang="en-US" sz="2400">
              <a:solidFill>
                <a:srgbClr val="000000"/>
              </a:solidFill>
              <a:latin typeface="Palatino Linotype" panose="02040502050505030304" pitchFamily="18" charset="0"/>
            </a:endParaRPr>
          </a:p>
          <a:p>
            <a:pPr marL="342900" indent="-342900" eaLnBrk="1" hangingPunct="1">
              <a:spcBef>
                <a:spcPct val="20000"/>
              </a:spcBef>
              <a:buClrTx/>
              <a:buSzTx/>
              <a:buFont typeface="Arial" panose="020B0604020202020204" pitchFamily="34" charset="0"/>
              <a:buChar char="•"/>
            </a:pPr>
            <a:r>
              <a:rPr lang="sr-Cyrl-CS" altLang="en-US" sz="2400">
                <a:solidFill>
                  <a:srgbClr val="000000"/>
                </a:solidFill>
                <a:latin typeface="Palatino Linotype" panose="02040502050505030304" pitchFamily="18" charset="0"/>
              </a:rPr>
              <a:t>и</a:t>
            </a:r>
            <a:r>
              <a:rPr lang="sr-Latn-CS" altLang="en-US" sz="2400">
                <a:solidFill>
                  <a:srgbClr val="000000"/>
                </a:solidFill>
                <a:latin typeface="Palatino Linotype" panose="02040502050505030304" pitchFamily="18" charset="0"/>
              </a:rPr>
              <a:t>нформациони и контролни систем (праћења, контроле и извештавања на пројекту)</a:t>
            </a:r>
            <a:r>
              <a:rPr lang="sr-Cyrl-BA" altLang="en-US" sz="2400">
                <a:solidFill>
                  <a:srgbClr val="000000"/>
                </a:solidFill>
                <a:latin typeface="Palatino Linotype" panose="02040502050505030304" pitchFamily="18" charset="0"/>
              </a:rPr>
              <a:t>.</a:t>
            </a:r>
            <a:endParaRPr lang="sr-Latn-BA" altLang="en-US" sz="2400"/>
          </a:p>
        </p:txBody>
      </p:sp>
      <p:sp>
        <p:nvSpPr>
          <p:cNvPr id="15363" name="Date Placeholder 2">
            <a:extLst>
              <a:ext uri="{FF2B5EF4-FFF2-40B4-BE49-F238E27FC236}">
                <a16:creationId xmlns:a16="http://schemas.microsoft.com/office/drawing/2014/main" id="{7F4A4E14-1966-304C-B54A-8CA73CE520D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3720F12-26CB-1847-ACE0-73D616A45144}" type="datetime1">
              <a:rPr lang="en-US" altLang="en-US" smtClean="0"/>
              <a:pPr/>
              <a:t>4/27/26</a:t>
            </a:fld>
            <a:endParaRPr lang="en-US" altLang="en-US"/>
          </a:p>
        </p:txBody>
      </p:sp>
      <p:sp>
        <p:nvSpPr>
          <p:cNvPr id="15364" name="Slide Number Placeholder 3">
            <a:extLst>
              <a:ext uri="{FF2B5EF4-FFF2-40B4-BE49-F238E27FC236}">
                <a16:creationId xmlns:a16="http://schemas.microsoft.com/office/drawing/2014/main" id="{36263504-3893-7747-942D-EBEBD42A69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FE71248-21D3-D848-8179-A08F23991616}" type="slidenum">
              <a:rPr lang="en-US" altLang="en-US"/>
              <a:pPr/>
              <a:t>7</a:t>
            </a:fld>
            <a:endParaRPr lang="en-US" altLang="en-US"/>
          </a:p>
        </p:txBody>
      </p:sp>
      <p:sp>
        <p:nvSpPr>
          <p:cNvPr id="5" name="Title 4">
            <a:extLst>
              <a:ext uri="{FF2B5EF4-FFF2-40B4-BE49-F238E27FC236}">
                <a16:creationId xmlns:a16="http://schemas.microsoft.com/office/drawing/2014/main" id="{B6A882CE-82CA-624F-A464-E8B7F74908E0}"/>
              </a:ext>
            </a:extLst>
          </p:cNvPr>
          <p:cNvSpPr>
            <a:spLocks noGrp="1"/>
          </p:cNvSpPr>
          <p:nvPr>
            <p:ph type="title"/>
          </p:nvPr>
        </p:nvSpPr>
        <p:spPr/>
        <p:txBody>
          <a:bodyPr/>
          <a:lstStyle/>
          <a:p>
            <a:pPr algn="ctr" eaLnBrk="1" fontAlgn="auto" hangingPunct="1">
              <a:spcAft>
                <a:spcPts val="0"/>
              </a:spcAft>
              <a:defRPr/>
            </a:pPr>
            <a:r>
              <a:rPr lang="sr-Cyrl-BA" sz="2800" b="0">
                <a:solidFill>
                  <a:schemeClr val="tx1"/>
                </a:solidFill>
                <a:effectLst>
                  <a:outerShdw blurRad="63500" dist="38100" dir="5400000" algn="t" rotWithShape="0">
                    <a:prstClr val="black">
                      <a:alpha val="25000"/>
                    </a:prstClr>
                  </a:outerShdw>
                </a:effectLst>
                <a:latin typeface="Palatino Linotype"/>
              </a:rPr>
              <a:t>Особине пројекта</a:t>
            </a:r>
            <a:endParaRPr lang="sr-Latn-BA">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49A1-3E93-7D45-9D61-13F6C5444FE6}"/>
              </a:ext>
            </a:extLst>
          </p:cNvPr>
          <p:cNvSpPr>
            <a:spLocks noGrp="1"/>
          </p:cNvSpPr>
          <p:nvPr>
            <p:ph type="title"/>
          </p:nvPr>
        </p:nvSpPr>
        <p:spPr>
          <a:xfrm>
            <a:off x="457200" y="333375"/>
            <a:ext cx="8229600" cy="719138"/>
          </a:xfrm>
        </p:spPr>
        <p:txBody>
          <a:bodyPr/>
          <a:lstStyle/>
          <a:p>
            <a:pPr eaLnBrk="1" hangingPunct="1">
              <a:defRPr/>
            </a:pPr>
            <a:r>
              <a:rPr lang="sr-Cyrl-BA" sz="2400" dirty="0">
                <a:effectLst/>
              </a:rPr>
              <a:t>Едвард Алтман (</a:t>
            </a:r>
            <a:r>
              <a:rPr lang="sr-Cyrl-BA" sz="2400" i="1" dirty="0">
                <a:effectLst/>
              </a:rPr>
              <a:t>Edward Altman</a:t>
            </a:r>
            <a:r>
              <a:rPr lang="sr-Cyrl-BA" sz="2400" dirty="0">
                <a:effectLst/>
              </a:rPr>
              <a:t>)</a:t>
            </a:r>
            <a:r>
              <a:rPr lang="sr-Latn-BA" sz="2400" dirty="0">
                <a:effectLst/>
              </a:rPr>
              <a:t> Z score</a:t>
            </a:r>
            <a:endParaRPr lang="en-US" sz="2400" dirty="0"/>
          </a:p>
        </p:txBody>
      </p:sp>
      <p:sp>
        <p:nvSpPr>
          <p:cNvPr id="79875" name="Content Placeholder 2">
            <a:extLst>
              <a:ext uri="{FF2B5EF4-FFF2-40B4-BE49-F238E27FC236}">
                <a16:creationId xmlns:a16="http://schemas.microsoft.com/office/drawing/2014/main" id="{B7981E80-0DA5-AB48-A23A-0AA5B5077D38}"/>
              </a:ext>
            </a:extLst>
          </p:cNvPr>
          <p:cNvSpPr>
            <a:spLocks noGrp="1"/>
          </p:cNvSpPr>
          <p:nvPr>
            <p:ph idx="1"/>
          </p:nvPr>
        </p:nvSpPr>
        <p:spPr>
          <a:xfrm>
            <a:off x="457200" y="1196975"/>
            <a:ext cx="8229600" cy="5524500"/>
          </a:xfrm>
        </p:spPr>
        <p:txBody>
          <a:bodyPr/>
          <a:lstStyle/>
          <a:p>
            <a:pPr marL="0" indent="0">
              <a:buFont typeface="Arial" panose="020B0604020202020204" pitchFamily="34" charset="0"/>
              <a:buNone/>
            </a:pPr>
            <a:r>
              <a:rPr lang="sr-Cyrl-BA" altLang="en-US" sz="1600">
                <a:latin typeface="Georgia" panose="02040502050405020303" pitchFamily="18" charset="0"/>
              </a:rPr>
              <a:t>Моделирањем је развијен кориговани </a:t>
            </a:r>
            <a:r>
              <a:rPr lang="sr-Cyrl-BA" altLang="en-US" sz="1600" i="1">
                <a:latin typeface="Georgia" panose="02040502050405020303" pitchFamily="18" charset="0"/>
              </a:rPr>
              <a:t>З</a:t>
            </a:r>
            <a:r>
              <a:rPr lang="sr-Latn-BA" altLang="en-US" sz="1600" i="1">
                <a:latin typeface="Georgia" panose="02040502050405020303" pitchFamily="18" charset="0"/>
              </a:rPr>
              <a:t>’-</a:t>
            </a:r>
            <a:r>
              <a:rPr lang="sr-Cyrl-BA" altLang="en-US" sz="1600" i="1">
                <a:latin typeface="Georgia" panose="02040502050405020303" pitchFamily="18" charset="0"/>
              </a:rPr>
              <a:t>скор </a:t>
            </a:r>
            <a:r>
              <a:rPr lang="sr-Latn-BA" altLang="en-US" sz="1600">
                <a:latin typeface="Georgia" panose="02040502050405020303" pitchFamily="18" charset="0"/>
              </a:rPr>
              <a:t>модел</a:t>
            </a:r>
            <a:r>
              <a:rPr lang="sr-Cyrl-BA" altLang="en-US" sz="1600">
                <a:latin typeface="Georgia" panose="02040502050405020303" pitchFamily="18" charset="0"/>
              </a:rPr>
              <a:t>:</a:t>
            </a:r>
            <a:endParaRPr lang="en-US" altLang="en-US" sz="1600">
              <a:latin typeface="Georgia" panose="02040502050405020303" pitchFamily="18" charset="0"/>
            </a:endParaRPr>
          </a:p>
          <a:p>
            <a:pPr marL="0" indent="0"/>
            <a:r>
              <a:rPr lang="sr-Latn-BA" altLang="en-US" sz="1600" b="1">
                <a:latin typeface="Georgia" panose="02040502050405020303" pitchFamily="18" charset="0"/>
              </a:rPr>
              <a:t>Z’ = 0,717 X1 + 0,847 X2 + 3,107 X3 + 0,420 X4 + 0,998 X5</a:t>
            </a:r>
            <a:endParaRPr lang="sr-Latn-BA" altLang="en-US" sz="1600"/>
          </a:p>
          <a:p>
            <a:pPr marL="0" indent="0"/>
            <a:r>
              <a:rPr lang="sr-Cyrl-BA" altLang="en-US" sz="1600"/>
              <a:t>У случају коригованог</a:t>
            </a:r>
            <a:r>
              <a:rPr lang="sr-Cyrl-BA" altLang="en-US" sz="1600" i="1"/>
              <a:t> З скор модела </a:t>
            </a:r>
            <a:r>
              <a:rPr lang="sr-Cyrl-BA" altLang="en-US" sz="1600"/>
              <a:t>с</a:t>
            </a:r>
            <a:r>
              <a:rPr lang="sr-Latn-BA" altLang="en-US" sz="1600"/>
              <a:t>ива зона</a:t>
            </a:r>
            <a:r>
              <a:rPr lang="sr-Latn-BA" altLang="en-US" sz="1600" i="1"/>
              <a:t> </a:t>
            </a:r>
            <a:r>
              <a:rPr lang="sr-Latn-BA" altLang="en-US" sz="1600"/>
              <a:t>(зона неодређености) је не</a:t>
            </a:r>
            <a:r>
              <a:rPr lang="sr-Cyrl-BA" altLang="en-US" sz="1600"/>
              <a:t>ш</a:t>
            </a:r>
            <a:r>
              <a:rPr lang="sr-Latn-BA" altLang="en-US" sz="1600"/>
              <a:t>то повећана и границе су јој од </a:t>
            </a:r>
            <a:r>
              <a:rPr lang="sr-Latn-BA" altLang="en-US" sz="1600">
                <a:solidFill>
                  <a:srgbClr val="FF0000"/>
                </a:solidFill>
              </a:rPr>
              <a:t>1,23</a:t>
            </a:r>
            <a:r>
              <a:rPr lang="sr-Latn-BA" altLang="en-US" sz="1600"/>
              <a:t> до 2,9. </a:t>
            </a:r>
          </a:p>
          <a:p>
            <a:pPr marL="0" indent="0">
              <a:buFont typeface="Arial" panose="020B0604020202020204" pitchFamily="34" charset="0"/>
              <a:buNone/>
            </a:pPr>
            <a:endParaRPr lang="sr-Latn-BA" altLang="en-US" sz="1600"/>
          </a:p>
          <a:p>
            <a:pPr marL="0" indent="0">
              <a:buFont typeface="Arial" panose="020B0604020202020204" pitchFamily="34" charset="0"/>
              <a:buNone/>
            </a:pPr>
            <a:r>
              <a:rPr lang="sr-Latn-BA" altLang="en-US" sz="1600"/>
              <a:t>Поред </a:t>
            </a:r>
            <a:r>
              <a:rPr lang="sr-Cyrl-BA" altLang="en-US" sz="1600"/>
              <a:t>базичног </a:t>
            </a:r>
            <a:r>
              <a:rPr lang="sr-Latn-BA" altLang="en-US" sz="1600"/>
              <a:t>модела, временом су развијена још два облика: </a:t>
            </a:r>
          </a:p>
          <a:p>
            <a:pPr marL="0" indent="0"/>
            <a:r>
              <a:rPr lang="sr-Latn-BA" altLang="en-US" sz="1600"/>
              <a:t>модел </a:t>
            </a:r>
            <a:r>
              <a:rPr lang="sr-Latn-BA" altLang="en-US" sz="1600" i="1"/>
              <a:t>А </a:t>
            </a:r>
            <a:r>
              <a:rPr lang="sr-Cyrl-BA" altLang="en-US" sz="1600" i="1"/>
              <a:t>З скор</a:t>
            </a:r>
            <a:r>
              <a:rPr lang="sr-Latn-BA" altLang="en-US" sz="1600"/>
              <a:t>, који је намијењен за производна предузећа у приватном власништву, и  </a:t>
            </a:r>
            <a:r>
              <a:rPr lang="sr-Latn-BA" altLang="en-US" sz="1600" b="1"/>
              <a:t>Z“ =6,56 X1+3,26X2+ 6,72X3+ 1,05 X4</a:t>
            </a:r>
          </a:p>
          <a:p>
            <a:pPr marL="0" indent="0"/>
            <a:endParaRPr lang="sr-Latn-BA" altLang="en-US" sz="1600"/>
          </a:p>
          <a:p>
            <a:pPr marL="0" indent="0"/>
            <a:r>
              <a:rPr lang="sr-Latn-BA" altLang="en-US" sz="1600"/>
              <a:t>модел </a:t>
            </a:r>
            <a:r>
              <a:rPr lang="sr-Latn-BA" altLang="en-US" sz="1600" i="1"/>
              <a:t>B </a:t>
            </a:r>
            <a:r>
              <a:rPr lang="sr-Cyrl-BA" altLang="en-US" sz="1600" i="1"/>
              <a:t>З</a:t>
            </a:r>
            <a:r>
              <a:rPr lang="sr-Latn-BA" altLang="en-US" sz="1600" i="1"/>
              <a:t>-</a:t>
            </a:r>
            <a:r>
              <a:rPr lang="sr-Cyrl-BA" altLang="en-US" sz="1600" i="1"/>
              <a:t>скор</a:t>
            </a:r>
            <a:r>
              <a:rPr lang="sr-Latn-BA" altLang="en-US" sz="1600" b="1" i="1"/>
              <a:t>, </a:t>
            </a:r>
            <a:r>
              <a:rPr lang="sr-Latn-BA" altLang="en-US" sz="1600"/>
              <a:t>који обухвата остала (непроизводна) предузећа.</a:t>
            </a:r>
          </a:p>
          <a:p>
            <a:pPr marL="0" indent="0">
              <a:buClr>
                <a:srgbClr val="2DA2BF"/>
              </a:buClr>
            </a:pPr>
            <a:r>
              <a:rPr lang="sr-Latn-BA" altLang="en-US" sz="1600" b="1">
                <a:solidFill>
                  <a:srgbClr val="000000"/>
                </a:solidFill>
              </a:rPr>
              <a:t>Z“ score  prilagođeni =6,56 X1+3,26X2+ 6,72X3+ 1,05 X4+ </a:t>
            </a:r>
            <a:r>
              <a:rPr lang="sr-Latn-BA" altLang="en-US" sz="1600" b="1">
                <a:solidFill>
                  <a:srgbClr val="FF0000"/>
                </a:solidFill>
              </a:rPr>
              <a:t>3,25</a:t>
            </a:r>
          </a:p>
          <a:p>
            <a:pPr marL="0" indent="0"/>
            <a:endParaRPr lang="sr-Latn-BA" altLang="en-US" sz="1600"/>
          </a:p>
          <a:p>
            <a:pPr marL="0" indent="0"/>
            <a:r>
              <a:rPr lang="sr-Cyrl-BA" altLang="en-US" sz="1600"/>
              <a:t>Вриједности </a:t>
            </a:r>
            <a:r>
              <a:rPr lang="sr-Cyrl-BA" altLang="en-US" sz="1600" i="1"/>
              <a:t>З- скор-а </a:t>
            </a:r>
            <a:r>
              <a:rPr lang="sr-Latn-BA" altLang="en-US" sz="1600"/>
              <a:t>креће</a:t>
            </a:r>
            <a:r>
              <a:rPr lang="sr-Cyrl-BA" altLang="en-US" sz="1600"/>
              <a:t> се</a:t>
            </a:r>
            <a:r>
              <a:rPr lang="sr-Latn-BA" altLang="en-US" sz="1600"/>
              <a:t> у распону од -4,0 до +8,0, а код појединих облика модела постоје разлике у границама вјероватноће неуспјеха.</a:t>
            </a:r>
            <a:r>
              <a:rPr lang="sr-Cyrl-BA" altLang="en-US" sz="1600"/>
              <a:t> </a:t>
            </a:r>
            <a:endParaRPr lang="sr-Latn-BA" altLang="en-US" sz="1600"/>
          </a:p>
          <a:p>
            <a:pPr marL="0" indent="0"/>
            <a:endParaRPr lang="sr-Latn-BA" altLang="en-US" sz="1600"/>
          </a:p>
          <a:p>
            <a:pPr marL="0" indent="0"/>
            <a:endParaRPr lang="en-US" altLang="en-US" sz="1800"/>
          </a:p>
        </p:txBody>
      </p:sp>
      <p:sp>
        <p:nvSpPr>
          <p:cNvPr id="79876" name="Date Placeholder 3">
            <a:extLst>
              <a:ext uri="{FF2B5EF4-FFF2-40B4-BE49-F238E27FC236}">
                <a16:creationId xmlns:a16="http://schemas.microsoft.com/office/drawing/2014/main" id="{347625CF-68FA-4F43-8D3B-1D1E9F554BE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ACB9F26-249D-5D46-A732-B13DD6EEBADF}" type="datetime1">
              <a:rPr lang="en-US" altLang="en-US" sz="1200" smtClean="0">
                <a:solidFill>
                  <a:srgbClr val="595959"/>
                </a:solidFill>
                <a:latin typeface="Century Gothic" panose="020B0502020202020204" pitchFamily="34" charset="0"/>
              </a:rPr>
              <a:pPr/>
              <a:t>4/27/26</a:t>
            </a:fld>
            <a:endParaRPr lang="en-US" altLang="en-US" sz="1200">
              <a:solidFill>
                <a:srgbClr val="595959"/>
              </a:solidFill>
              <a:latin typeface="Century Gothic" panose="020B0502020202020204" pitchFamily="34" charset="0"/>
            </a:endParaRPr>
          </a:p>
        </p:txBody>
      </p:sp>
      <p:sp>
        <p:nvSpPr>
          <p:cNvPr id="79877" name="Slide Number Placeholder 4">
            <a:extLst>
              <a:ext uri="{FF2B5EF4-FFF2-40B4-BE49-F238E27FC236}">
                <a16:creationId xmlns:a16="http://schemas.microsoft.com/office/drawing/2014/main" id="{F1A60757-996D-5B48-A216-A6AC83C546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634D49F-95AF-194B-A716-8DABF22B1A2F}" type="slidenum">
              <a:rPr lang="en-US" altLang="en-US" sz="1200">
                <a:solidFill>
                  <a:srgbClr val="595959"/>
                </a:solidFill>
                <a:latin typeface="Century Gothic" panose="020B0502020202020204" pitchFamily="34" charset="0"/>
              </a:rPr>
              <a:pPr/>
              <a:t>70</a:t>
            </a:fld>
            <a:endParaRPr lang="en-US" altLang="en-US" sz="1200">
              <a:solidFill>
                <a:srgbClr val="595959"/>
              </a:solidFill>
              <a:latin typeface="Century Gothic" panose="020B0502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1">
            <a:extLst>
              <a:ext uri="{FF2B5EF4-FFF2-40B4-BE49-F238E27FC236}">
                <a16:creationId xmlns:a16="http://schemas.microsoft.com/office/drawing/2014/main" id="{7611EF88-4CA7-1D49-BC68-EEF200553CA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A9AABCB-483A-2048-8295-7162E8A66E87}" type="datetime1">
              <a:rPr lang="en-US" altLang="en-US" sz="1200" smtClean="0">
                <a:solidFill>
                  <a:srgbClr val="595959"/>
                </a:solidFill>
                <a:latin typeface="Century Gothic" panose="020B0502020202020204" pitchFamily="34" charset="0"/>
              </a:rPr>
              <a:pPr/>
              <a:t>4/27/26</a:t>
            </a:fld>
            <a:endParaRPr lang="en-US" altLang="en-US" sz="1200">
              <a:solidFill>
                <a:srgbClr val="595959"/>
              </a:solidFill>
              <a:latin typeface="Century Gothic" panose="020B0502020202020204" pitchFamily="34" charset="0"/>
            </a:endParaRPr>
          </a:p>
        </p:txBody>
      </p:sp>
      <p:sp>
        <p:nvSpPr>
          <p:cNvPr id="80899" name="Slide Number Placeholder 2">
            <a:extLst>
              <a:ext uri="{FF2B5EF4-FFF2-40B4-BE49-F238E27FC236}">
                <a16:creationId xmlns:a16="http://schemas.microsoft.com/office/drawing/2014/main" id="{06736507-174A-804F-8FCE-E103425B18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C429439-B4B2-0244-A987-51F311117AE7}" type="slidenum">
              <a:rPr lang="en-US" altLang="en-US" sz="1200">
                <a:solidFill>
                  <a:srgbClr val="595959"/>
                </a:solidFill>
                <a:latin typeface="Century Gothic" panose="020B0502020202020204" pitchFamily="34" charset="0"/>
              </a:rPr>
              <a:pPr/>
              <a:t>71</a:t>
            </a:fld>
            <a:endParaRPr lang="en-US" altLang="en-US" sz="1200">
              <a:solidFill>
                <a:srgbClr val="595959"/>
              </a:solidFill>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2AA68BAC-6161-0A49-8500-4800DD245211}"/>
              </a:ext>
            </a:extLst>
          </p:cNvPr>
          <p:cNvGraphicFramePr>
            <a:graphicFrameLocks noGrp="1"/>
          </p:cNvGraphicFramePr>
          <p:nvPr/>
        </p:nvGraphicFramePr>
        <p:xfrm>
          <a:off x="107950" y="765175"/>
          <a:ext cx="8856663" cy="5351463"/>
        </p:xfrm>
        <a:graphic>
          <a:graphicData uri="http://schemas.openxmlformats.org/drawingml/2006/table">
            <a:tbl>
              <a:tblPr firstRow="1" firstCol="1" bandRow="1">
                <a:tableStyleId>{5C22544A-7EE6-4342-B048-85BDC9FD1C3A}</a:tableStyleId>
              </a:tblPr>
              <a:tblGrid>
                <a:gridCol w="316835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60370">
                  <a:extLst>
                    <a:ext uri="{9D8B030D-6E8A-4147-A177-3AD203B41FA5}">
                      <a16:colId xmlns:a16="http://schemas.microsoft.com/office/drawing/2014/main" val="20003"/>
                    </a:ext>
                  </a:extLst>
                </a:gridCol>
                <a:gridCol w="855900">
                  <a:extLst>
                    <a:ext uri="{9D8B030D-6E8A-4147-A177-3AD203B41FA5}">
                      <a16:colId xmlns:a16="http://schemas.microsoft.com/office/drawing/2014/main" val="20004"/>
                    </a:ext>
                  </a:extLst>
                </a:gridCol>
                <a:gridCol w="855900">
                  <a:extLst>
                    <a:ext uri="{9D8B030D-6E8A-4147-A177-3AD203B41FA5}">
                      <a16:colId xmlns:a16="http://schemas.microsoft.com/office/drawing/2014/main" val="20005"/>
                    </a:ext>
                  </a:extLst>
                </a:gridCol>
                <a:gridCol w="855900">
                  <a:extLst>
                    <a:ext uri="{9D8B030D-6E8A-4147-A177-3AD203B41FA5}">
                      <a16:colId xmlns:a16="http://schemas.microsoft.com/office/drawing/2014/main" val="20006"/>
                    </a:ext>
                  </a:extLst>
                </a:gridCol>
              </a:tblGrid>
              <a:tr h="487680">
                <a:tc>
                  <a:txBody>
                    <a:bodyPr/>
                    <a:lstStyle/>
                    <a:p>
                      <a:pPr marL="0" marR="0">
                        <a:spcBef>
                          <a:spcPts val="0"/>
                        </a:spcBef>
                        <a:spcAft>
                          <a:spcPts val="0"/>
                        </a:spcAft>
                      </a:pPr>
                      <a:r>
                        <a:rPr lang="en-US" sz="1100" b="0" dirty="0">
                          <a:effectLst/>
                        </a:rPr>
                        <a:t> </a:t>
                      </a:r>
                      <a:r>
                        <a:rPr lang="en-US" sz="1600" b="1" dirty="0" err="1">
                          <a:solidFill>
                            <a:srgbClr val="C00000"/>
                          </a:solidFill>
                          <a:effectLst/>
                        </a:rPr>
                        <a:t>Алтманов</a:t>
                      </a:r>
                      <a:r>
                        <a:rPr lang="en-US" sz="1600" b="1" dirty="0">
                          <a:solidFill>
                            <a:srgbClr val="C00000"/>
                          </a:solidFill>
                          <a:effectLst/>
                        </a:rPr>
                        <a:t> </a:t>
                      </a:r>
                      <a:r>
                        <a:rPr lang="en-US" sz="1600" b="1" dirty="0" err="1">
                          <a:solidFill>
                            <a:srgbClr val="C00000"/>
                          </a:solidFill>
                          <a:effectLst/>
                        </a:rPr>
                        <a:t>или</a:t>
                      </a:r>
                      <a:r>
                        <a:rPr lang="en-US" sz="1600" b="1" dirty="0">
                          <a:solidFill>
                            <a:srgbClr val="C00000"/>
                          </a:solidFill>
                          <a:effectLst/>
                        </a:rPr>
                        <a:t> Z </a:t>
                      </a:r>
                      <a:r>
                        <a:rPr lang="en-US" sz="1600" b="1" err="1">
                          <a:solidFill>
                            <a:srgbClr val="C00000"/>
                          </a:solidFill>
                          <a:effectLst/>
                        </a:rPr>
                        <a:t>тест</a:t>
                      </a:r>
                      <a:r>
                        <a:rPr lang="en-US" sz="1600" b="1">
                          <a:solidFill>
                            <a:srgbClr val="C00000"/>
                          </a:solidFill>
                          <a:effectLst/>
                        </a:rPr>
                        <a:t> </a:t>
                      </a:r>
                      <a:r>
                        <a:rPr lang="sr-Latn-BA" sz="1600" b="1">
                          <a:solidFill>
                            <a:srgbClr val="C00000"/>
                          </a:solidFill>
                          <a:effectLst/>
                        </a:rPr>
                        <a:t> </a:t>
                      </a:r>
                      <a:r>
                        <a:rPr lang="sr-Cyrl-BA" sz="1600" b="1">
                          <a:solidFill>
                            <a:srgbClr val="C00000"/>
                          </a:solidFill>
                          <a:effectLst/>
                        </a:rPr>
                        <a:t>модификованаи</a:t>
                      </a:r>
                      <a:r>
                        <a:rPr lang="sr-Cyrl-BA" sz="1600" b="1" baseline="0">
                          <a:solidFill>
                            <a:srgbClr val="C00000"/>
                          </a:solidFill>
                          <a:effectLst/>
                        </a:rPr>
                        <a:t> </a:t>
                      </a:r>
                      <a:endParaRPr lang="en-US" sz="1600" b="1" dirty="0">
                        <a:solidFill>
                          <a:srgbClr val="C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00"/>
                  </a:ext>
                </a:extLst>
              </a:tr>
              <a:tr h="213360">
                <a:tc>
                  <a:txBody>
                    <a:bodyPr/>
                    <a:lstStyle/>
                    <a:p>
                      <a:pPr marL="0" marR="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ctr">
                        <a:spcBef>
                          <a:spcPts val="0"/>
                        </a:spcBef>
                        <a:spcAft>
                          <a:spcPts val="0"/>
                        </a:spcAft>
                      </a:pPr>
                      <a:r>
                        <a:rPr lang="en-US" sz="1100" b="1" dirty="0">
                          <a:effectLst/>
                        </a:rPr>
                        <a:t>2011.</a:t>
                      </a:r>
                      <a:endParaRPr lang="en-US" sz="1100" b="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ctr">
                        <a:spcBef>
                          <a:spcPts val="0"/>
                        </a:spcBef>
                        <a:spcAft>
                          <a:spcPts val="0"/>
                        </a:spcAft>
                      </a:pPr>
                      <a:r>
                        <a:rPr lang="en-US" sz="1100" b="1">
                          <a:effectLst/>
                        </a:rPr>
                        <a:t>2012.</a:t>
                      </a:r>
                      <a:endParaRPr lang="en-US" sz="1100" b="1">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ctr">
                        <a:spcBef>
                          <a:spcPts val="0"/>
                        </a:spcBef>
                        <a:spcAft>
                          <a:spcPts val="0"/>
                        </a:spcAft>
                      </a:pPr>
                      <a:r>
                        <a:rPr lang="en-US" sz="1100" b="1">
                          <a:effectLst/>
                        </a:rPr>
                        <a:t>2013.</a:t>
                      </a:r>
                      <a:endParaRPr lang="en-US" sz="1100" b="1">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ctr">
                        <a:spcBef>
                          <a:spcPts val="0"/>
                        </a:spcBef>
                        <a:spcAft>
                          <a:spcPts val="0"/>
                        </a:spcAft>
                      </a:pPr>
                      <a:r>
                        <a:rPr lang="en-US" sz="1100" b="1" dirty="0">
                          <a:effectLst/>
                        </a:rPr>
                        <a:t>2014.</a:t>
                      </a:r>
                      <a:endParaRPr lang="en-US" sz="1100" b="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ctr">
                        <a:spcBef>
                          <a:spcPts val="0"/>
                        </a:spcBef>
                        <a:spcAft>
                          <a:spcPts val="0"/>
                        </a:spcAft>
                      </a:pPr>
                      <a:r>
                        <a:rPr lang="en-US" sz="1100" b="1" dirty="0">
                          <a:effectLst/>
                        </a:rPr>
                        <a:t>2015.</a:t>
                      </a:r>
                      <a:endParaRPr lang="en-US" sz="1100" b="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ctr">
                        <a:spcBef>
                          <a:spcPts val="0"/>
                        </a:spcBef>
                        <a:spcAft>
                          <a:spcPts val="0"/>
                        </a:spcAft>
                      </a:pPr>
                      <a:r>
                        <a:rPr lang="en-US" sz="1100" b="1" dirty="0">
                          <a:effectLst/>
                        </a:rPr>
                        <a:t>2016.</a:t>
                      </a:r>
                      <a:endParaRPr lang="en-US" sz="1100" b="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01"/>
                  </a:ext>
                </a:extLst>
              </a:tr>
              <a:tr h="367943">
                <a:tc>
                  <a:txBody>
                    <a:bodyPr/>
                    <a:lstStyle/>
                    <a:p>
                      <a:pPr marL="0" marR="0">
                        <a:spcBef>
                          <a:spcPts val="0"/>
                        </a:spcBef>
                        <a:spcAft>
                          <a:spcPts val="0"/>
                        </a:spcAft>
                      </a:pPr>
                      <a:r>
                        <a:rPr lang="en-US" sz="1400" dirty="0">
                          <a:solidFill>
                            <a:schemeClr val="tx1"/>
                          </a:solidFill>
                          <a:effectLst/>
                        </a:rPr>
                        <a:t>a</a:t>
                      </a:r>
                      <a:r>
                        <a:rPr lang="ru-RU" sz="1400" dirty="0">
                          <a:solidFill>
                            <a:schemeClr val="tx1"/>
                          </a:solidFill>
                          <a:effectLst/>
                        </a:rPr>
                        <a:t>. Нето обртна средства</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ru-RU" sz="1100" dirty="0">
                          <a:effectLst/>
                        </a:rPr>
                        <a:t>1.477.240</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ru-RU" sz="1100" dirty="0">
                          <a:effectLst/>
                        </a:rPr>
                        <a:t>1.656.649</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ru-RU" sz="1100" dirty="0">
                          <a:effectLst/>
                        </a:rPr>
                        <a:t>1.680.848</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ru-RU" sz="1100" dirty="0">
                          <a:effectLst/>
                        </a:rPr>
                        <a:t>1.771.050</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ru-RU" sz="1100">
                          <a:effectLst/>
                        </a:rPr>
                        <a:t>1.881.357</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ru-RU" sz="1100">
                          <a:effectLst/>
                        </a:rPr>
                        <a:t>1.998.829</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02"/>
                  </a:ext>
                </a:extLst>
              </a:tr>
              <a:tr h="367943">
                <a:tc>
                  <a:txBody>
                    <a:bodyPr/>
                    <a:lstStyle/>
                    <a:p>
                      <a:pPr marL="0" marR="0">
                        <a:spcBef>
                          <a:spcPts val="0"/>
                        </a:spcBef>
                        <a:spcAft>
                          <a:spcPts val="0"/>
                        </a:spcAft>
                      </a:pPr>
                      <a:r>
                        <a:rPr lang="en-US" sz="1400" dirty="0">
                          <a:solidFill>
                            <a:schemeClr val="tx1"/>
                          </a:solidFill>
                          <a:effectLst/>
                        </a:rPr>
                        <a:t>b</a:t>
                      </a:r>
                      <a:r>
                        <a:rPr lang="ru-RU" sz="1400" dirty="0">
                          <a:solidFill>
                            <a:schemeClr val="tx1"/>
                          </a:solidFill>
                          <a:effectLst/>
                        </a:rPr>
                        <a:t>. </a:t>
                      </a:r>
                      <a:r>
                        <a:rPr lang="en-US" sz="1400" dirty="0" err="1">
                          <a:solidFill>
                            <a:schemeClr val="tx1"/>
                          </a:solidFill>
                          <a:effectLst/>
                        </a:rPr>
                        <a:t>Укупна</a:t>
                      </a:r>
                      <a:r>
                        <a:rPr lang="en-US" sz="1400" dirty="0">
                          <a:solidFill>
                            <a:schemeClr val="tx1"/>
                          </a:solidFill>
                          <a:effectLst/>
                        </a:rPr>
                        <a:t> </a:t>
                      </a:r>
                      <a:r>
                        <a:rPr lang="ru-RU" sz="1400" dirty="0">
                          <a:solidFill>
                            <a:schemeClr val="tx1"/>
                          </a:solidFill>
                          <a:effectLst/>
                        </a:rPr>
                        <a:t>средства</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2.545.555</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2.690.703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2.748.088</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2.808.841</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2.871.773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2.930.950</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03"/>
                  </a:ext>
                </a:extLst>
              </a:tr>
              <a:tr h="213360">
                <a:tc>
                  <a:txBody>
                    <a:bodyPr/>
                    <a:lstStyle/>
                    <a:p>
                      <a:pPr marL="0" marR="0">
                        <a:spcBef>
                          <a:spcPts val="0"/>
                        </a:spcBef>
                        <a:spcAft>
                          <a:spcPts val="0"/>
                        </a:spcAft>
                      </a:pPr>
                      <a:r>
                        <a:rPr lang="en-US" sz="1400" dirty="0">
                          <a:solidFill>
                            <a:schemeClr val="tx1"/>
                          </a:solidFill>
                          <a:effectLst/>
                        </a:rPr>
                        <a:t>I = a / b x 0,71</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0,41</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0,44</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dirty="0">
                          <a:effectLst/>
                        </a:rPr>
                        <a:t>0,43</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dirty="0">
                          <a:effectLst/>
                        </a:rPr>
                        <a:t>0,45</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0,47</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0,48</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04"/>
                  </a:ext>
                </a:extLst>
              </a:tr>
              <a:tr h="213360">
                <a:tc>
                  <a:txBody>
                    <a:bodyPr/>
                    <a:lstStyle/>
                    <a:p>
                      <a:pPr marL="0" marR="0">
                        <a:spcBef>
                          <a:spcPts val="0"/>
                        </a:spcBef>
                        <a:spcAft>
                          <a:spcPts val="0"/>
                        </a:spcAft>
                      </a:pPr>
                      <a:r>
                        <a:rPr lang="en-US" sz="1400" dirty="0">
                          <a:solidFill>
                            <a:schemeClr val="tx1"/>
                          </a:solidFill>
                          <a:effectLst/>
                        </a:rPr>
                        <a:t>c. </a:t>
                      </a:r>
                      <a:r>
                        <a:rPr lang="en-US" sz="1400" dirty="0" err="1">
                          <a:solidFill>
                            <a:schemeClr val="tx1"/>
                          </a:solidFill>
                          <a:effectLst/>
                        </a:rPr>
                        <a:t>Нето</a:t>
                      </a:r>
                      <a:r>
                        <a:rPr lang="en-US" sz="1400" dirty="0">
                          <a:solidFill>
                            <a:schemeClr val="tx1"/>
                          </a:solidFill>
                          <a:effectLst/>
                        </a:rPr>
                        <a:t> </a:t>
                      </a:r>
                      <a:r>
                        <a:rPr lang="en-US" sz="1400" dirty="0" err="1">
                          <a:solidFill>
                            <a:schemeClr val="tx1"/>
                          </a:solidFill>
                          <a:effectLst/>
                        </a:rPr>
                        <a:t>добит</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343.267</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321.075</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354.943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397.283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441.099</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487.304</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05"/>
                  </a:ext>
                </a:extLst>
              </a:tr>
              <a:tr h="367943">
                <a:tc>
                  <a:txBody>
                    <a:bodyPr/>
                    <a:lstStyle/>
                    <a:p>
                      <a:pPr marL="0" marR="0">
                        <a:spcBef>
                          <a:spcPts val="0"/>
                        </a:spcBef>
                        <a:spcAft>
                          <a:spcPts val="0"/>
                        </a:spcAft>
                      </a:pPr>
                      <a:r>
                        <a:rPr lang="en-US" sz="1400" dirty="0">
                          <a:solidFill>
                            <a:schemeClr val="tx1"/>
                          </a:solidFill>
                          <a:effectLst/>
                        </a:rPr>
                        <a:t>d. </a:t>
                      </a:r>
                      <a:r>
                        <a:rPr lang="en-US" sz="1400" dirty="0" err="1">
                          <a:solidFill>
                            <a:schemeClr val="tx1"/>
                          </a:solidFill>
                          <a:effectLst/>
                        </a:rPr>
                        <a:t>Укупна</a:t>
                      </a:r>
                      <a:r>
                        <a:rPr lang="ru-RU" sz="1400" dirty="0">
                          <a:solidFill>
                            <a:schemeClr val="tx1"/>
                          </a:solidFill>
                          <a:effectLst/>
                        </a:rPr>
                        <a:t> средства</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2.545.555</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2.690.703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2.748.088</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dirty="0">
                          <a:effectLst/>
                        </a:rPr>
                        <a:t>2.808.841</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2.871.773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2.930.950</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06"/>
                  </a:ext>
                </a:extLst>
              </a:tr>
              <a:tr h="213360">
                <a:tc>
                  <a:txBody>
                    <a:bodyPr/>
                    <a:lstStyle/>
                    <a:p>
                      <a:pPr marL="0" marR="0">
                        <a:spcBef>
                          <a:spcPts val="0"/>
                        </a:spcBef>
                        <a:spcAft>
                          <a:spcPts val="0"/>
                        </a:spcAft>
                      </a:pPr>
                      <a:r>
                        <a:rPr lang="en-US" sz="1400" dirty="0">
                          <a:solidFill>
                            <a:schemeClr val="tx1"/>
                          </a:solidFill>
                          <a:effectLst/>
                        </a:rPr>
                        <a:t>II = c / d x 0,84</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0,11</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0,10</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0,11</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0,12</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0,13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0,14</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07"/>
                  </a:ext>
                </a:extLst>
              </a:tr>
              <a:tr h="213360">
                <a:tc>
                  <a:txBody>
                    <a:bodyPr/>
                    <a:lstStyle/>
                    <a:p>
                      <a:pPr marL="0" marR="0">
                        <a:spcBef>
                          <a:spcPts val="0"/>
                        </a:spcBef>
                        <a:spcAft>
                          <a:spcPts val="0"/>
                        </a:spcAft>
                      </a:pPr>
                      <a:r>
                        <a:rPr lang="en-US" sz="1400" dirty="0">
                          <a:solidFill>
                            <a:schemeClr val="tx1"/>
                          </a:solidFill>
                          <a:effectLst/>
                        </a:rPr>
                        <a:t>e. </a:t>
                      </a:r>
                      <a:r>
                        <a:rPr lang="en-US" sz="1400" dirty="0" err="1">
                          <a:solidFill>
                            <a:schemeClr val="tx1"/>
                          </a:solidFill>
                          <a:effectLst/>
                        </a:rPr>
                        <a:t>Пословни</a:t>
                      </a:r>
                      <a:r>
                        <a:rPr lang="en-US" sz="1400" dirty="0">
                          <a:solidFill>
                            <a:schemeClr val="tx1"/>
                          </a:solidFill>
                          <a:effectLst/>
                        </a:rPr>
                        <a:t> </a:t>
                      </a:r>
                      <a:r>
                        <a:rPr lang="en-US" sz="1400" dirty="0" err="1">
                          <a:solidFill>
                            <a:schemeClr val="tx1"/>
                          </a:solidFill>
                          <a:effectLst/>
                        </a:rPr>
                        <a:t>резултат</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365.797</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398.057</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426.235</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dirty="0">
                          <a:effectLst/>
                        </a:rPr>
                        <a:t>460.688</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497.264</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535.932</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08"/>
                  </a:ext>
                </a:extLst>
              </a:tr>
              <a:tr h="367943">
                <a:tc>
                  <a:txBody>
                    <a:bodyPr/>
                    <a:lstStyle/>
                    <a:p>
                      <a:pPr marL="0" marR="0">
                        <a:spcBef>
                          <a:spcPts val="0"/>
                        </a:spcBef>
                        <a:spcAft>
                          <a:spcPts val="0"/>
                        </a:spcAft>
                      </a:pPr>
                      <a:r>
                        <a:rPr lang="en-US" sz="1400" dirty="0">
                          <a:solidFill>
                            <a:schemeClr val="tx1"/>
                          </a:solidFill>
                          <a:effectLst/>
                        </a:rPr>
                        <a:t>f. </a:t>
                      </a:r>
                      <a:r>
                        <a:rPr lang="en-US" sz="1400" dirty="0" err="1">
                          <a:solidFill>
                            <a:schemeClr val="tx1"/>
                          </a:solidFill>
                          <a:effectLst/>
                        </a:rPr>
                        <a:t>Укупна</a:t>
                      </a:r>
                      <a:r>
                        <a:rPr lang="ru-RU" sz="1400" dirty="0">
                          <a:solidFill>
                            <a:schemeClr val="tx1"/>
                          </a:solidFill>
                          <a:effectLst/>
                        </a:rPr>
                        <a:t> средства</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2.545.555</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2.690.703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2.748.088</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dirty="0">
                          <a:effectLst/>
                        </a:rPr>
                        <a:t>2.808.841</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2.871.773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2.930.950</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09"/>
                  </a:ext>
                </a:extLst>
              </a:tr>
              <a:tr h="213360">
                <a:tc>
                  <a:txBody>
                    <a:bodyPr/>
                    <a:lstStyle/>
                    <a:p>
                      <a:pPr marL="0" marR="0">
                        <a:spcBef>
                          <a:spcPts val="0"/>
                        </a:spcBef>
                        <a:spcAft>
                          <a:spcPts val="0"/>
                        </a:spcAft>
                      </a:pPr>
                      <a:r>
                        <a:rPr lang="en-US" sz="1400" dirty="0">
                          <a:solidFill>
                            <a:schemeClr val="tx1"/>
                          </a:solidFill>
                          <a:effectLst/>
                        </a:rPr>
                        <a:t>III = e / f x 3,10</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0,45</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0,46</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0,48</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dirty="0">
                          <a:effectLst/>
                        </a:rPr>
                        <a:t>0,51</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0,54</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0,57</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10"/>
                  </a:ext>
                </a:extLst>
              </a:tr>
              <a:tr h="367943">
                <a:tc>
                  <a:txBody>
                    <a:bodyPr/>
                    <a:lstStyle/>
                    <a:p>
                      <a:pPr marL="0" marR="0">
                        <a:spcBef>
                          <a:spcPts val="0"/>
                        </a:spcBef>
                        <a:spcAft>
                          <a:spcPts val="0"/>
                        </a:spcAft>
                      </a:pPr>
                      <a:r>
                        <a:rPr lang="en-US" sz="1400" dirty="0">
                          <a:solidFill>
                            <a:schemeClr val="tx1"/>
                          </a:solidFill>
                          <a:effectLst/>
                        </a:rPr>
                        <a:t>g. </a:t>
                      </a:r>
                      <a:r>
                        <a:rPr lang="en-US" sz="1400" dirty="0" err="1">
                          <a:solidFill>
                            <a:schemeClr val="tx1"/>
                          </a:solidFill>
                          <a:effectLst/>
                        </a:rPr>
                        <a:t>Капитал</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823.966</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997.043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1.162.600</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dirty="0">
                          <a:effectLst/>
                        </a:rPr>
                        <a:t>1.328.917</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1.497.023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1.668.472</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11"/>
                  </a:ext>
                </a:extLst>
              </a:tr>
              <a:tr h="367943">
                <a:tc>
                  <a:txBody>
                    <a:bodyPr/>
                    <a:lstStyle/>
                    <a:p>
                      <a:pPr marL="0" marR="0">
                        <a:spcBef>
                          <a:spcPts val="0"/>
                        </a:spcBef>
                        <a:spcAft>
                          <a:spcPts val="0"/>
                        </a:spcAft>
                      </a:pPr>
                      <a:r>
                        <a:rPr lang="en-US" sz="1400" dirty="0">
                          <a:solidFill>
                            <a:schemeClr val="tx1"/>
                          </a:solidFill>
                          <a:effectLst/>
                        </a:rPr>
                        <a:t>h. </a:t>
                      </a:r>
                      <a:r>
                        <a:rPr lang="en-US" sz="1400" dirty="0" err="1">
                          <a:solidFill>
                            <a:schemeClr val="tx1"/>
                          </a:solidFill>
                          <a:effectLst/>
                        </a:rPr>
                        <a:t>Укупне</a:t>
                      </a:r>
                      <a:r>
                        <a:rPr lang="en-US" sz="1400" dirty="0">
                          <a:solidFill>
                            <a:schemeClr val="tx1"/>
                          </a:solidFill>
                          <a:effectLst/>
                        </a:rPr>
                        <a:t> </a:t>
                      </a:r>
                      <a:r>
                        <a:rPr lang="en-US" sz="1400" dirty="0" err="1">
                          <a:solidFill>
                            <a:schemeClr val="tx1"/>
                          </a:solidFill>
                          <a:effectLst/>
                        </a:rPr>
                        <a:t>обавезе</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1.721.589</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1.693.659</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1.585.489</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1.479.924</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1.374.750</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1.262.477</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12"/>
                  </a:ext>
                </a:extLst>
              </a:tr>
              <a:tr h="213360">
                <a:tc>
                  <a:txBody>
                    <a:bodyPr/>
                    <a:lstStyle/>
                    <a:p>
                      <a:pPr marL="0" marR="0">
                        <a:spcBef>
                          <a:spcPts val="0"/>
                        </a:spcBef>
                        <a:spcAft>
                          <a:spcPts val="0"/>
                        </a:spcAft>
                      </a:pPr>
                      <a:r>
                        <a:rPr lang="en-US" sz="1400" dirty="0">
                          <a:solidFill>
                            <a:schemeClr val="tx1"/>
                          </a:solidFill>
                          <a:effectLst/>
                        </a:rPr>
                        <a:t>IV = g / h x 0,42</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0,20</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0,25</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0,31</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dirty="0">
                          <a:effectLst/>
                        </a:rPr>
                        <a:t>0,38</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dirty="0">
                          <a:effectLst/>
                        </a:rPr>
                        <a:t>0,46</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0,56</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13"/>
                  </a:ext>
                </a:extLst>
              </a:tr>
              <a:tr h="367943">
                <a:tc>
                  <a:txBody>
                    <a:bodyPr/>
                    <a:lstStyle/>
                    <a:p>
                      <a:pPr marL="0" marR="0">
                        <a:spcBef>
                          <a:spcPts val="0"/>
                        </a:spcBef>
                        <a:spcAft>
                          <a:spcPts val="0"/>
                        </a:spcAft>
                      </a:pPr>
                      <a:r>
                        <a:rPr lang="en-US" sz="1400" dirty="0" err="1">
                          <a:solidFill>
                            <a:schemeClr val="tx1"/>
                          </a:solidFill>
                          <a:effectLst/>
                        </a:rPr>
                        <a:t>i</a:t>
                      </a:r>
                      <a:r>
                        <a:rPr lang="en-US" sz="1400" dirty="0">
                          <a:solidFill>
                            <a:schemeClr val="tx1"/>
                          </a:solidFill>
                          <a:effectLst/>
                        </a:rPr>
                        <a:t>. </a:t>
                      </a:r>
                      <a:r>
                        <a:rPr lang="en-US" sz="1400" dirty="0" err="1">
                          <a:solidFill>
                            <a:schemeClr val="tx1"/>
                          </a:solidFill>
                          <a:effectLst/>
                        </a:rPr>
                        <a:t>Укупан</a:t>
                      </a:r>
                      <a:r>
                        <a:rPr lang="en-US" sz="1400" dirty="0">
                          <a:solidFill>
                            <a:schemeClr val="tx1"/>
                          </a:solidFill>
                          <a:effectLst/>
                        </a:rPr>
                        <a:t> </a:t>
                      </a:r>
                      <a:r>
                        <a:rPr lang="en-US" sz="1400" dirty="0" err="1">
                          <a:solidFill>
                            <a:schemeClr val="tx1"/>
                          </a:solidFill>
                          <a:effectLst/>
                        </a:rPr>
                        <a:t>приход</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2.004.619</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2.104.850</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2.210.093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2.320.597</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2.436.627</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dirty="0">
                          <a:effectLst/>
                        </a:rPr>
                        <a:t>2.558.459</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14"/>
                  </a:ext>
                </a:extLst>
              </a:tr>
              <a:tr h="367943">
                <a:tc>
                  <a:txBody>
                    <a:bodyPr/>
                    <a:lstStyle/>
                    <a:p>
                      <a:pPr marL="0" marR="0">
                        <a:spcBef>
                          <a:spcPts val="0"/>
                        </a:spcBef>
                        <a:spcAft>
                          <a:spcPts val="0"/>
                        </a:spcAft>
                      </a:pPr>
                      <a:r>
                        <a:rPr lang="en-US" sz="1400" dirty="0">
                          <a:solidFill>
                            <a:schemeClr val="tx1"/>
                          </a:solidFill>
                          <a:effectLst/>
                        </a:rPr>
                        <a:t>j. </a:t>
                      </a:r>
                      <a:r>
                        <a:rPr lang="en-US" sz="1400" dirty="0" err="1">
                          <a:solidFill>
                            <a:schemeClr val="tx1"/>
                          </a:solidFill>
                          <a:effectLst/>
                        </a:rPr>
                        <a:t>Укупна</a:t>
                      </a:r>
                      <a:r>
                        <a:rPr lang="ru-RU" sz="1400" dirty="0">
                          <a:solidFill>
                            <a:schemeClr val="tx1"/>
                          </a:solidFill>
                          <a:effectLst/>
                        </a:rPr>
                        <a:t> средства</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2.545.555</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2.690.703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2.748.088</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2.808.841</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2.871.773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2.930.950</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15"/>
                  </a:ext>
                </a:extLst>
              </a:tr>
              <a:tr h="213360">
                <a:tc>
                  <a:txBody>
                    <a:bodyPr/>
                    <a:lstStyle/>
                    <a:p>
                      <a:pPr marL="0" marR="0">
                        <a:spcBef>
                          <a:spcPts val="0"/>
                        </a:spcBef>
                        <a:spcAft>
                          <a:spcPts val="0"/>
                        </a:spcAft>
                      </a:pPr>
                      <a:r>
                        <a:rPr lang="en-US" sz="1400" dirty="0">
                          <a:solidFill>
                            <a:schemeClr val="tx1"/>
                          </a:solidFill>
                          <a:effectLst/>
                        </a:rPr>
                        <a:t>V = </a:t>
                      </a:r>
                      <a:r>
                        <a:rPr lang="en-US" sz="1400" dirty="0" err="1">
                          <a:solidFill>
                            <a:schemeClr val="tx1"/>
                          </a:solidFill>
                          <a:effectLst/>
                        </a:rPr>
                        <a:t>i</a:t>
                      </a:r>
                      <a:r>
                        <a:rPr lang="en-US" sz="1400" dirty="0">
                          <a:solidFill>
                            <a:schemeClr val="tx1"/>
                          </a:solidFill>
                          <a:effectLst/>
                        </a:rPr>
                        <a:t> / j x 1,00</a:t>
                      </a:r>
                      <a:endParaRPr lang="en-US" sz="1400"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a:effectLst/>
                        </a:rPr>
                        <a:t>0,79</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0,78</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0,80</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0,83</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a:effectLst/>
                        </a:rPr>
                        <a:t>0,85</a:t>
                      </a:r>
                      <a:endParaRPr lang="en-US" sz="110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dirty="0">
                          <a:effectLst/>
                        </a:rPr>
                        <a:t>0,87</a:t>
                      </a:r>
                      <a:endParaRPr lang="en-US" sz="1100"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16"/>
                  </a:ext>
                </a:extLst>
              </a:tr>
              <a:tr h="213360">
                <a:tc>
                  <a:txBody>
                    <a:bodyPr/>
                    <a:lstStyle/>
                    <a:p>
                      <a:pPr marL="0" marR="0">
                        <a:spcBef>
                          <a:spcPts val="0"/>
                        </a:spcBef>
                        <a:spcAft>
                          <a:spcPts val="0"/>
                        </a:spcAft>
                      </a:pPr>
                      <a:r>
                        <a:rPr lang="en-US" sz="1400" b="1" dirty="0">
                          <a:solidFill>
                            <a:schemeClr val="tx1"/>
                          </a:solidFill>
                          <a:effectLst/>
                        </a:rPr>
                        <a:t>Z </a:t>
                      </a:r>
                      <a:r>
                        <a:rPr lang="sr-Cyrl-CS" sz="1400" b="1" dirty="0">
                          <a:solidFill>
                            <a:schemeClr val="tx1"/>
                          </a:solidFill>
                          <a:effectLst/>
                        </a:rPr>
                        <a:t>тест</a:t>
                      </a:r>
                      <a:endParaRPr lang="en-US" sz="1400" b="1" dirty="0">
                        <a:solidFill>
                          <a:schemeClr val="tx1"/>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solidFill>
                      <a:schemeClr val="accent1">
                        <a:lumMod val="60000"/>
                        <a:lumOff val="40000"/>
                      </a:schemeClr>
                    </a:solidFill>
                  </a:tcPr>
                </a:tc>
                <a:tc>
                  <a:txBody>
                    <a:bodyPr/>
                    <a:lstStyle/>
                    <a:p>
                      <a:pPr marL="0" marR="0" algn="r">
                        <a:spcBef>
                          <a:spcPts val="0"/>
                        </a:spcBef>
                        <a:spcAft>
                          <a:spcPts val="0"/>
                        </a:spcAft>
                      </a:pPr>
                      <a:r>
                        <a:rPr lang="en-US" sz="1100" b="1">
                          <a:effectLst/>
                        </a:rPr>
                        <a:t>1,96</a:t>
                      </a:r>
                      <a:endParaRPr lang="en-US" sz="1100" b="1">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b="1">
                          <a:effectLst/>
                        </a:rPr>
                        <a:t>2,03</a:t>
                      </a:r>
                      <a:endParaRPr lang="en-US" sz="1100" b="1">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b="1">
                          <a:effectLst/>
                        </a:rPr>
                        <a:t>2,14</a:t>
                      </a:r>
                      <a:endParaRPr lang="en-US" sz="1100" b="1">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b="1">
                          <a:effectLst/>
                        </a:rPr>
                        <a:t>2,28</a:t>
                      </a:r>
                      <a:endParaRPr lang="en-US" sz="1100" b="1">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b="1" dirty="0">
                          <a:effectLst/>
                        </a:rPr>
                        <a:t>2,44</a:t>
                      </a:r>
                      <a:endParaRPr lang="en-US" sz="1100" b="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tc>
                  <a:txBody>
                    <a:bodyPr/>
                    <a:lstStyle/>
                    <a:p>
                      <a:pPr marL="0" marR="0" algn="r">
                        <a:spcBef>
                          <a:spcPts val="0"/>
                        </a:spcBef>
                        <a:spcAft>
                          <a:spcPts val="0"/>
                        </a:spcAft>
                      </a:pPr>
                      <a:r>
                        <a:rPr lang="en-US" sz="1100" b="1" dirty="0">
                          <a:effectLst/>
                        </a:rPr>
                        <a:t>2,62</a:t>
                      </a:r>
                      <a:endParaRPr lang="en-US" sz="1100" b="1" dirty="0">
                        <a:effectLst/>
                        <a:latin typeface="Times New Roman" panose="02020603050405020304" pitchFamily="18" charset="0"/>
                        <a:ea typeface="Times New Roman" panose="02020603050405020304" pitchFamily="18" charset="0"/>
                        <a:cs typeface="Tahoma" panose="020B0604030504040204" pitchFamily="34" charset="0"/>
                      </a:endParaRPr>
                    </a:p>
                  </a:txBody>
                  <a:tcPr marL="55043" marR="55043" marT="0" marB="0" anchor="b"/>
                </a:tc>
                <a:extLst>
                  <a:ext uri="{0D108BD9-81ED-4DB2-BD59-A6C34878D82A}">
                    <a16:rowId xmlns:a16="http://schemas.microsoft.com/office/drawing/2014/main" val="10017"/>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A6EB-6E69-B048-BB73-560E58AF9938}"/>
              </a:ext>
            </a:extLst>
          </p:cNvPr>
          <p:cNvSpPr>
            <a:spLocks noGrp="1"/>
          </p:cNvSpPr>
          <p:nvPr>
            <p:ph type="title"/>
          </p:nvPr>
        </p:nvSpPr>
        <p:spPr/>
        <p:txBody>
          <a:bodyPr/>
          <a:lstStyle/>
          <a:p>
            <a:pPr>
              <a:defRPr/>
            </a:pPr>
            <a:r>
              <a:rPr lang="sr-Cyrl-BA" sz="3200"/>
              <a:t>Анализа </a:t>
            </a:r>
            <a:r>
              <a:rPr lang="sr-Cyrl-BA" sz="3200" dirty="0"/>
              <a:t>конкурентности националних економија</a:t>
            </a:r>
            <a:endParaRPr lang="en-US" sz="3200" dirty="0"/>
          </a:p>
        </p:txBody>
      </p:sp>
      <p:sp>
        <p:nvSpPr>
          <p:cNvPr id="81923" name="Content Placeholder 2">
            <a:extLst>
              <a:ext uri="{FF2B5EF4-FFF2-40B4-BE49-F238E27FC236}">
                <a16:creationId xmlns:a16="http://schemas.microsoft.com/office/drawing/2014/main" id="{97536668-D834-8B4B-82B4-4A9DDD242D0C}"/>
              </a:ext>
            </a:extLst>
          </p:cNvPr>
          <p:cNvSpPr>
            <a:spLocks noGrp="1"/>
          </p:cNvSpPr>
          <p:nvPr>
            <p:ph idx="1"/>
          </p:nvPr>
        </p:nvSpPr>
        <p:spPr>
          <a:xfrm>
            <a:off x="457200" y="1600200"/>
            <a:ext cx="8229600" cy="1684338"/>
          </a:xfrm>
        </p:spPr>
        <p:txBody>
          <a:bodyPr/>
          <a:lstStyle/>
          <a:p>
            <a:r>
              <a:rPr lang="sr-Cyrl-BA" altLang="en-US"/>
              <a:t>Меки и тврди показатељи конкурентности</a:t>
            </a:r>
            <a:endParaRPr lang="sr-Latn-CS" altLang="en-US"/>
          </a:p>
          <a:p>
            <a:r>
              <a:rPr lang="sr-Cyrl-BA" altLang="en-US"/>
              <a:t>Публикације Свјетског економског форума и Свјетске банке.</a:t>
            </a:r>
            <a:endParaRPr lang="sr-Latn-CS" altLang="en-US"/>
          </a:p>
          <a:p>
            <a:pPr>
              <a:buFont typeface="Wingdings 3" pitchFamily="2" charset="2"/>
              <a:buNone/>
            </a:pPr>
            <a:endParaRPr lang="en-US"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33AA-0C87-0645-AB5A-24CD79D91683}"/>
              </a:ext>
            </a:extLst>
          </p:cNvPr>
          <p:cNvSpPr>
            <a:spLocks noGrp="1"/>
          </p:cNvSpPr>
          <p:nvPr>
            <p:ph type="title"/>
          </p:nvPr>
        </p:nvSpPr>
        <p:spPr>
          <a:xfrm>
            <a:off x="179512" y="274638"/>
            <a:ext cx="8784976" cy="490066"/>
          </a:xfrm>
        </p:spPr>
        <p:txBody>
          <a:bodyPr>
            <a:noAutofit/>
          </a:bodyPr>
          <a:lstStyle/>
          <a:p>
            <a:pPr>
              <a:defRPr/>
            </a:pPr>
            <a:r>
              <a:rPr lang="sr-Cyrl-BA" sz="2800" dirty="0"/>
              <a:t>Рацио анализа прерађивачке индустрије РС</a:t>
            </a:r>
            <a:endParaRPr lang="bs-Latn-BA" sz="2800" dirty="0"/>
          </a:p>
        </p:txBody>
      </p:sp>
      <p:sp>
        <p:nvSpPr>
          <p:cNvPr id="3" name="Content Placeholder 2">
            <a:extLst>
              <a:ext uri="{FF2B5EF4-FFF2-40B4-BE49-F238E27FC236}">
                <a16:creationId xmlns:a16="http://schemas.microsoft.com/office/drawing/2014/main" id="{2D4C86E8-7BF3-9643-90CC-2A46C5EE4113}"/>
              </a:ext>
            </a:extLst>
          </p:cNvPr>
          <p:cNvSpPr>
            <a:spLocks noGrp="1"/>
          </p:cNvSpPr>
          <p:nvPr>
            <p:ph idx="1"/>
          </p:nvPr>
        </p:nvSpPr>
        <p:spPr>
          <a:xfrm>
            <a:off x="179388" y="908050"/>
            <a:ext cx="8785225" cy="5689600"/>
          </a:xfrm>
        </p:spPr>
        <p:txBody>
          <a:bodyPr>
            <a:normAutofit lnSpcReduction="10000"/>
          </a:bodyPr>
          <a:lstStyle/>
          <a:p>
            <a:pPr indent="226695" algn="just">
              <a:lnSpc>
                <a:spcPct val="115000"/>
              </a:lnSpc>
              <a:spcAft>
                <a:spcPts val="0"/>
              </a:spcAft>
              <a:buFont typeface="Wingdings 3" pitchFamily="18" charset="2"/>
              <a:buNone/>
              <a:defRPr/>
            </a:pPr>
            <a:r>
              <a:rPr lang="sr-Cyrl-RS" sz="2400" dirty="0">
                <a:ea typeface="Calibri"/>
                <a:cs typeface="Times New Roman"/>
              </a:rPr>
              <a:t>Методологија израчуна сваког појединог коефицијента има слиједеће кораке:</a:t>
            </a:r>
            <a:endParaRPr lang="bs-Latn-BA" sz="2400" dirty="0">
              <a:ea typeface="Calibri"/>
              <a:cs typeface="Times New Roman"/>
            </a:endParaRPr>
          </a:p>
          <a:p>
            <a:pPr algn="just">
              <a:lnSpc>
                <a:spcPct val="115000"/>
              </a:lnSpc>
              <a:buFont typeface="+mj-lt"/>
              <a:buAutoNum type="arabicPeriod"/>
              <a:defRPr/>
            </a:pPr>
            <a:r>
              <a:rPr lang="sr-Cyrl-RS" sz="2400" dirty="0">
                <a:ea typeface="Calibri"/>
                <a:cs typeface="Times New Roman"/>
              </a:rPr>
              <a:t>Коефицијенти су израчунати за свако предузеће у прерађивачкој индустрији појединачно. </a:t>
            </a:r>
            <a:endParaRPr lang="bs-Latn-BA" sz="2400" dirty="0">
              <a:ea typeface="Calibri"/>
              <a:cs typeface="Times New Roman"/>
            </a:endParaRPr>
          </a:p>
          <a:p>
            <a:pPr algn="just">
              <a:lnSpc>
                <a:spcPct val="115000"/>
              </a:lnSpc>
              <a:buFont typeface="+mj-lt"/>
              <a:buAutoNum type="arabicPeriod"/>
              <a:defRPr/>
            </a:pPr>
            <a:r>
              <a:rPr lang="sr-Cyrl-RS" sz="2400" dirty="0">
                <a:ea typeface="Calibri"/>
                <a:cs typeface="Times New Roman"/>
              </a:rPr>
              <a:t>Добијене вриједности су затим сортиране од најјаче ка најлошијој. Под најјачом вриједношћу се подразумијева најбоља вриједност за одабрани коефицијент и та вриједност не мора бити највећи број.</a:t>
            </a:r>
            <a:endParaRPr lang="bs-Latn-BA" sz="2400" dirty="0">
              <a:ea typeface="Calibri"/>
              <a:cs typeface="Times New Roman"/>
            </a:endParaRPr>
          </a:p>
          <a:p>
            <a:pPr algn="just">
              <a:lnSpc>
                <a:spcPct val="115000"/>
              </a:lnSpc>
              <a:buFont typeface="+mj-lt"/>
              <a:buAutoNum type="arabicPeriod"/>
              <a:defRPr/>
            </a:pPr>
            <a:r>
              <a:rPr lang="sr-Cyrl-RS" sz="2400" dirty="0">
                <a:ea typeface="Calibri"/>
                <a:cs typeface="Times New Roman"/>
              </a:rPr>
              <a:t>Добијена листа се затим дијели у четири једнаке групе.</a:t>
            </a:r>
            <a:r>
              <a:rPr lang="bs-Latn-BA" sz="2400" dirty="0">
                <a:ea typeface="Calibri"/>
                <a:cs typeface="Times New Roman"/>
              </a:rPr>
              <a:t> </a:t>
            </a:r>
            <a:r>
              <a:rPr lang="sr-Cyrl-RS" sz="2400" dirty="0">
                <a:ea typeface="Calibri"/>
                <a:cs typeface="Times New Roman"/>
              </a:rPr>
              <a:t>На овај начин сваки рацио има три тачке који добијену листу података дијеле на четири једнака дијела. </a:t>
            </a:r>
            <a:endParaRPr lang="bs-Latn-BA"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17086-978E-3F4B-B3B6-7B05E0D185EA}"/>
              </a:ext>
            </a:extLst>
          </p:cNvPr>
          <p:cNvSpPr>
            <a:spLocks noGrp="1"/>
          </p:cNvSpPr>
          <p:nvPr>
            <p:ph type="title"/>
          </p:nvPr>
        </p:nvSpPr>
        <p:spPr>
          <a:xfrm>
            <a:off x="457200" y="274638"/>
            <a:ext cx="8229600" cy="490066"/>
          </a:xfrm>
        </p:spPr>
        <p:txBody>
          <a:bodyPr/>
          <a:lstStyle/>
          <a:p>
            <a:pPr>
              <a:defRPr/>
            </a:pPr>
            <a:r>
              <a:rPr lang="sr-Cyrl-BA" sz="2400" dirty="0"/>
              <a:t>Приказ позиционих вриједности показатеља</a:t>
            </a:r>
            <a:endParaRPr lang="bs-Latn-BA" sz="2400" dirty="0"/>
          </a:p>
        </p:txBody>
      </p:sp>
      <p:pic>
        <p:nvPicPr>
          <p:cNvPr id="83971" name="Picture 2">
            <a:extLst>
              <a:ext uri="{FF2B5EF4-FFF2-40B4-BE49-F238E27FC236}">
                <a16:creationId xmlns:a16="http://schemas.microsoft.com/office/drawing/2014/main" id="{B5391AB4-22BC-5A41-A17A-6CFB7B9851D3}"/>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07950" y="1052513"/>
            <a:ext cx="8928100" cy="5616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51DA-5DB2-3F4F-B427-A3C5BDA5D438}"/>
              </a:ext>
            </a:extLst>
          </p:cNvPr>
          <p:cNvSpPr>
            <a:spLocks noGrp="1"/>
          </p:cNvSpPr>
          <p:nvPr>
            <p:ph type="title"/>
          </p:nvPr>
        </p:nvSpPr>
        <p:spPr>
          <a:xfrm>
            <a:off x="457200" y="274638"/>
            <a:ext cx="8229600" cy="490066"/>
          </a:xfrm>
        </p:spPr>
        <p:txBody>
          <a:bodyPr/>
          <a:lstStyle/>
          <a:p>
            <a:pPr>
              <a:defRPr/>
            </a:pPr>
            <a:r>
              <a:rPr lang="sr-Cyrl-BA" sz="2400" dirty="0"/>
              <a:t>Рацио анализа прерађивачке индустрије РС</a:t>
            </a:r>
            <a:endParaRPr lang="bs-Latn-BA" sz="2400" dirty="0"/>
          </a:p>
        </p:txBody>
      </p:sp>
      <p:pic>
        <p:nvPicPr>
          <p:cNvPr id="84995" name="Picture 2">
            <a:extLst>
              <a:ext uri="{FF2B5EF4-FFF2-40B4-BE49-F238E27FC236}">
                <a16:creationId xmlns:a16="http://schemas.microsoft.com/office/drawing/2014/main" id="{2208A25B-36EB-DF46-BC51-3F6A63B81E55}"/>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0" y="836613"/>
            <a:ext cx="9144000" cy="5905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FB80-774F-8149-9E65-866BF5CE6744}"/>
              </a:ext>
            </a:extLst>
          </p:cNvPr>
          <p:cNvSpPr>
            <a:spLocks noGrp="1"/>
          </p:cNvSpPr>
          <p:nvPr>
            <p:ph type="title"/>
          </p:nvPr>
        </p:nvSpPr>
        <p:spPr>
          <a:xfrm>
            <a:off x="251520" y="274638"/>
            <a:ext cx="8640960" cy="418058"/>
          </a:xfrm>
        </p:spPr>
        <p:txBody>
          <a:bodyPr>
            <a:noAutofit/>
          </a:bodyPr>
          <a:lstStyle/>
          <a:p>
            <a:pPr>
              <a:defRPr/>
            </a:pPr>
            <a:r>
              <a:rPr lang="sr-Cyrl-BA" sz="2400" dirty="0"/>
              <a:t>Рацио анализа прерађивачке индустрије РС</a:t>
            </a:r>
            <a:endParaRPr lang="bs-Latn-BA" sz="2400" dirty="0"/>
          </a:p>
        </p:txBody>
      </p:sp>
      <p:pic>
        <p:nvPicPr>
          <p:cNvPr id="86019" name="Picture 2">
            <a:extLst>
              <a:ext uri="{FF2B5EF4-FFF2-40B4-BE49-F238E27FC236}">
                <a16:creationId xmlns:a16="http://schemas.microsoft.com/office/drawing/2014/main" id="{760E7679-710F-AE48-8209-2A1608B6BC86}"/>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65088" y="836613"/>
            <a:ext cx="8828087" cy="5832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08CF-0FA7-DC46-88C3-EB65DCA8DD79}"/>
              </a:ext>
            </a:extLst>
          </p:cNvPr>
          <p:cNvSpPr>
            <a:spLocks noGrp="1"/>
          </p:cNvSpPr>
          <p:nvPr>
            <p:ph type="title"/>
          </p:nvPr>
        </p:nvSpPr>
        <p:spPr>
          <a:xfrm>
            <a:off x="457200" y="115888"/>
            <a:ext cx="8229600" cy="936625"/>
          </a:xfrm>
        </p:spPr>
        <p:txBody>
          <a:bodyPr/>
          <a:lstStyle/>
          <a:p>
            <a:pPr eaLnBrk="1" hangingPunct="1">
              <a:defRPr/>
            </a:pPr>
            <a:r>
              <a:rPr lang="sr-Cyrl-BA" sz="2800" dirty="0"/>
              <a:t>Анализа тржишта</a:t>
            </a:r>
            <a:endParaRPr lang="en-US" sz="2800" dirty="0"/>
          </a:p>
        </p:txBody>
      </p:sp>
      <p:sp>
        <p:nvSpPr>
          <p:cNvPr id="87043" name="Content Placeholder 2">
            <a:extLst>
              <a:ext uri="{FF2B5EF4-FFF2-40B4-BE49-F238E27FC236}">
                <a16:creationId xmlns:a16="http://schemas.microsoft.com/office/drawing/2014/main" id="{079AA523-4726-7A45-A651-955AF1A9F579}"/>
              </a:ext>
            </a:extLst>
          </p:cNvPr>
          <p:cNvSpPr>
            <a:spLocks noGrp="1"/>
          </p:cNvSpPr>
          <p:nvPr>
            <p:ph idx="1"/>
          </p:nvPr>
        </p:nvSpPr>
        <p:spPr/>
        <p:txBody>
          <a:bodyPr/>
          <a:lstStyle/>
          <a:p>
            <a:pPr eaLnBrk="1" hangingPunct="1"/>
            <a:r>
              <a:rPr lang="sr-Cyrl-BA" altLang="en-US" sz="1800" b="1"/>
              <a:t>Анализа продајног тржишта</a:t>
            </a:r>
          </a:p>
          <a:p>
            <a:pPr eaLnBrk="1" hangingPunct="1"/>
            <a:r>
              <a:rPr lang="sr-Cyrl-BA" altLang="en-US" sz="1800" b="1"/>
              <a:t>Анализа набавног тржишта </a:t>
            </a:r>
            <a:endParaRPr lang="en-US" altLang="en-US" sz="1800" b="1"/>
          </a:p>
        </p:txBody>
      </p:sp>
      <p:sp>
        <p:nvSpPr>
          <p:cNvPr id="87044" name="Date Placeholder 3">
            <a:extLst>
              <a:ext uri="{FF2B5EF4-FFF2-40B4-BE49-F238E27FC236}">
                <a16:creationId xmlns:a16="http://schemas.microsoft.com/office/drawing/2014/main" id="{7A99C29F-FF60-704D-8224-C43A3E514D0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5E0F53D-0F8B-6747-87B6-D76B0CFC3350}"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87045" name="Slide Number Placeholder 4">
            <a:extLst>
              <a:ext uri="{FF2B5EF4-FFF2-40B4-BE49-F238E27FC236}">
                <a16:creationId xmlns:a16="http://schemas.microsoft.com/office/drawing/2014/main" id="{E5556C22-9D1A-E54E-B386-2FBDCB3DC0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F32668F-B942-6E47-BB5D-D298C440B509}" type="slidenum">
              <a:rPr lang="en-US" altLang="en-US">
                <a:solidFill>
                  <a:srgbClr val="595959"/>
                </a:solidFill>
                <a:latin typeface="Century Gothic" panose="020B0502020202020204" pitchFamily="34" charset="0"/>
              </a:rPr>
              <a:pPr/>
              <a:t>77</a:t>
            </a:fld>
            <a:endParaRPr lang="en-US" altLang="en-US">
              <a:solidFill>
                <a:srgbClr val="595959"/>
              </a:solidFill>
              <a:latin typeface="Century Gothic" panose="020B0502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89F9-00A2-3441-B006-A409157EEAA5}"/>
              </a:ext>
            </a:extLst>
          </p:cNvPr>
          <p:cNvSpPr>
            <a:spLocks noGrp="1"/>
          </p:cNvSpPr>
          <p:nvPr>
            <p:ph type="title"/>
          </p:nvPr>
        </p:nvSpPr>
        <p:spPr>
          <a:xfrm>
            <a:off x="457200" y="260350"/>
            <a:ext cx="8229600" cy="720725"/>
          </a:xfrm>
        </p:spPr>
        <p:txBody>
          <a:bodyPr/>
          <a:lstStyle/>
          <a:p>
            <a:pPr eaLnBrk="1" hangingPunct="1">
              <a:defRPr/>
            </a:pPr>
            <a:r>
              <a:rPr lang="sr-Cyrl-BA" sz="2400" dirty="0"/>
              <a:t>Анализа продајног тржишта</a:t>
            </a:r>
            <a:endParaRPr lang="en-US" sz="2400" dirty="0"/>
          </a:p>
        </p:txBody>
      </p:sp>
      <p:sp>
        <p:nvSpPr>
          <p:cNvPr id="3" name="Content Placeholder 2">
            <a:extLst>
              <a:ext uri="{FF2B5EF4-FFF2-40B4-BE49-F238E27FC236}">
                <a16:creationId xmlns:a16="http://schemas.microsoft.com/office/drawing/2014/main" id="{59D83E2E-7C92-F645-954D-ADE6BBB79A62}"/>
              </a:ext>
            </a:extLst>
          </p:cNvPr>
          <p:cNvSpPr>
            <a:spLocks noGrp="1"/>
          </p:cNvSpPr>
          <p:nvPr>
            <p:ph idx="1"/>
          </p:nvPr>
        </p:nvSpPr>
        <p:spPr>
          <a:xfrm>
            <a:off x="457200" y="1196975"/>
            <a:ext cx="8229600" cy="4929188"/>
          </a:xfrm>
        </p:spPr>
        <p:txBody>
          <a:bodyPr/>
          <a:lstStyle/>
          <a:p>
            <a:pPr marL="0" indent="0" eaLnBrk="1" hangingPunct="1">
              <a:buFont typeface="Arial" pitchFamily="34" charset="0"/>
              <a:buNone/>
              <a:defRPr/>
            </a:pPr>
            <a:r>
              <a:rPr lang="sr-Cyrl-CS" sz="1800" dirty="0"/>
              <a:t>Приликом истраживања тржишне тражње производа на неком тржишту треба извршити процјену укупне тражње (агрегатне тражње).</a:t>
            </a:r>
          </a:p>
          <a:p>
            <a:pPr marL="0" indent="0" eaLnBrk="1" hangingPunct="1">
              <a:buFont typeface="Arial" pitchFamily="34" charset="0"/>
              <a:buNone/>
              <a:defRPr/>
            </a:pPr>
            <a:r>
              <a:rPr lang="sr-Cyrl-CS" sz="1800" dirty="0">
                <a:solidFill>
                  <a:srgbClr val="FF0000"/>
                </a:solidFill>
              </a:rPr>
              <a:t>У предвиђању будуће тражње најчешће се анализирају сљедећи фактори који утичу на тражњу:</a:t>
            </a:r>
            <a:endParaRPr lang="en-US" sz="1800" dirty="0">
              <a:solidFill>
                <a:srgbClr val="FF0000"/>
              </a:solidFill>
            </a:endParaRPr>
          </a:p>
          <a:p>
            <a:pPr eaLnBrk="1" hangingPunct="1">
              <a:buFont typeface="Wingdings 3" pitchFamily="18" charset="2"/>
              <a:buChar char=""/>
              <a:defRPr/>
            </a:pPr>
            <a:r>
              <a:rPr lang="sr-Cyrl-CS" sz="1800" dirty="0"/>
              <a:t>величина добити и дохотка,</a:t>
            </a:r>
            <a:endParaRPr lang="en-US" sz="1800" dirty="0"/>
          </a:p>
          <a:p>
            <a:pPr eaLnBrk="1" hangingPunct="1">
              <a:buFont typeface="Wingdings 3" pitchFamily="18" charset="2"/>
              <a:buChar char=""/>
              <a:defRPr/>
            </a:pPr>
            <a:r>
              <a:rPr lang="sr-Cyrl-CS" sz="1800" dirty="0"/>
              <a:t>склоност потрошњи,</a:t>
            </a:r>
            <a:endParaRPr lang="en-US" sz="1800" dirty="0"/>
          </a:p>
          <a:p>
            <a:pPr eaLnBrk="1" hangingPunct="1">
              <a:buFont typeface="Wingdings 3" pitchFamily="18" charset="2"/>
              <a:buChar char=""/>
              <a:defRPr/>
            </a:pPr>
            <a:r>
              <a:rPr lang="sr-Cyrl-CS" sz="1800" dirty="0"/>
              <a:t>цијене,</a:t>
            </a:r>
            <a:endParaRPr lang="en-US" sz="1800" dirty="0"/>
          </a:p>
          <a:p>
            <a:pPr eaLnBrk="1" hangingPunct="1">
              <a:buFont typeface="Wingdings 3" pitchFamily="18" charset="2"/>
              <a:buChar char=""/>
              <a:defRPr/>
            </a:pPr>
            <a:r>
              <a:rPr lang="sr-Cyrl-CS" sz="1800" dirty="0"/>
              <a:t>демографски фактори,</a:t>
            </a:r>
            <a:endParaRPr lang="en-US" sz="1800" dirty="0"/>
          </a:p>
          <a:p>
            <a:pPr eaLnBrk="1" hangingPunct="1">
              <a:buFont typeface="Wingdings 3" pitchFamily="18" charset="2"/>
              <a:buChar char=""/>
              <a:defRPr/>
            </a:pPr>
            <a:r>
              <a:rPr lang="sr-Cyrl-CS" sz="1800" dirty="0"/>
              <a:t>број и величина потрошачких јединица,</a:t>
            </a:r>
            <a:endParaRPr lang="en-US" sz="1800" dirty="0"/>
          </a:p>
          <a:p>
            <a:pPr eaLnBrk="1" hangingPunct="1">
              <a:buFont typeface="Wingdings 3" pitchFamily="18" charset="2"/>
              <a:buChar char=""/>
              <a:defRPr/>
            </a:pPr>
            <a:r>
              <a:rPr lang="sr-Cyrl-CS" sz="1800" dirty="0"/>
              <a:t>будући развој тражилаца,</a:t>
            </a:r>
            <a:endParaRPr lang="en-US" sz="1800" dirty="0"/>
          </a:p>
          <a:p>
            <a:pPr eaLnBrk="1" hangingPunct="1">
              <a:buFont typeface="Wingdings 3" pitchFamily="18" charset="2"/>
              <a:buChar char=""/>
              <a:defRPr/>
            </a:pPr>
            <a:r>
              <a:rPr lang="sr-Cyrl-CS" sz="1800" dirty="0"/>
              <a:t>услови за раст и развој,</a:t>
            </a:r>
            <a:endParaRPr lang="en-US" sz="1800" dirty="0"/>
          </a:p>
          <a:p>
            <a:pPr eaLnBrk="1" hangingPunct="1">
              <a:buFont typeface="Wingdings 3" pitchFamily="18" charset="2"/>
              <a:buChar char=""/>
              <a:defRPr/>
            </a:pPr>
            <a:r>
              <a:rPr lang="sr-Cyrl-CS" sz="1800" dirty="0"/>
              <a:t>услови привређивања и издашност извора финансирања,</a:t>
            </a:r>
            <a:endParaRPr lang="en-US" sz="1800" dirty="0"/>
          </a:p>
          <a:p>
            <a:pPr eaLnBrk="1" hangingPunct="1">
              <a:buFont typeface="Wingdings 3" pitchFamily="18" charset="2"/>
              <a:buChar char=""/>
              <a:defRPr/>
            </a:pPr>
            <a:r>
              <a:rPr lang="sr-Cyrl-CS" sz="1800" dirty="0"/>
              <a:t>ефикасност привређивања тражилаца.</a:t>
            </a:r>
            <a:endParaRPr lang="en-US" sz="1800" dirty="0"/>
          </a:p>
          <a:p>
            <a:pPr eaLnBrk="1" hangingPunct="1">
              <a:buFont typeface="Wingdings 3" pitchFamily="18" charset="2"/>
              <a:buChar char=""/>
              <a:defRPr/>
            </a:pPr>
            <a:endParaRPr lang="en-US" sz="1800" dirty="0"/>
          </a:p>
        </p:txBody>
      </p:sp>
      <p:sp>
        <p:nvSpPr>
          <p:cNvPr id="88068" name="Date Placeholder 3">
            <a:extLst>
              <a:ext uri="{FF2B5EF4-FFF2-40B4-BE49-F238E27FC236}">
                <a16:creationId xmlns:a16="http://schemas.microsoft.com/office/drawing/2014/main" id="{CFCF56FF-01FB-B14F-B0E0-7C9C2937933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E4EDA2E-DE3E-544B-B078-3105322303CD}"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88069" name="Slide Number Placeholder 4">
            <a:extLst>
              <a:ext uri="{FF2B5EF4-FFF2-40B4-BE49-F238E27FC236}">
                <a16:creationId xmlns:a16="http://schemas.microsoft.com/office/drawing/2014/main" id="{E7546F42-E5A9-244A-BB7D-EE9E907B2C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A1CE2E2-732C-644C-A517-7A02AABDF02A}" type="slidenum">
              <a:rPr lang="en-US" altLang="en-US">
                <a:solidFill>
                  <a:srgbClr val="595959"/>
                </a:solidFill>
                <a:latin typeface="Century Gothic" panose="020B0502020202020204" pitchFamily="34" charset="0"/>
              </a:rPr>
              <a:pPr/>
              <a:t>78</a:t>
            </a:fld>
            <a:endParaRPr lang="en-US" altLang="en-US">
              <a:solidFill>
                <a:srgbClr val="595959"/>
              </a:solidFill>
              <a:latin typeface="Century Gothic" panose="020B0502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B301-7CCC-7E46-988C-086B40C09632}"/>
              </a:ext>
            </a:extLst>
          </p:cNvPr>
          <p:cNvSpPr>
            <a:spLocks noGrp="1"/>
          </p:cNvSpPr>
          <p:nvPr>
            <p:ph type="title"/>
          </p:nvPr>
        </p:nvSpPr>
        <p:spPr>
          <a:xfrm>
            <a:off x="457200" y="260350"/>
            <a:ext cx="8229600" cy="720725"/>
          </a:xfrm>
        </p:spPr>
        <p:txBody>
          <a:bodyPr/>
          <a:lstStyle/>
          <a:p>
            <a:pPr eaLnBrk="1" hangingPunct="1">
              <a:defRPr/>
            </a:pPr>
            <a:r>
              <a:rPr lang="sr-Cyrl-BA" sz="2400" dirty="0"/>
              <a:t>Анализа продајног тржишта</a:t>
            </a:r>
            <a:endParaRPr lang="en-US" sz="2400" dirty="0"/>
          </a:p>
        </p:txBody>
      </p:sp>
      <p:sp>
        <p:nvSpPr>
          <p:cNvPr id="3" name="Content Placeholder 2">
            <a:extLst>
              <a:ext uri="{FF2B5EF4-FFF2-40B4-BE49-F238E27FC236}">
                <a16:creationId xmlns:a16="http://schemas.microsoft.com/office/drawing/2014/main" id="{68678034-89CD-3B4A-9897-5842361F9CCD}"/>
              </a:ext>
            </a:extLst>
          </p:cNvPr>
          <p:cNvSpPr>
            <a:spLocks noGrp="1"/>
          </p:cNvSpPr>
          <p:nvPr>
            <p:ph idx="1"/>
          </p:nvPr>
        </p:nvSpPr>
        <p:spPr>
          <a:xfrm>
            <a:off x="457200" y="1196975"/>
            <a:ext cx="8229600" cy="4929188"/>
          </a:xfrm>
        </p:spPr>
        <p:txBody>
          <a:bodyPr/>
          <a:lstStyle/>
          <a:p>
            <a:pPr marL="0" indent="0" eaLnBrk="1" hangingPunct="1">
              <a:buFont typeface="Arial" pitchFamily="34" charset="0"/>
              <a:buNone/>
              <a:defRPr/>
            </a:pPr>
            <a:r>
              <a:rPr lang="sr-Cyrl-CS" sz="1800" dirty="0">
                <a:solidFill>
                  <a:srgbClr val="FF0000"/>
                </a:solidFill>
              </a:rPr>
              <a:t>У анализи тражње код инвестиционих пројеката потребно је разматрати сљедеће:</a:t>
            </a:r>
            <a:endParaRPr lang="en-US" sz="1800" dirty="0">
              <a:solidFill>
                <a:srgbClr val="FF0000"/>
              </a:solidFill>
            </a:endParaRPr>
          </a:p>
          <a:p>
            <a:pPr algn="just" eaLnBrk="1" hangingPunct="1">
              <a:buFont typeface="Wingdings 3" pitchFamily="18" charset="2"/>
              <a:buChar char=""/>
              <a:defRPr/>
            </a:pPr>
            <a:r>
              <a:rPr lang="sr-Cyrl-CS" sz="1800" dirty="0"/>
              <a:t>ко су носиоци тражње за планираним производом по обиму и структури,</a:t>
            </a:r>
            <a:endParaRPr lang="en-US" sz="1800" dirty="0"/>
          </a:p>
          <a:p>
            <a:pPr algn="just" eaLnBrk="1" hangingPunct="1">
              <a:buFont typeface="Wingdings 3" pitchFamily="18" charset="2"/>
              <a:buChar char=""/>
              <a:defRPr/>
            </a:pPr>
            <a:r>
              <a:rPr lang="sr-Cyrl-CS" sz="1800" dirty="0"/>
              <a:t>колики је степен пенетрације на тржишту, ако се имају у виду постојећа конкуренција, промјене ставова потрошача, технолошке и техничке промјене, те могући или постојећи супститути,</a:t>
            </a:r>
            <a:endParaRPr lang="en-US" sz="1800" dirty="0"/>
          </a:p>
          <a:p>
            <a:pPr algn="just" eaLnBrk="1" hangingPunct="1">
              <a:buFont typeface="Wingdings 3" pitchFamily="18" charset="2"/>
              <a:buChar char=""/>
              <a:defRPr/>
            </a:pPr>
            <a:r>
              <a:rPr lang="sr-Cyrl-CS" sz="1800" dirty="0"/>
              <a:t>који асортиман се очекује на тржишту и са којом цијеном,</a:t>
            </a:r>
            <a:endParaRPr lang="en-US" sz="1800" dirty="0"/>
          </a:p>
          <a:p>
            <a:pPr algn="just" eaLnBrk="1" hangingPunct="1">
              <a:buFont typeface="Wingdings 3" pitchFamily="18" charset="2"/>
              <a:buChar char=""/>
              <a:defRPr/>
            </a:pPr>
            <a:r>
              <a:rPr lang="sr-Cyrl-CS" sz="1800" dirty="0"/>
              <a:t>какви су захтјеви за квалитетом производа,</a:t>
            </a:r>
            <a:endParaRPr lang="en-US" sz="1800" dirty="0"/>
          </a:p>
          <a:p>
            <a:pPr algn="just" eaLnBrk="1" hangingPunct="1">
              <a:buFont typeface="Wingdings 3" pitchFamily="18" charset="2"/>
              <a:buChar char=""/>
              <a:defRPr/>
            </a:pPr>
            <a:r>
              <a:rPr lang="sr-Cyrl-CS" sz="1800" dirty="0"/>
              <a:t>шта дјелује на интензитет тражње за производима,</a:t>
            </a:r>
            <a:endParaRPr lang="en-US" sz="1800" dirty="0"/>
          </a:p>
          <a:p>
            <a:pPr algn="just" eaLnBrk="1" hangingPunct="1">
              <a:buFont typeface="Wingdings 3" pitchFamily="18" charset="2"/>
              <a:buChar char=""/>
              <a:defRPr/>
            </a:pPr>
            <a:r>
              <a:rPr lang="sr-Cyrl-CS" sz="1800" dirty="0"/>
              <a:t>који су фактори неизвјесности и колики је ризик,</a:t>
            </a:r>
            <a:endParaRPr lang="en-US" sz="1800" dirty="0"/>
          </a:p>
          <a:p>
            <a:pPr algn="just" eaLnBrk="1" hangingPunct="1">
              <a:buFont typeface="Wingdings 3" pitchFamily="18" charset="2"/>
              <a:buChar char=""/>
              <a:defRPr/>
            </a:pPr>
            <a:r>
              <a:rPr lang="sr-Cyrl-CS" sz="1800" dirty="0"/>
              <a:t>која обиљежја производ треба да има и сл.</a:t>
            </a:r>
            <a:endParaRPr lang="en-US" sz="1800" dirty="0"/>
          </a:p>
          <a:p>
            <a:pPr eaLnBrk="1" hangingPunct="1">
              <a:buFont typeface="Wingdings 3" pitchFamily="18" charset="2"/>
              <a:buChar char=""/>
              <a:defRPr/>
            </a:pPr>
            <a:endParaRPr lang="en-US" sz="1800" dirty="0"/>
          </a:p>
        </p:txBody>
      </p:sp>
      <p:sp>
        <p:nvSpPr>
          <p:cNvPr id="89092" name="Date Placeholder 3">
            <a:extLst>
              <a:ext uri="{FF2B5EF4-FFF2-40B4-BE49-F238E27FC236}">
                <a16:creationId xmlns:a16="http://schemas.microsoft.com/office/drawing/2014/main" id="{70BA0300-3962-F649-B01D-3C6C561C0FE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9E4BE87-70BF-A749-AE8C-115A3C519177}"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89093" name="Slide Number Placeholder 4">
            <a:extLst>
              <a:ext uri="{FF2B5EF4-FFF2-40B4-BE49-F238E27FC236}">
                <a16:creationId xmlns:a16="http://schemas.microsoft.com/office/drawing/2014/main" id="{92F843EC-B39E-2348-A88B-6617A9F4E3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A727317-D075-8F43-9415-B9D687C25F0E}" type="slidenum">
              <a:rPr lang="en-US" altLang="en-US">
                <a:solidFill>
                  <a:srgbClr val="595959"/>
                </a:solidFill>
                <a:latin typeface="Century Gothic" panose="020B0502020202020204" pitchFamily="34" charset="0"/>
              </a:rPr>
              <a:pPr/>
              <a:t>79</a:t>
            </a:fld>
            <a:endParaRPr lang="en-US" altLang="en-US">
              <a:solidFill>
                <a:srgbClr val="595959"/>
              </a:solidFill>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29AA04-A361-4947-BF2A-65DBEB5997B9}"/>
              </a:ext>
            </a:extLst>
          </p:cNvPr>
          <p:cNvSpPr>
            <a:spLocks noGrp="1"/>
          </p:cNvSpPr>
          <p:nvPr>
            <p:ph idx="1"/>
          </p:nvPr>
        </p:nvSpPr>
        <p:spPr/>
        <p:txBody>
          <a:bodyPr>
            <a:normAutofit/>
          </a:bodyPr>
          <a:lstStyle/>
          <a:p>
            <a:pPr marL="342900" indent="-342900" eaLnBrk="1" hangingPunct="1">
              <a:spcBef>
                <a:spcPts val="0"/>
              </a:spcBef>
              <a:spcAft>
                <a:spcPts val="0"/>
              </a:spcAft>
              <a:buClrTx/>
              <a:buSzTx/>
              <a:buFont typeface="+mj-lt"/>
              <a:buAutoNum type="arabicPeriod"/>
              <a:tabLst>
                <a:tab pos="457200" algn="l"/>
                <a:tab pos="685800" algn="l"/>
              </a:tabLst>
              <a:defRPr/>
            </a:pPr>
            <a:r>
              <a:rPr lang="sr-Latn-CS" sz="2400">
                <a:solidFill>
                  <a:prstClr val="black"/>
                </a:solidFill>
                <a:latin typeface="Palatino Linotype"/>
                <a:ea typeface="Times New Roman" panose="02020603050405020304" pitchFamily="18" charset="0"/>
                <a:cs typeface="TimesNewRomanPSMT"/>
              </a:rPr>
              <a:t>пројекат је сложен подухват;</a:t>
            </a:r>
            <a:endParaRPr lang="en-US" sz="2400">
              <a:solidFill>
                <a:prstClr val="black"/>
              </a:solidFill>
              <a:latin typeface="Palatino Linotype"/>
              <a:ea typeface="Times New Roman" panose="02020603050405020304" pitchFamily="18" charset="0"/>
              <a:cs typeface="Tahoma" panose="020B0604030504040204" pitchFamily="34" charset="0"/>
            </a:endParaRPr>
          </a:p>
          <a:p>
            <a:pPr marL="342900" indent="-342900" eaLnBrk="1" hangingPunct="1">
              <a:spcBef>
                <a:spcPts val="0"/>
              </a:spcBef>
              <a:spcAft>
                <a:spcPts val="0"/>
              </a:spcAft>
              <a:buClrTx/>
              <a:buSzTx/>
              <a:buFont typeface="+mj-lt"/>
              <a:buAutoNum type="arabicPeriod"/>
              <a:tabLst>
                <a:tab pos="457200" algn="l"/>
                <a:tab pos="685800" algn="l"/>
              </a:tabLst>
              <a:defRPr/>
            </a:pPr>
            <a:r>
              <a:rPr lang="sr-Latn-CS" sz="2400">
                <a:solidFill>
                  <a:prstClr val="black"/>
                </a:solidFill>
                <a:latin typeface="Palatino Linotype"/>
                <a:ea typeface="Times New Roman" panose="02020603050405020304" pitchFamily="18" charset="0"/>
                <a:cs typeface="TimesNewRomanPSMT"/>
              </a:rPr>
              <a:t>за резултат има јединствен производ или услугу;</a:t>
            </a:r>
            <a:endParaRPr lang="en-US" sz="2400">
              <a:solidFill>
                <a:prstClr val="black"/>
              </a:solidFill>
              <a:latin typeface="Palatino Linotype"/>
              <a:ea typeface="Times New Roman" panose="02020603050405020304" pitchFamily="18" charset="0"/>
              <a:cs typeface="Tahoma" panose="020B0604030504040204" pitchFamily="34" charset="0"/>
            </a:endParaRPr>
          </a:p>
          <a:p>
            <a:pPr marL="342900" indent="-342900" eaLnBrk="1" hangingPunct="1">
              <a:spcBef>
                <a:spcPts val="0"/>
              </a:spcBef>
              <a:spcAft>
                <a:spcPts val="0"/>
              </a:spcAft>
              <a:buClrTx/>
              <a:buSzTx/>
              <a:buFont typeface="+mj-lt"/>
              <a:buAutoNum type="arabicPeriod"/>
              <a:tabLst>
                <a:tab pos="457200" algn="l"/>
                <a:tab pos="685800" algn="l"/>
              </a:tabLst>
              <a:defRPr/>
            </a:pPr>
            <a:r>
              <a:rPr lang="sr-Latn-CS" sz="2400">
                <a:solidFill>
                  <a:prstClr val="black"/>
                </a:solidFill>
                <a:latin typeface="Palatino Linotype"/>
                <a:ea typeface="Times New Roman" panose="02020603050405020304" pitchFamily="18" charset="0"/>
                <a:cs typeface="TimesNewRomanPSMT"/>
              </a:rPr>
              <a:t>има све елементе пословног процеса:</a:t>
            </a:r>
            <a:endParaRPr lang="en-US" sz="2400">
              <a:solidFill>
                <a:prstClr val="black"/>
              </a:solidFill>
              <a:latin typeface="Palatino Linotype"/>
              <a:ea typeface="Times New Roman" panose="02020603050405020304" pitchFamily="18" charset="0"/>
              <a:cs typeface="Tahoma" panose="020B0604030504040204" pitchFamily="34" charset="0"/>
            </a:endParaRPr>
          </a:p>
          <a:p>
            <a:pPr marL="342900" indent="-342900" eaLnBrk="1" hangingPunct="1">
              <a:spcBef>
                <a:spcPts val="0"/>
              </a:spcBef>
              <a:spcAft>
                <a:spcPts val="0"/>
              </a:spcAft>
              <a:buClrTx/>
              <a:buSzTx/>
              <a:buFont typeface="+mj-lt"/>
              <a:buAutoNum type="arabicPeriod"/>
              <a:tabLst>
                <a:tab pos="457200" algn="l"/>
                <a:tab pos="685800" algn="l"/>
              </a:tabLst>
              <a:defRPr/>
            </a:pPr>
            <a:r>
              <a:rPr lang="sr-Latn-CS" sz="2400">
                <a:solidFill>
                  <a:prstClr val="black"/>
                </a:solidFill>
                <a:latin typeface="Palatino Linotype"/>
                <a:ea typeface="Times New Roman" panose="02020603050405020304" pitchFamily="18" charset="0"/>
                <a:cs typeface="TimesNewRomanPSMT"/>
              </a:rPr>
              <a:t>подухват који се одвија у будућности;</a:t>
            </a:r>
            <a:endParaRPr lang="en-US" sz="2400">
              <a:solidFill>
                <a:prstClr val="black"/>
              </a:solidFill>
              <a:latin typeface="Palatino Linotype"/>
              <a:ea typeface="Times New Roman" panose="02020603050405020304" pitchFamily="18" charset="0"/>
              <a:cs typeface="Tahoma" panose="020B0604030504040204" pitchFamily="34" charset="0"/>
            </a:endParaRPr>
          </a:p>
          <a:p>
            <a:pPr marL="342900" indent="-342900" eaLnBrk="1" hangingPunct="1">
              <a:spcBef>
                <a:spcPts val="0"/>
              </a:spcBef>
              <a:spcAft>
                <a:spcPts val="0"/>
              </a:spcAft>
              <a:buClrTx/>
              <a:buSzTx/>
              <a:buFont typeface="+mj-lt"/>
              <a:buAutoNum type="arabicPeriod"/>
              <a:tabLst>
                <a:tab pos="457200" algn="l"/>
                <a:tab pos="685800" algn="l"/>
              </a:tabLst>
              <a:defRPr/>
            </a:pPr>
            <a:r>
              <a:rPr lang="sr-Latn-CS" sz="2400">
                <a:solidFill>
                  <a:prstClr val="black"/>
                </a:solidFill>
                <a:latin typeface="Palatino Linotype"/>
                <a:ea typeface="Times New Roman" panose="02020603050405020304" pitchFamily="18" charset="0"/>
                <a:cs typeface="TimesNewRomanPSMT"/>
              </a:rPr>
              <a:t>прате га ризик и неизвјесност;</a:t>
            </a:r>
            <a:endParaRPr lang="en-US" sz="2400">
              <a:solidFill>
                <a:prstClr val="black"/>
              </a:solidFill>
              <a:latin typeface="Palatino Linotype"/>
              <a:ea typeface="Times New Roman" panose="02020603050405020304" pitchFamily="18" charset="0"/>
              <a:cs typeface="Tahoma" panose="020B0604030504040204" pitchFamily="34" charset="0"/>
            </a:endParaRPr>
          </a:p>
          <a:p>
            <a:pPr marL="342900" indent="-342900" eaLnBrk="1" hangingPunct="1">
              <a:spcBef>
                <a:spcPts val="0"/>
              </a:spcBef>
              <a:spcAft>
                <a:spcPts val="0"/>
              </a:spcAft>
              <a:buClrTx/>
              <a:buSzTx/>
              <a:buFont typeface="+mj-lt"/>
              <a:buAutoNum type="arabicPeriod"/>
              <a:tabLst>
                <a:tab pos="457200" algn="l"/>
                <a:tab pos="685800" algn="l"/>
              </a:tabLst>
              <a:defRPr/>
            </a:pPr>
            <a:r>
              <a:rPr lang="sr-Latn-CS" sz="2400">
                <a:solidFill>
                  <a:prstClr val="black"/>
                </a:solidFill>
                <a:latin typeface="Palatino Linotype"/>
                <a:ea typeface="Times New Roman" panose="02020603050405020304" pitchFamily="18" charset="0"/>
                <a:cs typeface="TimesNewRomanPSMT"/>
              </a:rPr>
              <a:t>јединствен и непоновљив подухват;</a:t>
            </a:r>
            <a:endParaRPr lang="en-US" sz="2400">
              <a:solidFill>
                <a:prstClr val="black"/>
              </a:solidFill>
              <a:latin typeface="Palatino Linotype"/>
              <a:ea typeface="Times New Roman" panose="02020603050405020304" pitchFamily="18" charset="0"/>
              <a:cs typeface="Tahoma" panose="020B0604030504040204" pitchFamily="34" charset="0"/>
            </a:endParaRPr>
          </a:p>
          <a:p>
            <a:pPr marL="342900" indent="-342900" eaLnBrk="1" hangingPunct="1">
              <a:spcBef>
                <a:spcPts val="0"/>
              </a:spcBef>
              <a:spcAft>
                <a:spcPts val="0"/>
              </a:spcAft>
              <a:buClrTx/>
              <a:buSzTx/>
              <a:buFont typeface="+mj-lt"/>
              <a:buAutoNum type="arabicPeriod"/>
              <a:tabLst>
                <a:tab pos="457200" algn="l"/>
                <a:tab pos="685800" algn="l"/>
              </a:tabLst>
              <a:defRPr/>
            </a:pPr>
            <a:r>
              <a:rPr lang="sr-Latn-CS" sz="2400">
                <a:solidFill>
                  <a:prstClr val="black"/>
                </a:solidFill>
                <a:latin typeface="Palatino Linotype"/>
                <a:ea typeface="Times New Roman" panose="02020603050405020304" pitchFamily="18" charset="0"/>
                <a:cs typeface="TimesNewRomanPSMT"/>
              </a:rPr>
              <a:t>временски је ограничен и једнократан;</a:t>
            </a:r>
            <a:endParaRPr lang="en-US" sz="2400">
              <a:solidFill>
                <a:prstClr val="black"/>
              </a:solidFill>
              <a:latin typeface="Palatino Linotype"/>
              <a:ea typeface="Times New Roman" panose="02020603050405020304" pitchFamily="18" charset="0"/>
              <a:cs typeface="Tahoma" panose="020B0604030504040204" pitchFamily="34" charset="0"/>
            </a:endParaRPr>
          </a:p>
          <a:p>
            <a:pPr marL="342900" indent="-342900" eaLnBrk="1" hangingPunct="1">
              <a:spcBef>
                <a:spcPts val="0"/>
              </a:spcBef>
              <a:spcAft>
                <a:spcPts val="0"/>
              </a:spcAft>
              <a:buClrTx/>
              <a:buSzTx/>
              <a:buFont typeface="+mj-lt"/>
              <a:buAutoNum type="arabicPeriod"/>
              <a:tabLst>
                <a:tab pos="457200" algn="l"/>
                <a:tab pos="685800" algn="l"/>
              </a:tabLst>
              <a:defRPr/>
            </a:pPr>
            <a:r>
              <a:rPr lang="sr-Latn-CS" sz="2400">
                <a:solidFill>
                  <a:prstClr val="black"/>
                </a:solidFill>
                <a:latin typeface="Palatino Linotype"/>
                <a:ea typeface="Times New Roman" panose="02020603050405020304" pitchFamily="18" charset="0"/>
                <a:cs typeface="TimesNewRomanPSMT"/>
              </a:rPr>
              <a:t>садржи коначне циљеве;</a:t>
            </a:r>
            <a:endParaRPr lang="en-US" sz="2400">
              <a:solidFill>
                <a:prstClr val="black"/>
              </a:solidFill>
              <a:latin typeface="Palatino Linotype"/>
              <a:ea typeface="Times New Roman" panose="02020603050405020304" pitchFamily="18" charset="0"/>
              <a:cs typeface="Tahoma" panose="020B0604030504040204" pitchFamily="34" charset="0"/>
            </a:endParaRPr>
          </a:p>
          <a:p>
            <a:pPr marL="342900" indent="-342900" eaLnBrk="1" hangingPunct="1">
              <a:spcBef>
                <a:spcPts val="0"/>
              </a:spcBef>
              <a:spcAft>
                <a:spcPts val="0"/>
              </a:spcAft>
              <a:buClrTx/>
              <a:buSzTx/>
              <a:buFont typeface="+mj-lt"/>
              <a:buAutoNum type="arabicPeriod"/>
              <a:tabLst>
                <a:tab pos="457200" algn="l"/>
                <a:tab pos="685800" algn="l"/>
              </a:tabLst>
              <a:defRPr/>
            </a:pPr>
            <a:r>
              <a:rPr lang="sr-Latn-CS" sz="2400">
                <a:solidFill>
                  <a:prstClr val="black"/>
                </a:solidFill>
                <a:latin typeface="Palatino Linotype"/>
                <a:ea typeface="Times New Roman" panose="02020603050405020304" pitchFamily="18" charset="0"/>
                <a:cs typeface="TimesNewRomanPSMT"/>
              </a:rPr>
              <a:t>има своју структуру</a:t>
            </a:r>
            <a:r>
              <a:rPr lang="sr-Cyrl-RS" sz="2400">
                <a:solidFill>
                  <a:prstClr val="black"/>
                </a:solidFill>
                <a:latin typeface="Palatino Linotype"/>
                <a:ea typeface="Times New Roman" panose="02020603050405020304" pitchFamily="18" charset="0"/>
                <a:cs typeface="TimesNewRomanPSMT"/>
              </a:rPr>
              <a:t>;</a:t>
            </a:r>
            <a:endParaRPr lang="en-US" sz="2400">
              <a:solidFill>
                <a:prstClr val="black"/>
              </a:solidFill>
              <a:latin typeface="Palatino Linotype"/>
              <a:ea typeface="Times New Roman" panose="02020603050405020304" pitchFamily="18" charset="0"/>
              <a:cs typeface="Tahoma" panose="020B0604030504040204" pitchFamily="34" charset="0"/>
            </a:endParaRPr>
          </a:p>
          <a:p>
            <a:pPr marL="342900" indent="-342900" eaLnBrk="1" hangingPunct="1">
              <a:spcBef>
                <a:spcPts val="0"/>
              </a:spcBef>
              <a:spcAft>
                <a:spcPts val="0"/>
              </a:spcAft>
              <a:buClrTx/>
              <a:buSzTx/>
              <a:buFont typeface="+mj-lt"/>
              <a:buAutoNum type="arabicPeriod"/>
              <a:tabLst>
                <a:tab pos="457200" algn="l"/>
                <a:tab pos="571500" algn="l"/>
                <a:tab pos="628650" algn="l"/>
                <a:tab pos="685800" algn="l"/>
              </a:tabLst>
              <a:defRPr/>
            </a:pPr>
            <a:r>
              <a:rPr lang="sr-Latn-CS" sz="2400">
                <a:solidFill>
                  <a:prstClr val="black"/>
                </a:solidFill>
                <a:latin typeface="Palatino Linotype"/>
                <a:ea typeface="Times New Roman" panose="02020603050405020304" pitchFamily="18" charset="0"/>
                <a:cs typeface="TimesNewRomanPSMT"/>
              </a:rPr>
              <a:t>ограничен је људским и материјалним ресурсима;</a:t>
            </a:r>
            <a:endParaRPr lang="en-US" sz="2400">
              <a:solidFill>
                <a:prstClr val="black"/>
              </a:solidFill>
              <a:latin typeface="Palatino Linotype"/>
              <a:ea typeface="Times New Roman" panose="02020603050405020304" pitchFamily="18" charset="0"/>
              <a:cs typeface="Tahoma" panose="020B0604030504040204" pitchFamily="34" charset="0"/>
            </a:endParaRPr>
          </a:p>
          <a:p>
            <a:pPr marL="342900" indent="-342900" eaLnBrk="1" hangingPunct="1">
              <a:spcBef>
                <a:spcPts val="0"/>
              </a:spcBef>
              <a:spcAft>
                <a:spcPts val="0"/>
              </a:spcAft>
              <a:buClrTx/>
              <a:buSzTx/>
              <a:buFont typeface="+mj-lt"/>
              <a:buAutoNum type="arabicPeriod"/>
              <a:tabLst>
                <a:tab pos="457200" algn="l"/>
                <a:tab pos="571500" algn="l"/>
                <a:tab pos="628650" algn="l"/>
                <a:tab pos="685800" algn="l"/>
              </a:tabLst>
              <a:defRPr/>
            </a:pPr>
            <a:r>
              <a:rPr lang="sr-Latn-CS" sz="2400">
                <a:solidFill>
                  <a:prstClr val="black"/>
                </a:solidFill>
                <a:latin typeface="Palatino Linotype"/>
                <a:ea typeface="Times New Roman" panose="02020603050405020304" pitchFamily="18" charset="0"/>
                <a:cs typeface="TimesNewRomanPSMT"/>
              </a:rPr>
              <a:t>захтјева координацију и управљање.</a:t>
            </a:r>
            <a:endParaRPr lang="en-US" sz="2400">
              <a:solidFill>
                <a:prstClr val="black"/>
              </a:solidFill>
              <a:latin typeface="Palatino Linotype"/>
              <a:ea typeface="Times New Roman" panose="02020603050405020304" pitchFamily="18" charset="0"/>
              <a:cs typeface="Tahoma" panose="020B0604030504040204" pitchFamily="34" charset="0"/>
            </a:endParaRPr>
          </a:p>
          <a:p>
            <a:pPr marL="365760" indent="-256032" eaLnBrk="1" fontAlgn="auto" hangingPunct="1">
              <a:spcAft>
                <a:spcPts val="0"/>
              </a:spcAft>
              <a:buFont typeface="Wingdings 3"/>
              <a:buChar char=""/>
              <a:defRPr/>
            </a:pPr>
            <a:endParaRPr lang="sr-Latn-BA"/>
          </a:p>
        </p:txBody>
      </p:sp>
      <p:sp>
        <p:nvSpPr>
          <p:cNvPr id="16387" name="Date Placeholder 2">
            <a:extLst>
              <a:ext uri="{FF2B5EF4-FFF2-40B4-BE49-F238E27FC236}">
                <a16:creationId xmlns:a16="http://schemas.microsoft.com/office/drawing/2014/main" id="{171DFB87-B813-8C4A-9750-ECCB6F33000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5BB082A-8C60-DA43-A32E-26ABDA4DFCBD}" type="datetime1">
              <a:rPr lang="en-US" altLang="en-US" smtClean="0"/>
              <a:pPr/>
              <a:t>4/27/26</a:t>
            </a:fld>
            <a:endParaRPr lang="en-US" altLang="en-US"/>
          </a:p>
        </p:txBody>
      </p:sp>
      <p:sp>
        <p:nvSpPr>
          <p:cNvPr id="16388" name="Slide Number Placeholder 3">
            <a:extLst>
              <a:ext uri="{FF2B5EF4-FFF2-40B4-BE49-F238E27FC236}">
                <a16:creationId xmlns:a16="http://schemas.microsoft.com/office/drawing/2014/main" id="{F04DF2E1-7D66-4A42-93A8-49CF72B089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E036541-8AE9-9E43-B9AC-3978F650CDCE}" type="slidenum">
              <a:rPr lang="en-US" altLang="en-US"/>
              <a:pPr/>
              <a:t>8</a:t>
            </a:fld>
            <a:endParaRPr lang="en-US" altLang="en-US"/>
          </a:p>
        </p:txBody>
      </p:sp>
      <p:sp>
        <p:nvSpPr>
          <p:cNvPr id="5" name="Title 4">
            <a:extLst>
              <a:ext uri="{FF2B5EF4-FFF2-40B4-BE49-F238E27FC236}">
                <a16:creationId xmlns:a16="http://schemas.microsoft.com/office/drawing/2014/main" id="{FA32BF1C-3527-4E44-8EEF-FF08A2956B0C}"/>
              </a:ext>
            </a:extLst>
          </p:cNvPr>
          <p:cNvSpPr>
            <a:spLocks noGrp="1"/>
          </p:cNvSpPr>
          <p:nvPr>
            <p:ph type="title"/>
          </p:nvPr>
        </p:nvSpPr>
        <p:spPr/>
        <p:txBody>
          <a:bodyPr/>
          <a:lstStyle/>
          <a:p>
            <a:pPr algn="ctr" eaLnBrk="1" fontAlgn="auto" hangingPunct="1">
              <a:spcAft>
                <a:spcPts val="0"/>
              </a:spcAft>
              <a:defRPr/>
            </a:pPr>
            <a:r>
              <a:rPr lang="sr-Cyrl-BA" altLang="en-US" sz="2800" b="0">
                <a:solidFill>
                  <a:schemeClr val="tx1"/>
                </a:solidFill>
                <a:effectLst>
                  <a:outerShdw blurRad="63500" dist="38100" dir="5400000" algn="t" rotWithShape="0">
                    <a:prstClr val="black">
                      <a:alpha val="25000"/>
                    </a:prstClr>
                  </a:outerShdw>
                </a:effectLst>
                <a:latin typeface="Palatino Linotype"/>
              </a:rPr>
              <a:t>Карактеристике пројекта</a:t>
            </a:r>
            <a:endParaRPr lang="sr-Latn-BA">
              <a:solidFill>
                <a:schemeClr val="tx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608D-39E3-D448-8DD8-D41B52C34B41}"/>
              </a:ext>
            </a:extLst>
          </p:cNvPr>
          <p:cNvSpPr>
            <a:spLocks noGrp="1"/>
          </p:cNvSpPr>
          <p:nvPr>
            <p:ph type="title"/>
          </p:nvPr>
        </p:nvSpPr>
        <p:spPr>
          <a:xfrm>
            <a:off x="457200" y="333375"/>
            <a:ext cx="8229600" cy="719138"/>
          </a:xfrm>
        </p:spPr>
        <p:txBody>
          <a:bodyPr/>
          <a:lstStyle/>
          <a:p>
            <a:pPr eaLnBrk="1" hangingPunct="1">
              <a:defRPr/>
            </a:pPr>
            <a:r>
              <a:rPr lang="sr-Cyrl-BA" sz="2400" dirty="0"/>
              <a:t>Анализа продајног тржишта</a:t>
            </a:r>
            <a:endParaRPr lang="en-US" sz="2400" dirty="0"/>
          </a:p>
        </p:txBody>
      </p:sp>
      <p:sp>
        <p:nvSpPr>
          <p:cNvPr id="66563" name="Content Placeholder 2">
            <a:extLst>
              <a:ext uri="{FF2B5EF4-FFF2-40B4-BE49-F238E27FC236}">
                <a16:creationId xmlns:a16="http://schemas.microsoft.com/office/drawing/2014/main" id="{0A1849B8-D60C-C847-B385-334AFAD3D632}"/>
              </a:ext>
            </a:extLst>
          </p:cNvPr>
          <p:cNvSpPr>
            <a:spLocks noGrp="1"/>
          </p:cNvSpPr>
          <p:nvPr>
            <p:ph idx="1"/>
          </p:nvPr>
        </p:nvSpPr>
        <p:spPr>
          <a:xfrm>
            <a:off x="457200" y="1196975"/>
            <a:ext cx="8229600" cy="5524500"/>
          </a:xfrm>
        </p:spPr>
        <p:txBody>
          <a:bodyPr/>
          <a:lstStyle/>
          <a:p>
            <a:pPr marL="0" indent="0" eaLnBrk="1" hangingPunct="1">
              <a:buFont typeface="Arial" pitchFamily="34" charset="0"/>
              <a:buNone/>
              <a:defRPr/>
            </a:pPr>
            <a:r>
              <a:rPr lang="sr-Latn-CS" sz="1600" dirty="0">
                <a:solidFill>
                  <a:srgbClr val="FF0000"/>
                </a:solidFill>
              </a:rPr>
              <a:t>Анализа и пројекција понуде у инвестиционом про</a:t>
            </a:r>
            <a:r>
              <a:rPr lang="sr-Cyrl-CS" sz="1600" dirty="0">
                <a:solidFill>
                  <a:srgbClr val="FF0000"/>
                </a:solidFill>
              </a:rPr>
              <a:t>ј</a:t>
            </a:r>
            <a:r>
              <a:rPr lang="sr-Latn-CS" sz="1600" dirty="0">
                <a:solidFill>
                  <a:srgbClr val="FF0000"/>
                </a:solidFill>
              </a:rPr>
              <a:t>екту треба да одговоре на питања:</a:t>
            </a:r>
          </a:p>
          <a:p>
            <a:pPr eaLnBrk="1" hangingPunct="1">
              <a:buFont typeface="Wingdings 3" pitchFamily="18" charset="2"/>
              <a:buChar char=""/>
              <a:defRPr/>
            </a:pPr>
            <a:r>
              <a:rPr lang="sr-Latn-CS" sz="1600" dirty="0"/>
              <a:t>на којим тр</a:t>
            </a:r>
            <a:r>
              <a:rPr lang="sr-Cyrl-CS" sz="1600" dirty="0"/>
              <a:t>ж</a:t>
            </a:r>
            <a:r>
              <a:rPr lang="sr-Latn-CS" sz="1600" dirty="0"/>
              <a:t>и</a:t>
            </a:r>
            <a:r>
              <a:rPr lang="sr-Cyrl-CS" sz="1600" dirty="0"/>
              <a:t>ш</a:t>
            </a:r>
            <a:r>
              <a:rPr lang="sr-Latn-CS" sz="1600" dirty="0"/>
              <a:t>тима и тр</a:t>
            </a:r>
            <a:r>
              <a:rPr lang="sr-Cyrl-CS" sz="1600" dirty="0"/>
              <a:t>ж</a:t>
            </a:r>
            <a:r>
              <a:rPr lang="sr-Latn-CS" sz="1600" dirty="0"/>
              <a:t>и</a:t>
            </a:r>
            <a:r>
              <a:rPr lang="sr-Cyrl-CS" sz="1600" dirty="0"/>
              <a:t>ш</a:t>
            </a:r>
            <a:r>
              <a:rPr lang="sr-Latn-CS" sz="1600" dirty="0"/>
              <a:t>ним сегментима је понуда присутна,</a:t>
            </a:r>
            <a:endParaRPr lang="en-US" sz="1600" dirty="0"/>
          </a:p>
          <a:p>
            <a:pPr eaLnBrk="1" hangingPunct="1">
              <a:buFont typeface="Wingdings 3" pitchFamily="18" charset="2"/>
              <a:buChar char=""/>
              <a:defRPr/>
            </a:pPr>
            <a:r>
              <a:rPr lang="sr-Latn-CS" sz="1600" dirty="0"/>
              <a:t> у ком обиму,</a:t>
            </a:r>
            <a:endParaRPr lang="en-US" sz="1600" dirty="0"/>
          </a:p>
          <a:p>
            <a:pPr eaLnBrk="1" hangingPunct="1">
              <a:buFont typeface="Wingdings 3" pitchFamily="18" charset="2"/>
              <a:buChar char=""/>
              <a:defRPr/>
            </a:pPr>
            <a:r>
              <a:rPr lang="sr-Latn-CS" sz="1600" dirty="0"/>
              <a:t> који је асортиман понуде,</a:t>
            </a:r>
            <a:endParaRPr lang="en-US" sz="1600" dirty="0"/>
          </a:p>
          <a:p>
            <a:pPr eaLnBrk="1" hangingPunct="1">
              <a:buFont typeface="Wingdings 3" pitchFamily="18" charset="2"/>
              <a:buChar char=""/>
              <a:defRPr/>
            </a:pPr>
            <a:r>
              <a:rPr lang="sr-Latn-CS" sz="1600" dirty="0"/>
              <a:t>какав је квалитет производа и у ко</a:t>
            </a:r>
            <a:r>
              <a:rPr lang="sr-Cyrl-CS" sz="1600" dirty="0"/>
              <a:t>је</a:t>
            </a:r>
            <a:r>
              <a:rPr lang="sr-Latn-CS" sz="1600" dirty="0"/>
              <a:t>м дијапазону се квалитет кре</a:t>
            </a:r>
            <a:r>
              <a:rPr lang="sr-Cyrl-CS" sz="1600" dirty="0"/>
              <a:t>ћ</a:t>
            </a:r>
            <a:r>
              <a:rPr lang="sr-Latn-CS" sz="1600" dirty="0"/>
              <a:t>е,</a:t>
            </a:r>
            <a:endParaRPr lang="en-US" sz="1600" dirty="0"/>
          </a:p>
          <a:p>
            <a:pPr eaLnBrk="1" hangingPunct="1">
              <a:buFont typeface="Wingdings 3" pitchFamily="18" charset="2"/>
              <a:buChar char=""/>
              <a:defRPr/>
            </a:pPr>
            <a:r>
              <a:rPr lang="sr-Latn-CS" sz="1600" dirty="0"/>
              <a:t>к</a:t>
            </a:r>
            <a:r>
              <a:rPr lang="sr-Cyrl-CS" sz="1600" dirty="0"/>
              <a:t>оли</a:t>
            </a:r>
            <a:r>
              <a:rPr lang="sr-Latn-CS" sz="1600" dirty="0"/>
              <a:t>ко се понуда м</a:t>
            </a:r>
            <a:r>
              <a:rPr lang="sr-Cyrl-CS" sz="1600" dirty="0"/>
              <a:t>иј</a:t>
            </a:r>
            <a:r>
              <a:rPr lang="sr-Latn-CS" sz="1600" dirty="0"/>
              <a:t>ења у одре</a:t>
            </a:r>
            <a:r>
              <a:rPr lang="sr-Cyrl-CS" sz="1600" dirty="0"/>
              <a:t>ђ</a:t>
            </a:r>
            <a:r>
              <a:rPr lang="sr-Latn-CS" sz="1600" dirty="0"/>
              <a:t>еном временском периоду,</a:t>
            </a:r>
            <a:endParaRPr lang="en-US" sz="1600" dirty="0"/>
          </a:p>
          <a:p>
            <a:pPr eaLnBrk="1" hangingPunct="1">
              <a:buFont typeface="Wingdings 3" pitchFamily="18" charset="2"/>
              <a:buChar char=""/>
              <a:defRPr/>
            </a:pPr>
            <a:r>
              <a:rPr lang="sr-Cyrl-CS" sz="1600" dirty="0"/>
              <a:t>који </a:t>
            </a:r>
            <a:r>
              <a:rPr lang="sr-Latn-CS" sz="1600" dirty="0"/>
              <a:t>су основни носиоци понуде,</a:t>
            </a:r>
            <a:endParaRPr lang="en-US" sz="1600" dirty="0"/>
          </a:p>
          <a:p>
            <a:pPr eaLnBrk="1" hangingPunct="1">
              <a:buFont typeface="Wingdings 3" pitchFamily="18" charset="2"/>
              <a:buChar char=""/>
              <a:defRPr/>
            </a:pPr>
            <a:r>
              <a:rPr lang="sr-Latn-CS" sz="1600" dirty="0"/>
              <a:t>каква је мо</a:t>
            </a:r>
            <a:r>
              <a:rPr lang="sr-Cyrl-CS" sz="1600" dirty="0"/>
              <a:t>г</a:t>
            </a:r>
            <a:r>
              <a:rPr lang="sr-Latn-CS" sz="1600" dirty="0"/>
              <a:t>у</a:t>
            </a:r>
            <a:r>
              <a:rPr lang="sr-Cyrl-CS" sz="1600" dirty="0"/>
              <a:t>ћ</a:t>
            </a:r>
            <a:r>
              <a:rPr lang="sr-Latn-CS" sz="1600" dirty="0"/>
              <a:t>ност пону</a:t>
            </a:r>
            <a:r>
              <a:rPr lang="sr-Cyrl-CS" sz="1600" dirty="0"/>
              <a:t>ђ</a:t>
            </a:r>
            <a:r>
              <a:rPr lang="sr-Latn-CS" sz="1600" dirty="0"/>
              <a:t>а</a:t>
            </a:r>
            <a:r>
              <a:rPr lang="sr-Cyrl-CS" sz="1600" dirty="0"/>
              <a:t>ча да </a:t>
            </a:r>
            <a:r>
              <a:rPr lang="sr-Latn-CS" sz="1600" dirty="0"/>
              <a:t>пове</a:t>
            </a:r>
            <a:r>
              <a:rPr lang="sr-Cyrl-CS" sz="1600" dirty="0"/>
              <a:t>ћ</a:t>
            </a:r>
            <a:r>
              <a:rPr lang="sr-Latn-CS" sz="1600" dirty="0"/>
              <a:t>ају понуду ве</a:t>
            </a:r>
            <a:r>
              <a:rPr lang="sr-Cyrl-CS" sz="1600" dirty="0"/>
              <a:t>ћ</a:t>
            </a:r>
            <a:r>
              <a:rPr lang="sr-Latn-CS" sz="1600" dirty="0"/>
              <a:t>им </a:t>
            </a:r>
            <a:r>
              <a:rPr lang="sr-Cyrl-CS" sz="1600" dirty="0"/>
              <a:t>коришћењем </a:t>
            </a:r>
            <a:r>
              <a:rPr lang="sr-Latn-CS" sz="1600" dirty="0"/>
              <a:t>капацитета,</a:t>
            </a:r>
            <a:endParaRPr lang="en-US" sz="1600" dirty="0"/>
          </a:p>
          <a:p>
            <a:pPr eaLnBrk="1" hangingPunct="1">
              <a:buFont typeface="Wingdings 3" pitchFamily="18" charset="2"/>
              <a:buChar char=""/>
              <a:defRPr/>
            </a:pPr>
            <a:r>
              <a:rPr lang="sr-Latn-CS" sz="1600" dirty="0"/>
              <a:t>какви су канали дистрибуције (постоје</a:t>
            </a:r>
            <a:r>
              <a:rPr lang="sr-Cyrl-CS" sz="1600" dirty="0"/>
              <a:t>ћ</a:t>
            </a:r>
            <a:r>
              <a:rPr lang="sr-Latn-CS" sz="1600" dirty="0"/>
              <a:t>и),</a:t>
            </a:r>
            <a:endParaRPr lang="en-US" sz="1600" dirty="0"/>
          </a:p>
          <a:p>
            <a:pPr eaLnBrk="1" hangingPunct="1">
              <a:buFont typeface="Wingdings 3" pitchFamily="18" charset="2"/>
              <a:buChar char=""/>
              <a:defRPr/>
            </a:pPr>
            <a:r>
              <a:rPr lang="sr-Cyrl-CS" sz="1600" dirty="0"/>
              <a:t>к</a:t>
            </a:r>
            <a:r>
              <a:rPr lang="sr-Latn-CS" sz="1600" dirty="0"/>
              <a:t>оји трендови се о</a:t>
            </a:r>
            <a:r>
              <a:rPr lang="sr-Cyrl-BA" sz="1600" dirty="0"/>
              <a:t>ч</a:t>
            </a:r>
            <a:r>
              <a:rPr lang="sr-Latn-CS" sz="1600" dirty="0"/>
              <a:t>екују у развоју канала дистрибуције,</a:t>
            </a:r>
            <a:endParaRPr lang="en-US" sz="1600" dirty="0"/>
          </a:p>
          <a:p>
            <a:pPr eaLnBrk="1" hangingPunct="1">
              <a:buFont typeface="Wingdings 3" pitchFamily="18" charset="2"/>
              <a:buChar char=""/>
              <a:defRPr/>
            </a:pPr>
            <a:r>
              <a:rPr lang="sr-Latn-CS" sz="1600" dirty="0"/>
              <a:t>какви су конкурентски од</a:t>
            </a:r>
            <a:r>
              <a:rPr lang="sr-Cyrl-CS" sz="1600" dirty="0"/>
              <a:t>н</a:t>
            </a:r>
            <a:r>
              <a:rPr lang="sr-Latn-CS" sz="1600" dirty="0"/>
              <a:t>оси пону</a:t>
            </a:r>
            <a:r>
              <a:rPr lang="sr-Cyrl-CS" sz="1600" dirty="0"/>
              <a:t>ђ</a:t>
            </a:r>
            <a:r>
              <a:rPr lang="sr-Latn-CS" sz="1600" dirty="0"/>
              <a:t>а</a:t>
            </a:r>
            <a:r>
              <a:rPr lang="sr-Cyrl-CS" sz="1600" dirty="0"/>
              <a:t>ч</a:t>
            </a:r>
            <a:r>
              <a:rPr lang="sr-Latn-CS" sz="1600" dirty="0"/>
              <a:t>а,</a:t>
            </a:r>
            <a:endParaRPr lang="en-US" sz="1600" dirty="0"/>
          </a:p>
          <a:p>
            <a:pPr eaLnBrk="1" hangingPunct="1">
              <a:buFont typeface="Wingdings 3" pitchFamily="18" charset="2"/>
              <a:buChar char=""/>
              <a:defRPr/>
            </a:pPr>
            <a:r>
              <a:rPr lang="sr-Latn-CS" sz="1600" dirty="0"/>
              <a:t>како д</a:t>
            </a:r>
            <a:r>
              <a:rPr lang="sr-Cyrl-CS" sz="1600" dirty="0"/>
              <a:t>ј</a:t>
            </a:r>
            <a:r>
              <a:rPr lang="sr-Latn-CS" sz="1600" dirty="0"/>
              <a:t>елују и да ли се појављују супститути,</a:t>
            </a:r>
            <a:endParaRPr lang="en-US" sz="1600" dirty="0"/>
          </a:p>
          <a:p>
            <a:pPr eaLnBrk="1" hangingPunct="1">
              <a:buFont typeface="Wingdings 3" pitchFamily="18" charset="2"/>
              <a:buChar char=""/>
              <a:defRPr/>
            </a:pPr>
            <a:r>
              <a:rPr lang="sr-Latn-CS" sz="1600" dirty="0"/>
              <a:t>да ли су производи некомплементарни,</a:t>
            </a:r>
            <a:endParaRPr lang="en-US" sz="1600" dirty="0"/>
          </a:p>
          <a:p>
            <a:pPr eaLnBrk="1" hangingPunct="1">
              <a:buFont typeface="Wingdings 3" pitchFamily="18" charset="2"/>
              <a:buChar char=""/>
              <a:defRPr/>
            </a:pPr>
            <a:r>
              <a:rPr lang="sr-Latn-CS" sz="1600" dirty="0"/>
              <a:t>које су детерминанте понуде,</a:t>
            </a:r>
            <a:endParaRPr lang="en-US" sz="1600" dirty="0"/>
          </a:p>
          <a:p>
            <a:pPr eaLnBrk="1" hangingPunct="1">
              <a:buFont typeface="Wingdings 3" pitchFamily="18" charset="2"/>
              <a:buChar char=""/>
              <a:defRPr/>
            </a:pPr>
            <a:r>
              <a:rPr lang="sr-Cyrl-CS" sz="1600" dirty="0"/>
              <a:t>ш</a:t>
            </a:r>
            <a:r>
              <a:rPr lang="sr-Latn-CS" sz="1600" dirty="0"/>
              <a:t>т</a:t>
            </a:r>
            <a:r>
              <a:rPr lang="sr-Cyrl-CS" sz="1600" dirty="0"/>
              <a:t>а </a:t>
            </a:r>
            <a:r>
              <a:rPr lang="sr-Latn-CS" sz="1600" dirty="0"/>
              <a:t>се о</a:t>
            </a:r>
            <a:r>
              <a:rPr lang="sr-Cyrl-CS" sz="1600" dirty="0"/>
              <a:t>ч</a:t>
            </a:r>
            <a:r>
              <a:rPr lang="sr-Latn-CS" sz="1600" dirty="0"/>
              <a:t>екује од постоје</a:t>
            </a:r>
            <a:r>
              <a:rPr lang="sr-Cyrl-CS" sz="1600" dirty="0"/>
              <a:t>ћ</a:t>
            </a:r>
            <a:r>
              <a:rPr lang="sr-Latn-CS" sz="1600" dirty="0"/>
              <a:t>их по</a:t>
            </a:r>
            <a:r>
              <a:rPr lang="sr-Cyrl-CS" sz="1600" dirty="0"/>
              <a:t>н</a:t>
            </a:r>
            <a:r>
              <a:rPr lang="sr-Latn-CS" sz="1600" dirty="0"/>
              <a:t>у</a:t>
            </a:r>
            <a:r>
              <a:rPr lang="sr-Cyrl-CS" sz="1600" dirty="0"/>
              <a:t>ђ</a:t>
            </a:r>
            <a:r>
              <a:rPr lang="sr-Latn-CS" sz="1600" dirty="0"/>
              <a:t>а</a:t>
            </a:r>
            <a:r>
              <a:rPr lang="sr-Cyrl-CS" sz="1600" dirty="0"/>
              <a:t>ч</a:t>
            </a:r>
            <a:r>
              <a:rPr lang="sr-Latn-CS" sz="1600" dirty="0"/>
              <a:t>а,</a:t>
            </a:r>
            <a:endParaRPr lang="en-US" sz="1600" dirty="0"/>
          </a:p>
          <a:p>
            <a:pPr eaLnBrk="1" hangingPunct="1">
              <a:buFont typeface="Wingdings 3" pitchFamily="18" charset="2"/>
              <a:buChar char=""/>
              <a:defRPr/>
            </a:pPr>
            <a:r>
              <a:rPr lang="sr-Latn-CS" sz="1600" dirty="0"/>
              <a:t>каква је тр</a:t>
            </a:r>
            <a:r>
              <a:rPr lang="sr-Cyrl-CS" sz="1600" dirty="0"/>
              <a:t>ж</a:t>
            </a:r>
            <a:r>
              <a:rPr lang="sr-Latn-CS" sz="1600" dirty="0"/>
              <a:t>и</a:t>
            </a:r>
            <a:r>
              <a:rPr lang="sr-Cyrl-CS" sz="1600" dirty="0"/>
              <a:t>ш</a:t>
            </a:r>
            <a:r>
              <a:rPr lang="sr-Latn-CS" sz="1600" dirty="0"/>
              <a:t>на позиција инвеститора на тр</a:t>
            </a:r>
            <a:r>
              <a:rPr lang="sr-Cyrl-CS" sz="1600" dirty="0"/>
              <a:t>ж</a:t>
            </a:r>
            <a:r>
              <a:rPr lang="sr-Latn-CS" sz="1600" dirty="0"/>
              <a:t>и</a:t>
            </a:r>
            <a:r>
              <a:rPr lang="sr-Cyrl-CS" sz="1600" dirty="0"/>
              <a:t>ш</a:t>
            </a:r>
            <a:r>
              <a:rPr lang="sr-Latn-CS" sz="1600" dirty="0"/>
              <a:t>ту понуде у </a:t>
            </a:r>
            <a:r>
              <a:rPr lang="sr-Cyrl-CS" sz="1600" dirty="0"/>
              <a:t>погледу </a:t>
            </a:r>
            <a:r>
              <a:rPr lang="sr-Latn-CS" sz="1600" dirty="0"/>
              <a:t>квалитета, дизајна, цијена, на</a:t>
            </a:r>
            <a:r>
              <a:rPr lang="sr-Cyrl-CS" sz="1600" dirty="0"/>
              <a:t>ч</a:t>
            </a:r>
            <a:r>
              <a:rPr lang="sr-Latn-CS" sz="1600" dirty="0"/>
              <a:t>ина продаје, асортимана, ек</a:t>
            </a:r>
            <a:r>
              <a:rPr lang="sr-Cyrl-CS" sz="1600" dirty="0"/>
              <a:t>ологије и слично.</a:t>
            </a:r>
            <a:endParaRPr lang="en-US" sz="1600" dirty="0"/>
          </a:p>
          <a:p>
            <a:pPr eaLnBrk="1" hangingPunct="1">
              <a:buFont typeface="Wingdings 3" pitchFamily="18" charset="2"/>
              <a:buChar char=""/>
              <a:defRPr/>
            </a:pPr>
            <a:endParaRPr lang="en-US" altLang="en-US" sz="1800" dirty="0"/>
          </a:p>
        </p:txBody>
      </p:sp>
      <p:sp>
        <p:nvSpPr>
          <p:cNvPr id="90116" name="Date Placeholder 3">
            <a:extLst>
              <a:ext uri="{FF2B5EF4-FFF2-40B4-BE49-F238E27FC236}">
                <a16:creationId xmlns:a16="http://schemas.microsoft.com/office/drawing/2014/main" id="{6F0E8C7B-41A4-D74F-BBB9-A9B03053DA9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9C3337D-8D46-6E4F-BD61-27075814ABB8}"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90117" name="Slide Number Placeholder 4">
            <a:extLst>
              <a:ext uri="{FF2B5EF4-FFF2-40B4-BE49-F238E27FC236}">
                <a16:creationId xmlns:a16="http://schemas.microsoft.com/office/drawing/2014/main" id="{D161DAC2-D944-2B49-8349-0DC2E0D604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DE4CA44-AC74-8E4B-8414-270378DF94EC}" type="slidenum">
              <a:rPr lang="en-US" altLang="en-US">
                <a:solidFill>
                  <a:srgbClr val="595959"/>
                </a:solidFill>
                <a:latin typeface="Century Gothic" panose="020B0502020202020204" pitchFamily="34" charset="0"/>
              </a:rPr>
              <a:pPr/>
              <a:t>80</a:t>
            </a:fld>
            <a:endParaRPr lang="en-US" altLang="en-US">
              <a:solidFill>
                <a:srgbClr val="595959"/>
              </a:solidFill>
              <a:latin typeface="Century Gothic" panose="020B050202020202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0A95-EAC3-1E46-908C-6B41AF1E7864}"/>
              </a:ext>
            </a:extLst>
          </p:cNvPr>
          <p:cNvSpPr>
            <a:spLocks noGrp="1"/>
          </p:cNvSpPr>
          <p:nvPr>
            <p:ph type="title"/>
          </p:nvPr>
        </p:nvSpPr>
        <p:spPr>
          <a:xfrm>
            <a:off x="457200" y="260350"/>
            <a:ext cx="8229600" cy="576263"/>
          </a:xfrm>
        </p:spPr>
        <p:txBody>
          <a:bodyPr/>
          <a:lstStyle/>
          <a:p>
            <a:pPr eaLnBrk="1" hangingPunct="1">
              <a:defRPr/>
            </a:pPr>
            <a:r>
              <a:rPr lang="sr-Cyrl-BA" sz="2400" dirty="0"/>
              <a:t>Анализа цијена на продајном тржишту</a:t>
            </a:r>
            <a:endParaRPr lang="en-US" sz="2400" dirty="0"/>
          </a:p>
        </p:txBody>
      </p:sp>
      <p:sp>
        <p:nvSpPr>
          <p:cNvPr id="91139" name="Content Placeholder 2">
            <a:extLst>
              <a:ext uri="{FF2B5EF4-FFF2-40B4-BE49-F238E27FC236}">
                <a16:creationId xmlns:a16="http://schemas.microsoft.com/office/drawing/2014/main" id="{46AA079F-B457-844D-B3B3-1A4395771ECF}"/>
              </a:ext>
            </a:extLst>
          </p:cNvPr>
          <p:cNvSpPr>
            <a:spLocks noGrp="1"/>
          </p:cNvSpPr>
          <p:nvPr>
            <p:ph idx="1"/>
          </p:nvPr>
        </p:nvSpPr>
        <p:spPr/>
        <p:txBody>
          <a:bodyPr/>
          <a:lstStyle/>
          <a:p>
            <a:pPr eaLnBrk="1" hangingPunct="1"/>
            <a:r>
              <a:rPr lang="sr-Cyrl-CS" altLang="en-US" sz="1800"/>
              <a:t>У анализи цијена треба идентификовати:</a:t>
            </a:r>
            <a:endParaRPr lang="en-US" altLang="en-US" sz="1800"/>
          </a:p>
          <a:p>
            <a:pPr eaLnBrk="1" hangingPunct="1"/>
            <a:r>
              <a:rPr lang="sr-Cyrl-CS" altLang="en-US" sz="1800"/>
              <a:t>факторе који су утицали на формирање и промјену цијена у протеклом</a:t>
            </a:r>
            <a:r>
              <a:rPr lang="sr-Latn-RS" altLang="en-US" sz="1800"/>
              <a:t> </a:t>
            </a:r>
            <a:r>
              <a:rPr lang="sr-Cyrl-RS" altLang="en-US" sz="1800"/>
              <a:t>п</a:t>
            </a:r>
            <a:r>
              <a:rPr lang="sr-Cyrl-CS" altLang="en-US" sz="1800"/>
              <a:t>ериоду;</a:t>
            </a:r>
            <a:endParaRPr lang="en-US" altLang="en-US" sz="1800"/>
          </a:p>
          <a:p>
            <a:pPr eaLnBrk="1" hangingPunct="1"/>
            <a:r>
              <a:rPr lang="sr-Cyrl-CS" altLang="en-US" sz="1800"/>
              <a:t>факторе који ће утицати на формирање и развој цијена у будућем периоду;</a:t>
            </a:r>
            <a:endParaRPr lang="en-US" altLang="en-US" sz="1800"/>
          </a:p>
          <a:p>
            <a:pPr eaLnBrk="1" hangingPunct="1"/>
            <a:r>
              <a:rPr lang="sr-Cyrl-CS" altLang="en-US" sz="1800"/>
              <a:t>цјеновну еластичност;</a:t>
            </a:r>
            <a:endParaRPr lang="en-US" altLang="en-US" sz="1800"/>
          </a:p>
          <a:p>
            <a:pPr eaLnBrk="1" hangingPunct="1"/>
            <a:r>
              <a:rPr lang="sr-Cyrl-CS" altLang="en-US" sz="1800"/>
              <a:t>факторе </a:t>
            </a:r>
            <a:r>
              <a:rPr lang="sr-Latn-CS" altLang="en-US" sz="1800"/>
              <a:t>неизвјесности и ризика који могу утицати на формира</a:t>
            </a:r>
            <a:r>
              <a:rPr lang="sr-Cyrl-CS" altLang="en-US" sz="1800"/>
              <a:t>њ</a:t>
            </a:r>
            <a:r>
              <a:rPr lang="sr-Latn-CS" altLang="en-US" sz="1800"/>
              <a:t>е цијена.</a:t>
            </a:r>
            <a:endParaRPr lang="en-US" altLang="en-US" sz="1800"/>
          </a:p>
          <a:p>
            <a:pPr eaLnBrk="1" hangingPunct="1"/>
            <a:endParaRPr lang="en-US" altLang="en-US"/>
          </a:p>
        </p:txBody>
      </p:sp>
      <p:sp>
        <p:nvSpPr>
          <p:cNvPr id="91140" name="Date Placeholder 3">
            <a:extLst>
              <a:ext uri="{FF2B5EF4-FFF2-40B4-BE49-F238E27FC236}">
                <a16:creationId xmlns:a16="http://schemas.microsoft.com/office/drawing/2014/main" id="{E3C576DB-E549-A344-8E42-86D99267C26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D5CD99D-031E-2642-AE06-962A319713A5}"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91141" name="Slide Number Placeholder 4">
            <a:extLst>
              <a:ext uri="{FF2B5EF4-FFF2-40B4-BE49-F238E27FC236}">
                <a16:creationId xmlns:a16="http://schemas.microsoft.com/office/drawing/2014/main" id="{BC73B382-D4D8-7C49-BD9C-E16C5B2BA2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80141DD-EADC-3F45-9875-EA31ECBCCC8C}" type="slidenum">
              <a:rPr lang="en-US" altLang="en-US">
                <a:solidFill>
                  <a:srgbClr val="595959"/>
                </a:solidFill>
                <a:latin typeface="Century Gothic" panose="020B0502020202020204" pitchFamily="34" charset="0"/>
              </a:rPr>
              <a:pPr/>
              <a:t>81</a:t>
            </a:fld>
            <a:endParaRPr lang="en-US" altLang="en-US">
              <a:solidFill>
                <a:srgbClr val="595959"/>
              </a:solidFill>
              <a:latin typeface="Century Gothic" panose="020B0502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3FFF-A839-8B43-94D0-834931A03590}"/>
              </a:ext>
            </a:extLst>
          </p:cNvPr>
          <p:cNvSpPr>
            <a:spLocks noGrp="1"/>
          </p:cNvSpPr>
          <p:nvPr>
            <p:ph type="title"/>
          </p:nvPr>
        </p:nvSpPr>
        <p:spPr/>
        <p:txBody>
          <a:bodyPr/>
          <a:lstStyle/>
          <a:p>
            <a:pPr eaLnBrk="1" hangingPunct="1">
              <a:defRPr/>
            </a:pPr>
            <a:r>
              <a:rPr lang="sr-Cyrl-BA" sz="2400" dirty="0"/>
              <a:t>Процјена продаје </a:t>
            </a:r>
            <a:endParaRPr lang="en-US" sz="2400" dirty="0"/>
          </a:p>
        </p:txBody>
      </p:sp>
      <p:sp>
        <p:nvSpPr>
          <p:cNvPr id="3" name="Content Placeholder 2">
            <a:extLst>
              <a:ext uri="{FF2B5EF4-FFF2-40B4-BE49-F238E27FC236}">
                <a16:creationId xmlns:a16="http://schemas.microsoft.com/office/drawing/2014/main" id="{F8EAE279-8DF2-584B-838C-9D60B6AF68EA}"/>
              </a:ext>
            </a:extLst>
          </p:cNvPr>
          <p:cNvSpPr>
            <a:spLocks noGrp="1"/>
          </p:cNvSpPr>
          <p:nvPr>
            <p:ph idx="1"/>
          </p:nvPr>
        </p:nvSpPr>
        <p:spPr>
          <a:xfrm>
            <a:off x="457200" y="1600200"/>
            <a:ext cx="8229600" cy="4852988"/>
          </a:xfrm>
        </p:spPr>
        <p:txBody>
          <a:bodyPr/>
          <a:lstStyle/>
          <a:p>
            <a:pPr marL="0" indent="0" eaLnBrk="1" hangingPunct="1">
              <a:buFont typeface="Arial" pitchFamily="34" charset="0"/>
              <a:buNone/>
              <a:defRPr/>
            </a:pPr>
            <a:r>
              <a:rPr lang="sr-Latn-CS" sz="1600" dirty="0">
                <a:solidFill>
                  <a:srgbClr val="FF0000"/>
                </a:solidFill>
              </a:rPr>
              <a:t>Процјена пласмана изводи се на основу резултата анализе и процјене понуде и тра</a:t>
            </a:r>
            <a:r>
              <a:rPr lang="sr-Cyrl-CS" sz="1600" dirty="0">
                <a:solidFill>
                  <a:srgbClr val="FF0000"/>
                </a:solidFill>
              </a:rPr>
              <a:t>ж</a:t>
            </a:r>
            <a:r>
              <a:rPr lang="sr-Latn-CS" sz="1600" dirty="0">
                <a:solidFill>
                  <a:srgbClr val="FF0000"/>
                </a:solidFill>
              </a:rPr>
              <a:t>ње, односно утвр</a:t>
            </a:r>
            <a:r>
              <a:rPr lang="sr-Cyrl-CS" sz="1600" dirty="0">
                <a:solidFill>
                  <a:srgbClr val="FF0000"/>
                </a:solidFill>
              </a:rPr>
              <a:t>ђ</a:t>
            </a:r>
            <a:r>
              <a:rPr lang="sr-Latn-CS" sz="1600" dirty="0">
                <a:solidFill>
                  <a:srgbClr val="FF0000"/>
                </a:solidFill>
              </a:rPr>
              <a:t>ених односа обима понуде и тра</a:t>
            </a:r>
            <a:r>
              <a:rPr lang="sr-Cyrl-CS" sz="1600" dirty="0">
                <a:solidFill>
                  <a:srgbClr val="FF0000"/>
                </a:solidFill>
              </a:rPr>
              <a:t>ж</a:t>
            </a:r>
            <a:r>
              <a:rPr lang="sr-Latn-CS" sz="1600" dirty="0">
                <a:solidFill>
                  <a:srgbClr val="FF0000"/>
                </a:solidFill>
              </a:rPr>
              <a:t>ње у буду</a:t>
            </a:r>
            <a:r>
              <a:rPr lang="sr-Cyrl-CS" sz="1600" dirty="0">
                <a:solidFill>
                  <a:srgbClr val="FF0000"/>
                </a:solidFill>
              </a:rPr>
              <a:t>ћ</a:t>
            </a:r>
            <a:r>
              <a:rPr lang="sr-Latn-CS" sz="1600" dirty="0">
                <a:solidFill>
                  <a:srgbClr val="FF0000"/>
                </a:solidFill>
              </a:rPr>
              <a:t>ем времену. У току процјене пласмана потребно је предвид</a:t>
            </a:r>
            <a:r>
              <a:rPr lang="sr-Cyrl-CS" sz="1600" dirty="0">
                <a:solidFill>
                  <a:srgbClr val="FF0000"/>
                </a:solidFill>
              </a:rPr>
              <a:t>ј</a:t>
            </a:r>
            <a:r>
              <a:rPr lang="sr-Latn-CS" sz="1600" dirty="0">
                <a:solidFill>
                  <a:srgbClr val="FF0000"/>
                </a:solidFill>
              </a:rPr>
              <a:t>ети:</a:t>
            </a:r>
            <a:endParaRPr lang="en-US" sz="1600" dirty="0">
              <a:solidFill>
                <a:srgbClr val="FF0000"/>
              </a:solidFill>
            </a:endParaRPr>
          </a:p>
          <a:p>
            <a:pPr eaLnBrk="1" hangingPunct="1">
              <a:buFont typeface="Wingdings 3" pitchFamily="18" charset="2"/>
              <a:buChar char=""/>
              <a:defRPr/>
            </a:pPr>
            <a:r>
              <a:rPr lang="sr-Latn-CS" sz="1600" b="1" dirty="0">
                <a:solidFill>
                  <a:schemeClr val="tx2"/>
                </a:solidFill>
              </a:rPr>
              <a:t>пласман производа </a:t>
            </a:r>
            <a:r>
              <a:rPr lang="sr-Latn-CS" sz="1600" dirty="0"/>
              <a:t>из будућег инвестиционог пројекта који се може очекивати на домаћем тржишту</a:t>
            </a:r>
            <a:r>
              <a:rPr lang="sr-Cyrl-BA" sz="1600" dirty="0"/>
              <a:t> и кроз</a:t>
            </a:r>
            <a:r>
              <a:rPr lang="sr-Latn-CS" sz="1600" dirty="0"/>
              <a:t> извоз</a:t>
            </a:r>
            <a:r>
              <a:rPr lang="sr-Cyrl-CS" sz="1600" dirty="0"/>
              <a:t>; (песмистички, реални оптимистички сценарио)</a:t>
            </a:r>
            <a:endParaRPr lang="en-US" sz="1600" dirty="0"/>
          </a:p>
          <a:p>
            <a:pPr eaLnBrk="1" hangingPunct="1">
              <a:buFont typeface="Wingdings 3" pitchFamily="18" charset="2"/>
              <a:buChar char=""/>
              <a:defRPr/>
            </a:pPr>
            <a:r>
              <a:rPr lang="sr-Latn-CS" sz="1600" b="1" dirty="0">
                <a:solidFill>
                  <a:schemeClr val="tx2"/>
                </a:solidFill>
              </a:rPr>
              <a:t>процјене могуће цијене </a:t>
            </a:r>
            <a:r>
              <a:rPr lang="sr-Latn-CS" sz="1600" dirty="0"/>
              <a:t>производа кој</a:t>
            </a:r>
            <a:r>
              <a:rPr lang="sr-Cyrl-BA" sz="1600" dirty="0"/>
              <a:t>а </a:t>
            </a:r>
            <a:r>
              <a:rPr lang="sr-Latn-CS" sz="1600" dirty="0"/>
              <a:t>се може очекивати као минимална и в</a:t>
            </a:r>
            <a:r>
              <a:rPr lang="sr-Cyrl-BA" sz="1600" dirty="0"/>
              <a:t>ј</a:t>
            </a:r>
            <a:r>
              <a:rPr lang="sr-Latn-CS" sz="1600" dirty="0"/>
              <a:t>ероватна на домаћем и иностраном тржишту, у временском периоду који би требао да буде једнако дуг као и економски вијек инвестиције</a:t>
            </a:r>
            <a:r>
              <a:rPr lang="sr-Cyrl-CS" sz="1600" dirty="0"/>
              <a:t>;</a:t>
            </a:r>
            <a:endParaRPr lang="en-US" sz="1600" dirty="0"/>
          </a:p>
          <a:p>
            <a:pPr eaLnBrk="1" hangingPunct="1">
              <a:buFont typeface="Wingdings 3" pitchFamily="18" charset="2"/>
              <a:buChar char=""/>
              <a:defRPr/>
            </a:pPr>
            <a:r>
              <a:rPr lang="sr-Latn-CS" sz="1600" dirty="0"/>
              <a:t>фактори који ће утицати на пласман производа и детерминанте формирања цијена;</a:t>
            </a:r>
            <a:endParaRPr lang="en-US" sz="1600" dirty="0"/>
          </a:p>
          <a:p>
            <a:pPr eaLnBrk="1" hangingPunct="1">
              <a:buFont typeface="Wingdings 3" pitchFamily="18" charset="2"/>
              <a:buChar char=""/>
              <a:defRPr/>
            </a:pPr>
            <a:r>
              <a:rPr lang="sr-Latn-CS" sz="1600" dirty="0"/>
              <a:t> </a:t>
            </a:r>
            <a:r>
              <a:rPr lang="sr-Latn-CS" sz="1600" b="1" dirty="0">
                <a:solidFill>
                  <a:schemeClr val="tx2"/>
                </a:solidFill>
              </a:rPr>
              <a:t>услове пласмана </a:t>
            </a:r>
            <a:r>
              <a:rPr lang="sr-Latn-CS" sz="1600" dirty="0"/>
              <a:t>(комерцијалне и техничке) од којих зависи обим пласмана и конкурентност производа;</a:t>
            </a:r>
            <a:endParaRPr lang="en-US" sz="1600" dirty="0"/>
          </a:p>
          <a:p>
            <a:pPr eaLnBrk="1" hangingPunct="1">
              <a:buFont typeface="Wingdings 3" pitchFamily="18" charset="2"/>
              <a:buChar char=""/>
              <a:defRPr/>
            </a:pPr>
            <a:r>
              <a:rPr lang="sr-Latn-CS" sz="1600" dirty="0"/>
              <a:t> </a:t>
            </a:r>
            <a:r>
              <a:rPr lang="sr-Cyrl-BA" sz="1600" dirty="0">
                <a:solidFill>
                  <a:schemeClr val="tx2"/>
                </a:solidFill>
              </a:rPr>
              <a:t>маркетинг стратегију</a:t>
            </a:r>
            <a:r>
              <a:rPr lang="sr-Latn-CS" sz="1600" dirty="0"/>
              <a:t>;</a:t>
            </a:r>
            <a:endParaRPr lang="en-US" sz="1600" dirty="0"/>
          </a:p>
          <a:p>
            <a:pPr eaLnBrk="1" hangingPunct="1">
              <a:buFont typeface="Wingdings 3" pitchFamily="18" charset="2"/>
              <a:buChar char=""/>
              <a:defRPr/>
            </a:pPr>
            <a:r>
              <a:rPr lang="sr-Latn-CS" sz="1600" dirty="0"/>
              <a:t> колики</a:t>
            </a:r>
            <a:r>
              <a:rPr lang="sr-Cyrl-BA" sz="1600" dirty="0"/>
              <a:t> ће бити</a:t>
            </a:r>
            <a:r>
              <a:rPr lang="sr-Latn-CS" sz="1600" dirty="0"/>
              <a:t> тро</a:t>
            </a:r>
            <a:r>
              <a:rPr lang="sr-Cyrl-CS" sz="1600" dirty="0"/>
              <a:t>ш</a:t>
            </a:r>
            <a:r>
              <a:rPr lang="sr-Latn-CS" sz="1600" dirty="0"/>
              <a:t>кови </a:t>
            </a:r>
            <a:r>
              <a:rPr lang="sr-Cyrl-BA" sz="1600" dirty="0"/>
              <a:t>продаје</a:t>
            </a:r>
            <a:r>
              <a:rPr lang="sr-Latn-CS" sz="1600" dirty="0"/>
              <a:t>.</a:t>
            </a:r>
            <a:endParaRPr lang="en-US" sz="1600" dirty="0"/>
          </a:p>
          <a:p>
            <a:pPr eaLnBrk="1" hangingPunct="1">
              <a:buFont typeface="Wingdings 3" pitchFamily="18" charset="2"/>
              <a:buChar char=""/>
              <a:defRPr/>
            </a:pPr>
            <a:r>
              <a:rPr lang="sr-Cyrl-CS" sz="1600" dirty="0"/>
              <a:t> </a:t>
            </a:r>
            <a:endParaRPr lang="en-US" sz="1600" dirty="0"/>
          </a:p>
          <a:p>
            <a:pPr eaLnBrk="1" hangingPunct="1">
              <a:buFont typeface="Wingdings 3" pitchFamily="18" charset="2"/>
              <a:buChar char=""/>
              <a:defRPr/>
            </a:pPr>
            <a:endParaRPr lang="en-US" dirty="0"/>
          </a:p>
        </p:txBody>
      </p:sp>
      <p:sp>
        <p:nvSpPr>
          <p:cNvPr id="92164" name="Date Placeholder 3">
            <a:extLst>
              <a:ext uri="{FF2B5EF4-FFF2-40B4-BE49-F238E27FC236}">
                <a16:creationId xmlns:a16="http://schemas.microsoft.com/office/drawing/2014/main" id="{4B6753CD-2744-444C-8D7B-72B104BCC05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B065063-3214-4349-B35F-F6B480A294A7}"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92165" name="Slide Number Placeholder 4">
            <a:extLst>
              <a:ext uri="{FF2B5EF4-FFF2-40B4-BE49-F238E27FC236}">
                <a16:creationId xmlns:a16="http://schemas.microsoft.com/office/drawing/2014/main" id="{A4CAB591-7E42-824D-9693-EC45D16A6D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E2A94EC-F58B-A54A-9279-F00233056F51}" type="slidenum">
              <a:rPr lang="en-US" altLang="en-US">
                <a:solidFill>
                  <a:srgbClr val="595959"/>
                </a:solidFill>
                <a:latin typeface="Century Gothic" panose="020B0502020202020204" pitchFamily="34" charset="0"/>
              </a:rPr>
              <a:pPr/>
              <a:t>82</a:t>
            </a:fld>
            <a:endParaRPr lang="en-US" altLang="en-US">
              <a:solidFill>
                <a:srgbClr val="595959"/>
              </a:solidFill>
              <a:latin typeface="Century Gothic" panose="020B050202020202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575B-EE88-1C4E-9BD3-5712643D04F0}"/>
              </a:ext>
            </a:extLst>
          </p:cNvPr>
          <p:cNvSpPr>
            <a:spLocks noGrp="1"/>
          </p:cNvSpPr>
          <p:nvPr>
            <p:ph type="title"/>
          </p:nvPr>
        </p:nvSpPr>
        <p:spPr>
          <a:xfrm>
            <a:off x="457200" y="260350"/>
            <a:ext cx="8229600" cy="936625"/>
          </a:xfrm>
        </p:spPr>
        <p:txBody>
          <a:bodyPr/>
          <a:lstStyle/>
          <a:p>
            <a:pPr eaLnBrk="1" hangingPunct="1">
              <a:defRPr/>
            </a:pPr>
            <a:r>
              <a:rPr lang="sr-Cyrl-BA" sz="2400" dirty="0"/>
              <a:t>Анализа технологије - (техничко-технолошка анализа)</a:t>
            </a:r>
            <a:endParaRPr lang="en-US" sz="2400" dirty="0"/>
          </a:p>
        </p:txBody>
      </p:sp>
      <p:sp>
        <p:nvSpPr>
          <p:cNvPr id="93187" name="Content Placeholder 2">
            <a:extLst>
              <a:ext uri="{FF2B5EF4-FFF2-40B4-BE49-F238E27FC236}">
                <a16:creationId xmlns:a16="http://schemas.microsoft.com/office/drawing/2014/main" id="{46783B99-B26A-1D45-B0A2-A4BFDA19D840}"/>
              </a:ext>
            </a:extLst>
          </p:cNvPr>
          <p:cNvSpPr>
            <a:spLocks noGrp="1"/>
          </p:cNvSpPr>
          <p:nvPr>
            <p:ph idx="1"/>
          </p:nvPr>
        </p:nvSpPr>
        <p:spPr>
          <a:xfrm>
            <a:off x="457200" y="1412875"/>
            <a:ext cx="8229600" cy="5040313"/>
          </a:xfrm>
        </p:spPr>
        <p:txBody>
          <a:bodyPr/>
          <a:lstStyle/>
          <a:p>
            <a:pPr algn="just" eaLnBrk="1" hangingPunct="1"/>
            <a:r>
              <a:rPr lang="sr-Latn-CS" altLang="en-US" sz="1600"/>
              <a:t>Технологија, поред тржишта, представља основни и детерминишући фактор планирања и реализације инвестиционог пројекта. </a:t>
            </a:r>
            <a:endParaRPr lang="sr-Cyrl-BA" altLang="en-US" sz="1600"/>
          </a:p>
          <a:p>
            <a:pPr algn="just" eaLnBrk="1" hangingPunct="1"/>
            <a:r>
              <a:rPr lang="sr-Latn-CS" altLang="en-US" sz="1600"/>
              <a:t>Технологија опредјељује начин производње и утиче на ефекте који се остварују у експлоатацији инвестиционог пројекта.</a:t>
            </a:r>
            <a:endParaRPr lang="sr-Cyrl-BA" altLang="en-US" sz="1600"/>
          </a:p>
          <a:p>
            <a:pPr algn="just" eaLnBrk="1" hangingPunct="1"/>
            <a:r>
              <a:rPr lang="sr-Latn-CS" altLang="en-US" sz="1600"/>
              <a:t>Конкурентност производа одражава способност и инвентивност ове функције у проналажењу што бољих рјешења у погледу квалитета, функционалних, технолошких и др. карактеристика производа, процеса и услуга.</a:t>
            </a:r>
            <a:endParaRPr lang="en-US" altLang="en-US" sz="1600"/>
          </a:p>
          <a:p>
            <a:pPr algn="just" eaLnBrk="1" hangingPunct="1"/>
            <a:r>
              <a:rPr lang="sr-Latn-CS" altLang="en-US" sz="1600"/>
              <a:t>Анализа технологије у склопу припрема за израду инвестиционог програма обухвата истраживање одговарајуће технологије која ће се примијенити у експлоатацији једне инвестиције</a:t>
            </a:r>
            <a:r>
              <a:rPr lang="sr-Cyrl-RS" altLang="en-US" sz="1600"/>
              <a:t>,</a:t>
            </a:r>
            <a:r>
              <a:rPr lang="sr-Latn-CS" altLang="en-US" sz="1600"/>
              <a:t> а односи се на дефинисање потребних машина, уређаја и алата, одређивање обима и асортимана производње, приказ технолошког процеса и организовања производног процеса, анализу потребних сировина, материјала, енергије и флуида, те анализу броја радника неопходних у технолошком процесу.</a:t>
            </a:r>
            <a:endParaRPr lang="en-US" altLang="en-US" sz="1600"/>
          </a:p>
        </p:txBody>
      </p:sp>
      <p:sp>
        <p:nvSpPr>
          <p:cNvPr id="93188" name="Date Placeholder 3">
            <a:extLst>
              <a:ext uri="{FF2B5EF4-FFF2-40B4-BE49-F238E27FC236}">
                <a16:creationId xmlns:a16="http://schemas.microsoft.com/office/drawing/2014/main" id="{92547AFC-922F-9C42-A4EF-DDAA39E31A5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82CD935-ACC3-B54D-9CF7-F27B8B467DD3}"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93189" name="Slide Number Placeholder 4">
            <a:extLst>
              <a:ext uri="{FF2B5EF4-FFF2-40B4-BE49-F238E27FC236}">
                <a16:creationId xmlns:a16="http://schemas.microsoft.com/office/drawing/2014/main" id="{C036090B-F521-704E-ACF6-E5A56D1A3D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CC63816-1095-A940-86D1-2A43F2D63D10}" type="slidenum">
              <a:rPr lang="en-US" altLang="en-US">
                <a:solidFill>
                  <a:srgbClr val="595959"/>
                </a:solidFill>
                <a:latin typeface="Century Gothic" panose="020B0502020202020204" pitchFamily="34" charset="0"/>
              </a:rPr>
              <a:pPr/>
              <a:t>83</a:t>
            </a:fld>
            <a:endParaRPr lang="en-US" altLang="en-US">
              <a:solidFill>
                <a:srgbClr val="595959"/>
              </a:solidFill>
              <a:latin typeface="Century Gothic" panose="020B0502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4C204-072A-7D43-AA2F-AB7D679F7C5C}"/>
              </a:ext>
            </a:extLst>
          </p:cNvPr>
          <p:cNvSpPr>
            <a:spLocks noGrp="1"/>
          </p:cNvSpPr>
          <p:nvPr>
            <p:ph type="title"/>
          </p:nvPr>
        </p:nvSpPr>
        <p:spPr>
          <a:xfrm>
            <a:off x="457200" y="404813"/>
            <a:ext cx="8229600" cy="647700"/>
          </a:xfrm>
        </p:spPr>
        <p:txBody>
          <a:bodyPr/>
          <a:lstStyle/>
          <a:p>
            <a:pPr eaLnBrk="1" hangingPunct="1">
              <a:defRPr/>
            </a:pPr>
            <a:r>
              <a:rPr lang="sr-Cyrl-BA" sz="2400" dirty="0"/>
              <a:t>Анализа технологије</a:t>
            </a:r>
            <a:endParaRPr lang="en-US" sz="2400" dirty="0"/>
          </a:p>
        </p:txBody>
      </p:sp>
      <p:sp>
        <p:nvSpPr>
          <p:cNvPr id="3" name="Content Placeholder 2">
            <a:extLst>
              <a:ext uri="{FF2B5EF4-FFF2-40B4-BE49-F238E27FC236}">
                <a16:creationId xmlns:a16="http://schemas.microsoft.com/office/drawing/2014/main" id="{855E86B4-A90A-2F47-BBEA-16ECAAC1039F}"/>
              </a:ext>
            </a:extLst>
          </p:cNvPr>
          <p:cNvSpPr>
            <a:spLocks noGrp="1"/>
          </p:cNvSpPr>
          <p:nvPr>
            <p:ph idx="1"/>
          </p:nvPr>
        </p:nvSpPr>
        <p:spPr/>
        <p:txBody>
          <a:bodyPr/>
          <a:lstStyle/>
          <a:p>
            <a:pPr marL="0" indent="0" eaLnBrk="1" hangingPunct="1">
              <a:buFont typeface="Arial" pitchFamily="34" charset="0"/>
              <a:buNone/>
              <a:defRPr/>
            </a:pPr>
            <a:r>
              <a:rPr lang="sr-Latn-CS" sz="1800" dirty="0"/>
              <a:t>У пракси су чести случајеви неусаглашености у погледу сљедећег:</a:t>
            </a:r>
            <a:endParaRPr lang="en-US" sz="1800" dirty="0"/>
          </a:p>
          <a:p>
            <a:pPr eaLnBrk="1" hangingPunct="1">
              <a:buFont typeface="Wingdings 3" pitchFamily="18" charset="2"/>
              <a:buChar char=""/>
              <a:defRPr/>
            </a:pPr>
            <a:r>
              <a:rPr lang="sr-Latn-CS" sz="1800" dirty="0"/>
              <a:t>инсталисаног капацитета производње и планираног обима производње,</a:t>
            </a:r>
            <a:endParaRPr lang="en-US" sz="1800" dirty="0"/>
          </a:p>
          <a:p>
            <a:pPr eaLnBrk="1" hangingPunct="1">
              <a:buFont typeface="Wingdings 3" pitchFamily="18" charset="2"/>
              <a:buChar char=""/>
              <a:defRPr/>
            </a:pPr>
            <a:r>
              <a:rPr lang="sr-Latn-CS" sz="1800" dirty="0"/>
              <a:t>величине простора и просторних потреба процеса производње,</a:t>
            </a:r>
            <a:endParaRPr lang="en-US" sz="1800" dirty="0"/>
          </a:p>
          <a:p>
            <a:pPr eaLnBrk="1" hangingPunct="1">
              <a:buFont typeface="Wingdings 3" pitchFamily="18" charset="2"/>
              <a:buChar char=""/>
              <a:defRPr/>
            </a:pPr>
            <a:r>
              <a:rPr lang="sr-Latn-CS" sz="1800" dirty="0"/>
              <a:t>планираног асортимана и обима производње и апсорпционих могућности тржишта (прогнозираног обима продаје),</a:t>
            </a:r>
            <a:endParaRPr lang="en-US" sz="1800" dirty="0"/>
          </a:p>
          <a:p>
            <a:pPr eaLnBrk="1" hangingPunct="1">
              <a:buFont typeface="Wingdings 3" pitchFamily="18" charset="2"/>
              <a:buChar char=""/>
              <a:defRPr/>
            </a:pPr>
            <a:r>
              <a:rPr lang="sr-Latn-CS" sz="1800" dirty="0"/>
              <a:t>биланса утрошака и норматива потрошње сировина, материјала и енергената.</a:t>
            </a:r>
            <a:endParaRPr lang="en-US" sz="1800" dirty="0"/>
          </a:p>
          <a:p>
            <a:pPr eaLnBrk="1" hangingPunct="1">
              <a:buFont typeface="Wingdings 3" pitchFamily="18" charset="2"/>
              <a:buChar char=""/>
              <a:defRPr/>
            </a:pPr>
            <a:endParaRPr lang="en-US" dirty="0"/>
          </a:p>
        </p:txBody>
      </p:sp>
      <p:sp>
        <p:nvSpPr>
          <p:cNvPr id="94212" name="Date Placeholder 3">
            <a:extLst>
              <a:ext uri="{FF2B5EF4-FFF2-40B4-BE49-F238E27FC236}">
                <a16:creationId xmlns:a16="http://schemas.microsoft.com/office/drawing/2014/main" id="{CB6B8FB6-9547-4E4B-96A9-EB2191E7A0C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DE1137D-F6EB-B94C-973D-9E0F21CD7195}"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94213" name="Slide Number Placeholder 4">
            <a:extLst>
              <a:ext uri="{FF2B5EF4-FFF2-40B4-BE49-F238E27FC236}">
                <a16:creationId xmlns:a16="http://schemas.microsoft.com/office/drawing/2014/main" id="{14F2EE67-DE55-B44F-BDED-03ED6E6C61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8A3A047-F002-174F-8AA9-1A8C5955581C}" type="slidenum">
              <a:rPr lang="en-US" altLang="en-US">
                <a:solidFill>
                  <a:srgbClr val="595959"/>
                </a:solidFill>
                <a:latin typeface="Century Gothic" panose="020B0502020202020204" pitchFamily="34" charset="0"/>
              </a:rPr>
              <a:pPr/>
              <a:t>84</a:t>
            </a:fld>
            <a:endParaRPr lang="en-US" altLang="en-US">
              <a:solidFill>
                <a:srgbClr val="595959"/>
              </a:solidFill>
              <a:latin typeface="Century Gothic" panose="020B0502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57FB-934E-B546-88B1-4854A1F3D0E6}"/>
              </a:ext>
            </a:extLst>
          </p:cNvPr>
          <p:cNvSpPr>
            <a:spLocks noGrp="1"/>
          </p:cNvSpPr>
          <p:nvPr>
            <p:ph type="title"/>
          </p:nvPr>
        </p:nvSpPr>
        <p:spPr>
          <a:xfrm>
            <a:off x="457200" y="260350"/>
            <a:ext cx="8229600" cy="720725"/>
          </a:xfrm>
        </p:spPr>
        <p:txBody>
          <a:bodyPr/>
          <a:lstStyle/>
          <a:p>
            <a:pPr eaLnBrk="1" hangingPunct="1">
              <a:defRPr/>
            </a:pPr>
            <a:r>
              <a:rPr lang="sr-Cyrl-BA" sz="2400" dirty="0"/>
              <a:t>Анализа потребних људских ресурса на пројекту</a:t>
            </a:r>
            <a:endParaRPr lang="en-US" sz="2400" dirty="0"/>
          </a:p>
        </p:txBody>
      </p:sp>
      <p:sp>
        <p:nvSpPr>
          <p:cNvPr id="3" name="Content Placeholder 2">
            <a:extLst>
              <a:ext uri="{FF2B5EF4-FFF2-40B4-BE49-F238E27FC236}">
                <a16:creationId xmlns:a16="http://schemas.microsoft.com/office/drawing/2014/main" id="{CA592A80-49E1-5C4E-8C2A-BE74D9736EFD}"/>
              </a:ext>
            </a:extLst>
          </p:cNvPr>
          <p:cNvSpPr>
            <a:spLocks noGrp="1"/>
          </p:cNvSpPr>
          <p:nvPr>
            <p:ph idx="1"/>
          </p:nvPr>
        </p:nvSpPr>
        <p:spPr>
          <a:xfrm>
            <a:off x="457200" y="1268413"/>
            <a:ext cx="8229600" cy="5087937"/>
          </a:xfrm>
        </p:spPr>
        <p:txBody>
          <a:bodyPr/>
          <a:lstStyle/>
          <a:p>
            <a:pPr eaLnBrk="1" hangingPunct="1">
              <a:buFont typeface="Wingdings 3" pitchFamily="18" charset="2"/>
              <a:buChar char=""/>
              <a:defRPr/>
            </a:pPr>
            <a:r>
              <a:rPr lang="sr-Latn-CS" sz="1600" dirty="0"/>
              <a:t>Знање све више постаје главни стратегијски ресурс, кључни фактор успјеха и извор одрживе конкурентске предности</a:t>
            </a:r>
            <a:r>
              <a:rPr lang="sr-Cyrl-BA" sz="1600" dirty="0"/>
              <a:t>.</a:t>
            </a:r>
          </a:p>
          <a:p>
            <a:pPr eaLnBrk="1" hangingPunct="1">
              <a:buFont typeface="Wingdings 3" pitchFamily="18" charset="2"/>
              <a:buChar char=""/>
              <a:defRPr/>
            </a:pPr>
            <a:r>
              <a:rPr lang="sr-Latn-CS" sz="1600" dirty="0"/>
              <a:t>Након дефинисања капацитета погона и технолошког процеса, приступа се сагледавању кадровски потреба по појединим нивоима управљања пројектом.</a:t>
            </a:r>
            <a:endParaRPr lang="sr-Cyrl-BA" sz="1600" dirty="0"/>
          </a:p>
          <a:p>
            <a:pPr marL="0" indent="0" eaLnBrk="1" hangingPunct="1">
              <a:buFont typeface="Arial" pitchFamily="34" charset="0"/>
              <a:buNone/>
              <a:defRPr/>
            </a:pPr>
            <a:r>
              <a:rPr lang="sr-Latn-CS" sz="1600" dirty="0">
                <a:solidFill>
                  <a:srgbClr val="FF0000"/>
                </a:solidFill>
              </a:rPr>
              <a:t>Када се планира потребна радна снага за реализацију пројекта, у анализи треба сагледати: </a:t>
            </a:r>
            <a:endParaRPr lang="en-US" sz="1600" dirty="0">
              <a:solidFill>
                <a:srgbClr val="FF0000"/>
              </a:solidFill>
            </a:endParaRPr>
          </a:p>
          <a:p>
            <a:pPr eaLnBrk="1" hangingPunct="1">
              <a:buFont typeface="Wingdings 3" pitchFamily="18" charset="2"/>
              <a:buChar char=""/>
              <a:defRPr/>
            </a:pPr>
            <a:r>
              <a:rPr lang="sr-Latn-CS" sz="1600" dirty="0"/>
              <a:t>понуду и потражњу радне снаге;</a:t>
            </a:r>
            <a:endParaRPr lang="en-US" sz="1600" dirty="0"/>
          </a:p>
          <a:p>
            <a:pPr eaLnBrk="1" hangingPunct="1">
              <a:buFont typeface="Wingdings 3" pitchFamily="18" charset="2"/>
              <a:buChar char=""/>
              <a:defRPr/>
            </a:pPr>
            <a:r>
              <a:rPr lang="sr-Latn-CS" sz="1600" dirty="0"/>
              <a:t>квалификациону структуру расположиве радне снаге, с посебним освртом на технолошке квалификационе захтјеве пројекта;</a:t>
            </a:r>
            <a:endParaRPr lang="en-US" sz="1600" dirty="0"/>
          </a:p>
          <a:p>
            <a:pPr eaLnBrk="1" hangingPunct="1">
              <a:buFont typeface="Wingdings 3" pitchFamily="18" charset="2"/>
              <a:buChar char=""/>
              <a:defRPr/>
            </a:pPr>
            <a:r>
              <a:rPr lang="sr-Latn-CS" sz="1600" dirty="0"/>
              <a:t>законске прописе о раду којима се покривају производни односи (стопе пореза и доприноса на плате, минимална плату, разне накнаде и њихове очекиване годишње стопе раста, права на годишње одморе, процедуру регрутовања и отпуштања радника, отпремнине и слично);</a:t>
            </a:r>
            <a:endParaRPr lang="en-US" sz="1600" dirty="0"/>
          </a:p>
          <a:p>
            <a:pPr eaLnBrk="1" hangingPunct="1">
              <a:buFont typeface="Wingdings 3" pitchFamily="18" charset="2"/>
              <a:buChar char=""/>
              <a:defRPr/>
            </a:pPr>
            <a:r>
              <a:rPr lang="sr-Latn-CS" sz="1600" dirty="0"/>
              <a:t>број радних дана у години.</a:t>
            </a:r>
            <a:endParaRPr lang="en-US" sz="1600" dirty="0"/>
          </a:p>
          <a:p>
            <a:pPr eaLnBrk="1" hangingPunct="1">
              <a:buFont typeface="Wingdings 3" pitchFamily="18" charset="2"/>
              <a:buChar char=""/>
              <a:defRPr/>
            </a:pPr>
            <a:r>
              <a:rPr lang="sr-Latn-CS" sz="1600" dirty="0"/>
              <a:t>Велики недостатак приликом реализације пројеката је непостојање довољно искусног руководећег кадра, због чега је неопходно, прије приступања реализацији новог пројекта, идентификовати изворе њиховог регрутовања, те утврдити трошак за ту намјену.</a:t>
            </a:r>
            <a:endParaRPr lang="en-US" sz="1600" dirty="0"/>
          </a:p>
        </p:txBody>
      </p:sp>
      <p:sp>
        <p:nvSpPr>
          <p:cNvPr id="95236" name="Date Placeholder 3">
            <a:extLst>
              <a:ext uri="{FF2B5EF4-FFF2-40B4-BE49-F238E27FC236}">
                <a16:creationId xmlns:a16="http://schemas.microsoft.com/office/drawing/2014/main" id="{3EDA18EC-8163-1E43-8B1C-51AEF8F9E7F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8850F30-4FC2-224F-AE74-67E58FE2F834}"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95237" name="Slide Number Placeholder 4">
            <a:extLst>
              <a:ext uri="{FF2B5EF4-FFF2-40B4-BE49-F238E27FC236}">
                <a16:creationId xmlns:a16="http://schemas.microsoft.com/office/drawing/2014/main" id="{71F66A69-B3EC-2246-A132-844CD2D29D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796CA05-2D6A-E04E-9103-DC5C2A11C970}" type="slidenum">
              <a:rPr lang="en-US" altLang="en-US">
                <a:solidFill>
                  <a:srgbClr val="595959"/>
                </a:solidFill>
                <a:latin typeface="Century Gothic" panose="020B0502020202020204" pitchFamily="34" charset="0"/>
              </a:rPr>
              <a:pPr/>
              <a:t>85</a:t>
            </a:fld>
            <a:endParaRPr lang="en-US" altLang="en-US">
              <a:solidFill>
                <a:srgbClr val="595959"/>
              </a:solidFill>
              <a:latin typeface="Century Gothic" panose="020B0502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E205-9F06-3147-852B-AF9532619183}"/>
              </a:ext>
            </a:extLst>
          </p:cNvPr>
          <p:cNvSpPr>
            <a:spLocks noGrp="1"/>
          </p:cNvSpPr>
          <p:nvPr>
            <p:ph type="title"/>
          </p:nvPr>
        </p:nvSpPr>
        <p:spPr>
          <a:xfrm>
            <a:off x="457200" y="333375"/>
            <a:ext cx="8229600" cy="574675"/>
          </a:xfrm>
        </p:spPr>
        <p:txBody>
          <a:bodyPr/>
          <a:lstStyle/>
          <a:p>
            <a:pPr eaLnBrk="1" hangingPunct="1">
              <a:defRPr/>
            </a:pPr>
            <a:r>
              <a:rPr lang="sr-Cyrl-BA" sz="2400" dirty="0"/>
              <a:t>Анализа локације инвестиционог пројекта</a:t>
            </a:r>
            <a:endParaRPr lang="en-US" sz="2400" dirty="0"/>
          </a:p>
        </p:txBody>
      </p:sp>
      <p:sp>
        <p:nvSpPr>
          <p:cNvPr id="96259" name="Content Placeholder 2">
            <a:extLst>
              <a:ext uri="{FF2B5EF4-FFF2-40B4-BE49-F238E27FC236}">
                <a16:creationId xmlns:a16="http://schemas.microsoft.com/office/drawing/2014/main" id="{6D71E468-FAAC-234E-9B55-E8899151D90F}"/>
              </a:ext>
            </a:extLst>
          </p:cNvPr>
          <p:cNvSpPr>
            <a:spLocks noGrp="1"/>
          </p:cNvSpPr>
          <p:nvPr>
            <p:ph idx="1"/>
          </p:nvPr>
        </p:nvSpPr>
        <p:spPr>
          <a:xfrm>
            <a:off x="457200" y="1125538"/>
            <a:ext cx="8229600" cy="5000625"/>
          </a:xfrm>
        </p:spPr>
        <p:txBody>
          <a:bodyPr/>
          <a:lstStyle/>
          <a:p>
            <a:pPr eaLnBrk="1" hangingPunct="1"/>
            <a:r>
              <a:rPr lang="sr-Latn-CS" altLang="en-US" sz="1600"/>
              <a:t>Локаци</a:t>
            </a:r>
            <a:r>
              <a:rPr lang="sr-Cyrl-BA" altLang="en-US" sz="1600"/>
              <a:t>ја представља</a:t>
            </a:r>
            <a:r>
              <a:rPr lang="sr-Latn-CS" altLang="en-US" sz="1600"/>
              <a:t> смјештај појединих привредних објеката, група предузећа и цјелокупних грана на одређеном подручју и мјесту.</a:t>
            </a:r>
            <a:endParaRPr lang="sr-Cyrl-BA" altLang="en-US" sz="1600"/>
          </a:p>
          <a:p>
            <a:pPr eaLnBrk="1" hangingPunct="1"/>
            <a:r>
              <a:rPr lang="sr-Latn-CS" altLang="en-US" sz="1600"/>
              <a:t>Локација може значити разлику између успјеха и пропасти инвестиције. Одлука о избору локације инвестиционог објекта никако не смије бити донесена само на бази чињенице да је била најјефтинија и слободна.</a:t>
            </a:r>
            <a:endParaRPr lang="en-US" altLang="en-US" sz="1600"/>
          </a:p>
          <a:p>
            <a:pPr eaLnBrk="1" hangingPunct="1"/>
            <a:r>
              <a:rPr lang="sr-Latn-CS" altLang="en-US" sz="1600"/>
              <a:t>Подобност локације се може разматрати са макроекономског и микроекономског становишта. </a:t>
            </a:r>
            <a:endParaRPr lang="sr-Cyrl-BA" altLang="en-US" sz="1600"/>
          </a:p>
          <a:p>
            <a:pPr eaLnBrk="1" hangingPunct="1"/>
            <a:r>
              <a:rPr lang="sr-Latn-CS" altLang="en-US" sz="1600"/>
              <a:t>Избор локације инвестиционих објеката спада у ред виталних питања инвестирања у свако</a:t>
            </a:r>
            <a:r>
              <a:rPr lang="sr-Cyrl-BA" altLang="en-US" sz="1600"/>
              <a:t>м</a:t>
            </a:r>
            <a:r>
              <a:rPr lang="sr-Latn-CS" altLang="en-US" sz="1600"/>
              <a:t> </a:t>
            </a:r>
            <a:r>
              <a:rPr lang="sr-Cyrl-BA" altLang="en-US" sz="1600"/>
              <a:t>пројекту</a:t>
            </a:r>
            <a:r>
              <a:rPr lang="sr-Latn-CS" altLang="en-US" sz="1600"/>
              <a:t>.</a:t>
            </a:r>
            <a:endParaRPr lang="en-US" altLang="en-US" sz="1600"/>
          </a:p>
        </p:txBody>
      </p:sp>
      <p:sp>
        <p:nvSpPr>
          <p:cNvPr id="96260" name="Date Placeholder 3">
            <a:extLst>
              <a:ext uri="{FF2B5EF4-FFF2-40B4-BE49-F238E27FC236}">
                <a16:creationId xmlns:a16="http://schemas.microsoft.com/office/drawing/2014/main" id="{2CFE37CD-0F0F-504B-9EFC-99A76C15DCB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41A1751-5F4D-844C-92D6-B82890DB470C}"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96261" name="Slide Number Placeholder 4">
            <a:extLst>
              <a:ext uri="{FF2B5EF4-FFF2-40B4-BE49-F238E27FC236}">
                <a16:creationId xmlns:a16="http://schemas.microsoft.com/office/drawing/2014/main" id="{FC9D5838-2A5E-564B-B8C1-BBCD49203C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D23518F-9D17-F94D-A938-02CDBE317B6A}" type="slidenum">
              <a:rPr lang="en-US" altLang="en-US">
                <a:solidFill>
                  <a:srgbClr val="595959"/>
                </a:solidFill>
                <a:latin typeface="Century Gothic" panose="020B0502020202020204" pitchFamily="34" charset="0"/>
              </a:rPr>
              <a:pPr/>
              <a:t>86</a:t>
            </a:fld>
            <a:endParaRPr lang="en-US" altLang="en-US">
              <a:solidFill>
                <a:srgbClr val="595959"/>
              </a:solidFill>
              <a:latin typeface="Century Gothic" panose="020B0502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808A-08D8-D14E-9422-1C538D550D2D}"/>
              </a:ext>
            </a:extLst>
          </p:cNvPr>
          <p:cNvSpPr>
            <a:spLocks noGrp="1"/>
          </p:cNvSpPr>
          <p:nvPr>
            <p:ph type="title"/>
          </p:nvPr>
        </p:nvSpPr>
        <p:spPr>
          <a:xfrm>
            <a:off x="457200" y="260350"/>
            <a:ext cx="8229600" cy="936625"/>
          </a:xfrm>
        </p:spPr>
        <p:txBody>
          <a:bodyPr/>
          <a:lstStyle/>
          <a:p>
            <a:pPr eaLnBrk="1" hangingPunct="1">
              <a:defRPr/>
            </a:pPr>
            <a:r>
              <a:rPr lang="sr-Cyrl-BA" sz="2400" dirty="0"/>
              <a:t>Анализа локације инвестиционог пројекта</a:t>
            </a:r>
            <a:endParaRPr lang="en-US" sz="2400" dirty="0"/>
          </a:p>
        </p:txBody>
      </p:sp>
      <p:sp>
        <p:nvSpPr>
          <p:cNvPr id="3" name="Content Placeholder 2">
            <a:extLst>
              <a:ext uri="{FF2B5EF4-FFF2-40B4-BE49-F238E27FC236}">
                <a16:creationId xmlns:a16="http://schemas.microsoft.com/office/drawing/2014/main" id="{E050A38E-9693-7E4F-AC0D-4CC9C0C3A83D}"/>
              </a:ext>
            </a:extLst>
          </p:cNvPr>
          <p:cNvSpPr>
            <a:spLocks noGrp="1"/>
          </p:cNvSpPr>
          <p:nvPr>
            <p:ph idx="1"/>
          </p:nvPr>
        </p:nvSpPr>
        <p:spPr>
          <a:xfrm>
            <a:off x="457200" y="1600200"/>
            <a:ext cx="8229600" cy="4852988"/>
          </a:xfrm>
        </p:spPr>
        <p:txBody>
          <a:bodyPr/>
          <a:lstStyle/>
          <a:p>
            <a:pPr marL="0" indent="0" eaLnBrk="1" hangingPunct="1">
              <a:buFont typeface="Arial" pitchFamily="34" charset="0"/>
              <a:buNone/>
              <a:defRPr/>
            </a:pPr>
            <a:r>
              <a:rPr lang="sr-Latn-CS" sz="1600" dirty="0"/>
              <a:t>Приликом доношења одлуке о избору макролокације, инвеститори морају водити рачуна о:</a:t>
            </a:r>
            <a:endParaRPr lang="en-US" sz="1600" dirty="0"/>
          </a:p>
          <a:p>
            <a:pPr eaLnBrk="1" hangingPunct="1">
              <a:buFont typeface="Wingdings 3" pitchFamily="18" charset="2"/>
              <a:buChar char=""/>
              <a:defRPr/>
            </a:pPr>
            <a:r>
              <a:rPr lang="sr-Latn-CS" sz="1600" dirty="0"/>
              <a:t>природним условима локације (земљишни простор, услови снабдијевања водом, богатство шума и руда, климатски услови, географски положај);</a:t>
            </a:r>
            <a:endParaRPr lang="en-US" sz="1600" dirty="0"/>
          </a:p>
          <a:p>
            <a:pPr eaLnBrk="1" hangingPunct="1">
              <a:buFont typeface="Wingdings 3" pitchFamily="18" charset="2"/>
              <a:buChar char=""/>
              <a:defRPr/>
            </a:pPr>
            <a:r>
              <a:rPr lang="sr-Latn-CS" sz="1600" dirty="0"/>
              <a:t>тржишним условима локације (услови прибављања фактора репродукције – средстава за рад, радне снаге и предмета рада и услови пласмана производа и услуга датог инвестиционог објекта);</a:t>
            </a:r>
            <a:endParaRPr lang="en-US" sz="1600" dirty="0"/>
          </a:p>
          <a:p>
            <a:pPr eaLnBrk="1" hangingPunct="1">
              <a:buFont typeface="Wingdings 3" pitchFamily="18" charset="2"/>
              <a:buChar char=""/>
              <a:defRPr/>
            </a:pPr>
            <a:r>
              <a:rPr lang="sr-Latn-CS" sz="1600" dirty="0"/>
              <a:t>урбаним условима локације (услови живота и рада људи);</a:t>
            </a:r>
            <a:endParaRPr lang="en-US" sz="1600" dirty="0"/>
          </a:p>
          <a:p>
            <a:pPr eaLnBrk="1" hangingPunct="1">
              <a:buFont typeface="Wingdings 3" pitchFamily="18" charset="2"/>
              <a:buChar char=""/>
              <a:defRPr/>
            </a:pPr>
            <a:r>
              <a:rPr lang="sr-Latn-CS" sz="1600" dirty="0"/>
              <a:t>транспортним условима локације (цијена коштања транспорта по јединици производа, радијус транспорта, транспортни ризици);</a:t>
            </a:r>
            <a:endParaRPr lang="en-US" sz="1600" dirty="0"/>
          </a:p>
          <a:p>
            <a:pPr eaLnBrk="1" hangingPunct="1">
              <a:buFont typeface="Wingdings 3" pitchFamily="18" charset="2"/>
              <a:buChar char=""/>
              <a:defRPr/>
            </a:pPr>
            <a:r>
              <a:rPr lang="sr-Latn-CS" sz="1600" dirty="0"/>
              <a:t>друштвеним условима локације (политичка и правна стабилност, степен привредне развијености и развојна оријентација, инвестициона политика, пореска политика, политика цијена, услови трансфера имовине и капитала);</a:t>
            </a:r>
            <a:endParaRPr lang="en-US" sz="1600" dirty="0"/>
          </a:p>
          <a:p>
            <a:pPr eaLnBrk="1" hangingPunct="1">
              <a:buFont typeface="Wingdings 3" pitchFamily="18" charset="2"/>
              <a:buChar char=""/>
              <a:defRPr/>
            </a:pPr>
            <a:r>
              <a:rPr lang="sr-Latn-CS" sz="1600" dirty="0"/>
              <a:t>економским условима локације (обим и структура инвестиције у прибављање);</a:t>
            </a:r>
            <a:endParaRPr lang="en-US" sz="1600" dirty="0"/>
          </a:p>
          <a:p>
            <a:pPr eaLnBrk="1" hangingPunct="1">
              <a:buFont typeface="Wingdings 3" pitchFamily="18" charset="2"/>
              <a:buChar char=""/>
              <a:defRPr/>
            </a:pPr>
            <a:r>
              <a:rPr lang="sr-Latn-CS" sz="1600" dirty="0"/>
              <a:t>еколошким условима локације</a:t>
            </a:r>
            <a:r>
              <a:rPr lang="sr-Cyrl-CS" sz="1600" dirty="0"/>
              <a:t>.</a:t>
            </a:r>
            <a:endParaRPr lang="en-US" sz="1600" dirty="0"/>
          </a:p>
          <a:p>
            <a:pPr eaLnBrk="1" hangingPunct="1">
              <a:buFont typeface="Wingdings 3" pitchFamily="18" charset="2"/>
              <a:buChar char=""/>
              <a:defRPr/>
            </a:pPr>
            <a:endParaRPr lang="en-US" dirty="0"/>
          </a:p>
        </p:txBody>
      </p:sp>
      <p:sp>
        <p:nvSpPr>
          <p:cNvPr id="97284" name="Date Placeholder 3">
            <a:extLst>
              <a:ext uri="{FF2B5EF4-FFF2-40B4-BE49-F238E27FC236}">
                <a16:creationId xmlns:a16="http://schemas.microsoft.com/office/drawing/2014/main" id="{06440C17-E231-744B-9864-B06C0CED7F8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730A02C-FA15-3345-8E45-1906C089FC8F}"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97285" name="Slide Number Placeholder 4">
            <a:extLst>
              <a:ext uri="{FF2B5EF4-FFF2-40B4-BE49-F238E27FC236}">
                <a16:creationId xmlns:a16="http://schemas.microsoft.com/office/drawing/2014/main" id="{9B3D3367-8942-544F-AF3B-C8C8B7E68F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6F11A6A-BEDB-BB49-842E-A1F768B3BD9E}" type="slidenum">
              <a:rPr lang="en-US" altLang="en-US">
                <a:solidFill>
                  <a:srgbClr val="595959"/>
                </a:solidFill>
                <a:latin typeface="Century Gothic" panose="020B0502020202020204" pitchFamily="34" charset="0"/>
              </a:rPr>
              <a:pPr/>
              <a:t>87</a:t>
            </a:fld>
            <a:endParaRPr lang="en-US" altLang="en-US">
              <a:solidFill>
                <a:srgbClr val="595959"/>
              </a:solidFill>
              <a:latin typeface="Century Gothic" panose="020B0502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7BCE-6067-6D4F-864C-D393D11D293D}"/>
              </a:ext>
            </a:extLst>
          </p:cNvPr>
          <p:cNvSpPr>
            <a:spLocks noGrp="1"/>
          </p:cNvSpPr>
          <p:nvPr>
            <p:ph type="title"/>
          </p:nvPr>
        </p:nvSpPr>
        <p:spPr>
          <a:xfrm>
            <a:off x="457200" y="404813"/>
            <a:ext cx="8229600" cy="792162"/>
          </a:xfrm>
        </p:spPr>
        <p:txBody>
          <a:bodyPr/>
          <a:lstStyle/>
          <a:p>
            <a:pPr eaLnBrk="1" hangingPunct="1">
              <a:defRPr/>
            </a:pPr>
            <a:r>
              <a:rPr lang="sr-Cyrl-BA" sz="2400" dirty="0"/>
              <a:t>Анализа екологије</a:t>
            </a:r>
            <a:endParaRPr lang="en-US" sz="2400" dirty="0"/>
          </a:p>
        </p:txBody>
      </p:sp>
      <p:sp>
        <p:nvSpPr>
          <p:cNvPr id="98307" name="Content Placeholder 2">
            <a:extLst>
              <a:ext uri="{FF2B5EF4-FFF2-40B4-BE49-F238E27FC236}">
                <a16:creationId xmlns:a16="http://schemas.microsoft.com/office/drawing/2014/main" id="{2BF86FB1-5DFC-514E-9974-E85C15B2ACF9}"/>
              </a:ext>
            </a:extLst>
          </p:cNvPr>
          <p:cNvSpPr>
            <a:spLocks noGrp="1"/>
          </p:cNvSpPr>
          <p:nvPr>
            <p:ph idx="1"/>
          </p:nvPr>
        </p:nvSpPr>
        <p:spPr>
          <a:xfrm>
            <a:off x="457200" y="1484313"/>
            <a:ext cx="8229600" cy="4872037"/>
          </a:xfrm>
        </p:spPr>
        <p:txBody>
          <a:bodyPr/>
          <a:lstStyle/>
          <a:p>
            <a:pPr eaLnBrk="1" hangingPunct="1"/>
            <a:r>
              <a:rPr lang="sr-Latn-CS" altLang="en-US" sz="1600"/>
              <a:t>Еколошки проблеми, везани за очување и заштиту човјекове околине, од изузетног су значаја код израде инвестиционог пројекта и реализације бизнис идеја. </a:t>
            </a:r>
            <a:endParaRPr lang="sr-Cyrl-BA" altLang="en-US" sz="1600"/>
          </a:p>
          <a:p>
            <a:pPr eaLnBrk="1" hangingPunct="1"/>
            <a:r>
              <a:rPr lang="sr-Latn-CS" altLang="en-US" sz="1600"/>
              <a:t>У оквиру ове анализе неопходно је утврдити и анализирати евентуалне загађиваче, начине и мјеста загађивања и извршити процјену интензитета штетног утицаја.</a:t>
            </a:r>
            <a:endParaRPr lang="en-US" altLang="en-US" sz="1600"/>
          </a:p>
          <a:p>
            <a:pPr eaLnBrk="1" hangingPunct="1"/>
            <a:r>
              <a:rPr lang="sr-Latn-CS" altLang="en-US" sz="1600"/>
              <a:t>Еколошка студија треба да дефинише одговарајуће мјере и начине заштите човјекове околине од наведених штетних утицаја, да дефинише уређаје и постројења (са структуром, цијеном и трошковима одржавања) које је неопходно уградити како би се евентуални штетни утицаји на човјекову околину елеминисали, или свели на дозвољени минимум.</a:t>
            </a:r>
            <a:endParaRPr lang="en-US" altLang="en-US" sz="1600"/>
          </a:p>
          <a:p>
            <a:pPr eaLnBrk="1" hangingPunct="1"/>
            <a:endParaRPr lang="en-US" altLang="en-US"/>
          </a:p>
        </p:txBody>
      </p:sp>
      <p:sp>
        <p:nvSpPr>
          <p:cNvPr id="98308" name="Date Placeholder 3">
            <a:extLst>
              <a:ext uri="{FF2B5EF4-FFF2-40B4-BE49-F238E27FC236}">
                <a16:creationId xmlns:a16="http://schemas.microsoft.com/office/drawing/2014/main" id="{F83133C0-5B8C-4D46-A143-A34B4D67639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5919BAF-E04F-F34A-8A3C-C1414125DFCD}"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98309" name="Slide Number Placeholder 4">
            <a:extLst>
              <a:ext uri="{FF2B5EF4-FFF2-40B4-BE49-F238E27FC236}">
                <a16:creationId xmlns:a16="http://schemas.microsoft.com/office/drawing/2014/main" id="{75701E42-6174-2D4C-BAF5-646775F1E1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E7DD068-C78B-A244-9F15-8A257A0AB658}" type="slidenum">
              <a:rPr lang="en-US" altLang="en-US">
                <a:solidFill>
                  <a:srgbClr val="595959"/>
                </a:solidFill>
                <a:latin typeface="Century Gothic" panose="020B0502020202020204" pitchFamily="34" charset="0"/>
              </a:rPr>
              <a:pPr/>
              <a:t>88</a:t>
            </a:fld>
            <a:endParaRPr lang="en-US" altLang="en-US">
              <a:solidFill>
                <a:srgbClr val="595959"/>
              </a:solidFill>
              <a:latin typeface="Century Gothic" panose="020B0502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25B7B836-AC30-5746-9E15-D3A443C859E2}"/>
              </a:ext>
            </a:extLst>
          </p:cNvPr>
          <p:cNvSpPr>
            <a:spLocks noGrp="1"/>
          </p:cNvSpPr>
          <p:nvPr>
            <p:ph type="title"/>
          </p:nvPr>
        </p:nvSpPr>
        <p:spPr bwMode="auto"/>
        <p:txBody>
          <a:bodyPr wrap="square" numCol="1" anchorCtr="0" compatLnSpc="1">
            <a:prstTxWarp prst="textNoShape">
              <a:avLst/>
            </a:prstTxWarp>
            <a:normAutofit fontScale="90000"/>
          </a:bodyPr>
          <a:lstStyle/>
          <a:p>
            <a:pPr marL="342900" indent="-342900" eaLnBrk="1" hangingPunct="1">
              <a:defRPr/>
            </a:pPr>
            <a:r>
              <a:rPr lang="sr-Latn-CS" altLang="en-US" sz="2400">
                <a:effectLst/>
              </a:rPr>
              <a:t>4. </a:t>
            </a:r>
            <a:r>
              <a:rPr lang="sr-Latn-CS" altLang="en-US" sz="3100">
                <a:solidFill>
                  <a:srgbClr val="0070C0"/>
                </a:solidFill>
                <a:effectLst/>
              </a:rPr>
              <a:t>Финансијски планови и пројекције инвестиционог пројекта</a:t>
            </a:r>
            <a:r>
              <a:rPr lang="sr-Cyrl-BA" altLang="en-US" sz="3100">
                <a:solidFill>
                  <a:srgbClr val="0070C0"/>
                </a:solidFill>
                <a:effectLst/>
              </a:rPr>
              <a:t> (буџетирање)</a:t>
            </a:r>
            <a:br>
              <a:rPr lang="en-US" altLang="en-US" sz="2400">
                <a:effectLst/>
              </a:rPr>
            </a:br>
            <a:endParaRPr lang="en-US" altLang="en-US" sz="2400">
              <a:effectLst/>
            </a:endParaRPr>
          </a:p>
        </p:txBody>
      </p:sp>
      <p:sp>
        <p:nvSpPr>
          <p:cNvPr id="99331" name="Content Placeholder 2">
            <a:extLst>
              <a:ext uri="{FF2B5EF4-FFF2-40B4-BE49-F238E27FC236}">
                <a16:creationId xmlns:a16="http://schemas.microsoft.com/office/drawing/2014/main" id="{67E055C7-07BC-6B40-AC26-F114B608E99B}"/>
              </a:ext>
            </a:extLst>
          </p:cNvPr>
          <p:cNvSpPr>
            <a:spLocks noGrp="1"/>
          </p:cNvSpPr>
          <p:nvPr>
            <p:ph idx="1"/>
          </p:nvPr>
        </p:nvSpPr>
        <p:spPr/>
        <p:txBody>
          <a:bodyPr/>
          <a:lstStyle/>
          <a:p>
            <a:pPr algn="just" eaLnBrk="1" hangingPunct="1"/>
            <a:r>
              <a:rPr lang="sr-Latn-CS" altLang="en-US" sz="1600"/>
              <a:t>Почетни кораци у припремању финансијских пројекција инвестиционог пројекта, односно главног плана, везани су за развијање појединачних планова за свако подручје одговорности.</a:t>
            </a:r>
            <a:endParaRPr lang="en-US" altLang="en-US" sz="1600"/>
          </a:p>
          <a:p>
            <a:pPr algn="just" eaLnBrk="1" hangingPunct="1"/>
            <a:r>
              <a:rPr lang="sr-Latn-CS" altLang="en-US" sz="1600"/>
              <a:t>План продаје се обично сматра стартном основом</a:t>
            </a:r>
            <a:r>
              <a:rPr lang="sr-Cyrl-BA" altLang="en-US" sz="1600"/>
              <a:t>.</a:t>
            </a:r>
          </a:p>
          <a:p>
            <a:pPr algn="just" eaLnBrk="1" hangingPunct="1"/>
            <a:r>
              <a:rPr lang="sr-Latn-CS" altLang="en-US" sz="1600"/>
              <a:t> План продаје треба да садржи планиране количине, цијене и нето продајне вриједности по производима, географским јединицама, каналима продаје, и сл. </a:t>
            </a:r>
            <a:endParaRPr lang="sr-Cyrl-BA" altLang="en-US" sz="1600"/>
          </a:p>
          <a:p>
            <a:pPr algn="just" eaLnBrk="1" hangingPunct="1"/>
            <a:r>
              <a:rPr lang="sr-Latn-CS" altLang="en-US" sz="1600"/>
              <a:t>План трошкова маркетинга се припрема паралелно са планом продаје.</a:t>
            </a:r>
            <a:endParaRPr lang="sr-Cyrl-BA" altLang="en-US" sz="1600"/>
          </a:p>
          <a:p>
            <a:pPr algn="just" eaLnBrk="1" hangingPunct="1"/>
            <a:r>
              <a:rPr lang="sr-Latn-CS" altLang="en-US" sz="1600"/>
              <a:t>План производње се даље надовезује на план продаје, и он обухвата пројекције како обима и асортимана, тако и просторног и временског распореда производње за дати плански период. </a:t>
            </a:r>
            <a:endParaRPr lang="sr-Cyrl-BA" altLang="en-US" sz="1600"/>
          </a:p>
          <a:p>
            <a:pPr algn="just" eaLnBrk="1" hangingPunct="1"/>
            <a:r>
              <a:rPr lang="sr-Latn-CS" altLang="en-US" sz="1600"/>
              <a:t>План трошкова производње, како је и логично, произилази из плана производње. У садржинском смислу, он обухвата директне трошкове производње, какви су трошкови директног материјала и директног рада, и опште трошкове, који се пројектују у фиксном износу, а онда помоћу одговарајућих кључева алоцирају по производима.</a:t>
            </a:r>
            <a:endParaRPr lang="en-US" altLang="en-US" sz="1600"/>
          </a:p>
        </p:txBody>
      </p:sp>
      <p:sp>
        <p:nvSpPr>
          <p:cNvPr id="99332" name="Date Placeholder 3">
            <a:extLst>
              <a:ext uri="{FF2B5EF4-FFF2-40B4-BE49-F238E27FC236}">
                <a16:creationId xmlns:a16="http://schemas.microsoft.com/office/drawing/2014/main" id="{652D17FC-48FA-BE4E-BCD1-ABFBA6D7CD2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97E29D1-E75E-CD49-A919-2B3421577AD9}"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99333" name="Slide Number Placeholder 4">
            <a:extLst>
              <a:ext uri="{FF2B5EF4-FFF2-40B4-BE49-F238E27FC236}">
                <a16:creationId xmlns:a16="http://schemas.microsoft.com/office/drawing/2014/main" id="{0C601FDA-0C2B-4043-8A96-DE66E0143E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7CBED07-6083-D94C-A83E-5DE4FEBE6805}" type="slidenum">
              <a:rPr lang="en-US" altLang="en-US">
                <a:solidFill>
                  <a:srgbClr val="595959"/>
                </a:solidFill>
                <a:latin typeface="Century Gothic" panose="020B0502020202020204" pitchFamily="34" charset="0"/>
              </a:rPr>
              <a:pPr/>
              <a:t>89</a:t>
            </a:fld>
            <a:endParaRPr lang="en-US" altLang="en-US">
              <a:solidFill>
                <a:srgbClr val="595959"/>
              </a:solidFill>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D1F6B095-FBE0-0146-8BB2-72FE538D2335}"/>
              </a:ext>
            </a:extLst>
          </p:cNvPr>
          <p:cNvSpPr>
            <a:spLocks noGrp="1"/>
          </p:cNvSpPr>
          <p:nvPr>
            <p:ph idx="1"/>
          </p:nvPr>
        </p:nvSpPr>
        <p:spPr/>
        <p:txBody>
          <a:bodyPr/>
          <a:lstStyle/>
          <a:p>
            <a:pPr eaLnBrk="1" hangingPunct="1"/>
            <a:r>
              <a:rPr lang="sr-Cyrl-BA" altLang="en-US" sz="2000">
                <a:latin typeface="Arial" panose="020B0604020202020204" pitchFamily="34" charset="0"/>
                <a:ea typeface="Calibri" panose="020F0502020204030204" pitchFamily="34" charset="0"/>
                <a:cs typeface="Arial" panose="020B0604020202020204" pitchFamily="34" charset="0"/>
              </a:rPr>
              <a:t>Управљање пројектима је процес креативне оптимизације расположивих ресурса, а укључује припрему, оцјену, извршење и пословање предмета инвестирања. </a:t>
            </a:r>
          </a:p>
          <a:p>
            <a:pPr eaLnBrk="1" hangingPunct="1"/>
            <a:r>
              <a:rPr lang="sr-Cyrl-BA" altLang="en-US" sz="2000">
                <a:latin typeface="Arial" panose="020B0604020202020204" pitchFamily="34" charset="0"/>
                <a:ea typeface="Calibri" panose="020F0502020204030204" pitchFamily="34" charset="0"/>
                <a:cs typeface="Arial" panose="020B0604020202020204" pitchFamily="34" charset="0"/>
              </a:rPr>
              <a:t>Планирање пројеката је активност доносиоца инвестиционих одлука која се заснива на примјени метода и техника рада усмјерених на израду поуздане документационе основе за доношење одлуке о прихватљивости појединих рјешења и пројеката у цјелини. </a:t>
            </a:r>
            <a:endParaRPr lang="bs-Latn-BA" altLang="en-US" sz="2000">
              <a:latin typeface="Arial" panose="020B0604020202020204" pitchFamily="34" charset="0"/>
              <a:ea typeface="Calibri" panose="020F0502020204030204" pitchFamily="34" charset="0"/>
              <a:cs typeface="Arial" panose="020B0604020202020204" pitchFamily="34" charset="0"/>
            </a:endParaRPr>
          </a:p>
          <a:p>
            <a:pPr eaLnBrk="1" hangingPunct="1"/>
            <a:endParaRPr lang="bs-Latn-BA" altLang="en-US" sz="2000">
              <a:latin typeface="Arial" panose="020B0604020202020204" pitchFamily="34" charset="0"/>
              <a:ea typeface="Calibri" panose="020F0502020204030204" pitchFamily="34" charset="0"/>
              <a:cs typeface="Arial" panose="020B0604020202020204" pitchFamily="34" charset="0"/>
            </a:endParaRPr>
          </a:p>
        </p:txBody>
      </p:sp>
      <p:sp>
        <p:nvSpPr>
          <p:cNvPr id="17411" name="Date Placeholder 3">
            <a:extLst>
              <a:ext uri="{FF2B5EF4-FFF2-40B4-BE49-F238E27FC236}">
                <a16:creationId xmlns:a16="http://schemas.microsoft.com/office/drawing/2014/main" id="{F72C9280-F779-8341-9E84-91A2C641E6E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B941D0F-3E8A-E04D-A788-8452A94A0937}" type="datetime1">
              <a:rPr lang="en-US" altLang="en-US" smtClean="0"/>
              <a:pPr/>
              <a:t>4/27/26</a:t>
            </a:fld>
            <a:endParaRPr lang="en-US" altLang="en-US"/>
          </a:p>
        </p:txBody>
      </p:sp>
      <p:sp>
        <p:nvSpPr>
          <p:cNvPr id="17412" name="Slide Number Placeholder 4">
            <a:extLst>
              <a:ext uri="{FF2B5EF4-FFF2-40B4-BE49-F238E27FC236}">
                <a16:creationId xmlns:a16="http://schemas.microsoft.com/office/drawing/2014/main" id="{FFA3D225-AABE-3E4F-B365-5C075F4CBF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15DD6CB-B064-BE40-8569-4CE900E4DB80}" type="slidenum">
              <a:rPr lang="en-US" altLang="en-US"/>
              <a:pPr/>
              <a:t>9</a:t>
            </a:fld>
            <a:endParaRPr lang="en-US" altLang="en-US"/>
          </a:p>
        </p:txBody>
      </p:sp>
      <p:sp>
        <p:nvSpPr>
          <p:cNvPr id="2" name="Title 1">
            <a:extLst>
              <a:ext uri="{FF2B5EF4-FFF2-40B4-BE49-F238E27FC236}">
                <a16:creationId xmlns:a16="http://schemas.microsoft.com/office/drawing/2014/main" id="{D4A3554C-9E48-964D-9217-64B3ACA74FB0}"/>
              </a:ext>
            </a:extLst>
          </p:cNvPr>
          <p:cNvSpPr>
            <a:spLocks noGrp="1"/>
          </p:cNvSpPr>
          <p:nvPr>
            <p:ph type="title"/>
          </p:nvPr>
        </p:nvSpPr>
        <p:spPr/>
        <p:txBody>
          <a:bodyPr/>
          <a:lstStyle/>
          <a:p>
            <a:pPr eaLnBrk="1" fontAlgn="auto" hangingPunct="1">
              <a:spcAft>
                <a:spcPts val="0"/>
              </a:spcAft>
              <a:defRPr/>
            </a:pPr>
            <a:r>
              <a:rPr lang="sr-Cyrl-BA" altLang="en-US" sz="3200"/>
              <a:t>Пројекат и управљање пројектима</a:t>
            </a:r>
            <a:endParaRPr lang="bs-Latn-BA" altLang="en-US" sz="32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1">
            <a:extLst>
              <a:ext uri="{FF2B5EF4-FFF2-40B4-BE49-F238E27FC236}">
                <a16:creationId xmlns:a16="http://schemas.microsoft.com/office/drawing/2014/main" id="{30A8D891-07D3-F549-8535-91D6C0729CE4}"/>
              </a:ext>
            </a:extLst>
          </p:cNvPr>
          <p:cNvSpPr>
            <a:spLocks noGrp="1"/>
          </p:cNvSpPr>
          <p:nvPr>
            <p:ph idx="1"/>
          </p:nvPr>
        </p:nvSpPr>
        <p:spPr/>
        <p:txBody>
          <a:bodyPr/>
          <a:lstStyle/>
          <a:p>
            <a:r>
              <a:rPr lang="sr-Cyrl-BA" altLang="en-US"/>
              <a:t>Финансијски планови морају бити прецизни, реални и аргументовани.</a:t>
            </a:r>
          </a:p>
          <a:p>
            <a:r>
              <a:rPr lang="sr-Cyrl-BA" altLang="en-US"/>
              <a:t>Профит није исто што и готовина.</a:t>
            </a:r>
          </a:p>
          <a:p>
            <a:r>
              <a:rPr lang="sr-Cyrl-BA" altLang="en-US"/>
              <a:t>Новчани токови пројекта су мјерило његове вриједности.</a:t>
            </a:r>
          </a:p>
          <a:p>
            <a:r>
              <a:rPr lang="sr-Cyrl-BA" altLang="en-US"/>
              <a:t>Финансијске пројекције треба да обухвате цијели период у којем пројекат одбацује ефекте.</a:t>
            </a:r>
          </a:p>
          <a:p>
            <a:r>
              <a:rPr lang="sr-Cyrl-BA" altLang="en-US"/>
              <a:t>Резидуална вриједност пројекта.</a:t>
            </a:r>
          </a:p>
          <a:p>
            <a:endParaRPr lang="sr-Latn-BA" altLang="en-US"/>
          </a:p>
        </p:txBody>
      </p:sp>
      <p:sp>
        <p:nvSpPr>
          <p:cNvPr id="3" name="Title 2">
            <a:extLst>
              <a:ext uri="{FF2B5EF4-FFF2-40B4-BE49-F238E27FC236}">
                <a16:creationId xmlns:a16="http://schemas.microsoft.com/office/drawing/2014/main" id="{E727EB33-488A-A848-ABE8-C0052172CF50}"/>
              </a:ext>
            </a:extLst>
          </p:cNvPr>
          <p:cNvSpPr>
            <a:spLocks noGrp="1"/>
          </p:cNvSpPr>
          <p:nvPr>
            <p:ph type="title"/>
          </p:nvPr>
        </p:nvSpPr>
        <p:spPr/>
        <p:txBody>
          <a:bodyPr/>
          <a:lstStyle/>
          <a:p>
            <a:pPr>
              <a:defRPr/>
            </a:pPr>
            <a:r>
              <a:rPr lang="sr-Cyrl-BA" sz="2800"/>
              <a:t>Практични савјети финансијског планирања (буџетирања)</a:t>
            </a:r>
            <a:endParaRPr lang="sr-Latn-BA" sz="2800"/>
          </a:p>
        </p:txBody>
      </p:sp>
      <p:sp>
        <p:nvSpPr>
          <p:cNvPr id="100356" name="Date Placeholder 3">
            <a:extLst>
              <a:ext uri="{FF2B5EF4-FFF2-40B4-BE49-F238E27FC236}">
                <a16:creationId xmlns:a16="http://schemas.microsoft.com/office/drawing/2014/main" id="{E3B1A5F7-8A96-9742-AC01-3FB83638DFE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F7ED143-B8AE-6240-9BA1-85E384B1AD25}" type="datetime1">
              <a:rPr lang="en-US" altLang="en-US" smtClean="0"/>
              <a:pPr/>
              <a:t>4/27/26</a:t>
            </a:fld>
            <a:endParaRPr lang="en-US" altLang="en-US"/>
          </a:p>
        </p:txBody>
      </p:sp>
      <p:sp>
        <p:nvSpPr>
          <p:cNvPr id="100357" name="Slide Number Placeholder 4">
            <a:extLst>
              <a:ext uri="{FF2B5EF4-FFF2-40B4-BE49-F238E27FC236}">
                <a16:creationId xmlns:a16="http://schemas.microsoft.com/office/drawing/2014/main" id="{AEBA9317-1FFD-8F40-AC52-1CDDF431E5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9736C53-80C5-BF4C-9703-6CE9EA7AF341}" type="slidenum">
              <a:rPr lang="en-US" altLang="en-US"/>
              <a:pPr/>
              <a:t>90</a:t>
            </a:fld>
            <a:endParaRPr lang="en-US"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1">
            <a:extLst>
              <a:ext uri="{FF2B5EF4-FFF2-40B4-BE49-F238E27FC236}">
                <a16:creationId xmlns:a16="http://schemas.microsoft.com/office/drawing/2014/main" id="{446592D5-1F62-204D-9BD8-79C421F753C3}"/>
              </a:ext>
            </a:extLst>
          </p:cNvPr>
          <p:cNvSpPr>
            <a:spLocks noGrp="1"/>
          </p:cNvSpPr>
          <p:nvPr>
            <p:ph idx="1"/>
          </p:nvPr>
        </p:nvSpPr>
        <p:spPr/>
        <p:txBody>
          <a:bodyPr/>
          <a:lstStyle/>
          <a:p>
            <a:r>
              <a:rPr lang="sr-Cyrl-BA" altLang="en-US"/>
              <a:t>Пројектовани биланс успјеха </a:t>
            </a:r>
          </a:p>
          <a:p>
            <a:r>
              <a:rPr lang="sr-Cyrl-BA" altLang="en-US"/>
              <a:t>Пројектовани биланс стања</a:t>
            </a:r>
          </a:p>
          <a:p>
            <a:r>
              <a:rPr lang="sr-Cyrl-BA" altLang="en-US"/>
              <a:t>Пројектовани новчани токови  пројекта</a:t>
            </a:r>
            <a:endParaRPr lang="sr-Latn-BA" altLang="en-US"/>
          </a:p>
        </p:txBody>
      </p:sp>
      <p:sp>
        <p:nvSpPr>
          <p:cNvPr id="3" name="Title 2">
            <a:extLst>
              <a:ext uri="{FF2B5EF4-FFF2-40B4-BE49-F238E27FC236}">
                <a16:creationId xmlns:a16="http://schemas.microsoft.com/office/drawing/2014/main" id="{9D33ADD0-DFF5-B047-9975-D98F797B87EC}"/>
              </a:ext>
            </a:extLst>
          </p:cNvPr>
          <p:cNvSpPr>
            <a:spLocks noGrp="1"/>
          </p:cNvSpPr>
          <p:nvPr>
            <p:ph type="title"/>
          </p:nvPr>
        </p:nvSpPr>
        <p:spPr/>
        <p:txBody>
          <a:bodyPr/>
          <a:lstStyle/>
          <a:p>
            <a:pPr>
              <a:defRPr/>
            </a:pPr>
            <a:r>
              <a:rPr lang="sr-Cyrl-BA" sz="2400"/>
              <a:t>Пројектовани финансијски извјештаји</a:t>
            </a:r>
            <a:endParaRPr lang="sr-Latn-BA" sz="2400"/>
          </a:p>
        </p:txBody>
      </p:sp>
      <p:sp>
        <p:nvSpPr>
          <p:cNvPr id="101380" name="Date Placeholder 3">
            <a:extLst>
              <a:ext uri="{FF2B5EF4-FFF2-40B4-BE49-F238E27FC236}">
                <a16:creationId xmlns:a16="http://schemas.microsoft.com/office/drawing/2014/main" id="{6DDF83CE-666E-FC43-B342-07C0AD6EA27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791366E-5941-2C4C-9099-F2CCFC5D2E08}" type="datetime1">
              <a:rPr lang="en-US" altLang="en-US" smtClean="0"/>
              <a:pPr/>
              <a:t>4/27/26</a:t>
            </a:fld>
            <a:endParaRPr lang="en-US" altLang="en-US"/>
          </a:p>
        </p:txBody>
      </p:sp>
      <p:sp>
        <p:nvSpPr>
          <p:cNvPr id="101381" name="Slide Number Placeholder 4">
            <a:extLst>
              <a:ext uri="{FF2B5EF4-FFF2-40B4-BE49-F238E27FC236}">
                <a16:creationId xmlns:a16="http://schemas.microsoft.com/office/drawing/2014/main" id="{F57B3047-9DD5-2D4A-A295-157311E537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ABBE324-ECD8-DB4A-AB09-A29AF4A0B61A}" type="slidenum">
              <a:rPr lang="en-US" altLang="en-US"/>
              <a:pPr/>
              <a:t>91</a:t>
            </a:fld>
            <a:endParaRPr lang="en-US"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D41C09-0365-FF42-B0F3-4135439122A1}"/>
              </a:ext>
            </a:extLst>
          </p:cNvPr>
          <p:cNvSpPr>
            <a:spLocks noGrp="1"/>
          </p:cNvSpPr>
          <p:nvPr>
            <p:ph idx="1"/>
          </p:nvPr>
        </p:nvSpPr>
        <p:spPr/>
        <p:txBody>
          <a:bodyPr/>
          <a:lstStyle/>
          <a:p>
            <a:pPr>
              <a:buFont typeface="Wingdings 3" pitchFamily="18" charset="2"/>
              <a:buChar char=""/>
              <a:defRPr/>
            </a:pPr>
            <a:r>
              <a:rPr lang="sr-Cyrl-BA">
                <a:solidFill>
                  <a:srgbClr val="0070C0"/>
                </a:solidFill>
              </a:rPr>
              <a:t>Пројекција прихода </a:t>
            </a:r>
            <a:r>
              <a:rPr lang="sr-Cyrl-BA"/>
              <a:t>(множењем планиране годишње продаје/производње и реалних тржишних цијена без пореза на додатну вриједност).</a:t>
            </a:r>
          </a:p>
          <a:p>
            <a:pPr marL="109537" indent="0">
              <a:buFont typeface="Wingdings 3" pitchFamily="18" charset="2"/>
              <a:buNone/>
              <a:defRPr/>
            </a:pPr>
            <a:endParaRPr lang="sr-Cyrl-BA"/>
          </a:p>
          <a:p>
            <a:pPr marL="109537" indent="0">
              <a:buFont typeface="Wingdings 3" pitchFamily="18" charset="2"/>
              <a:buNone/>
              <a:defRPr/>
            </a:pPr>
            <a:r>
              <a:rPr lang="sr-Cyrl-BA"/>
              <a:t>Инфлаторна кретања не узимају се у обзир уколико је стопа инфлације нижа од 10%.</a:t>
            </a:r>
            <a:endParaRPr lang="sr-Latn-BA"/>
          </a:p>
        </p:txBody>
      </p:sp>
      <p:sp>
        <p:nvSpPr>
          <p:cNvPr id="3" name="Title 2">
            <a:extLst>
              <a:ext uri="{FF2B5EF4-FFF2-40B4-BE49-F238E27FC236}">
                <a16:creationId xmlns:a16="http://schemas.microsoft.com/office/drawing/2014/main" id="{4158D8D6-8182-B143-A247-9B4292A80137}"/>
              </a:ext>
            </a:extLst>
          </p:cNvPr>
          <p:cNvSpPr>
            <a:spLocks noGrp="1"/>
          </p:cNvSpPr>
          <p:nvPr>
            <p:ph type="title"/>
          </p:nvPr>
        </p:nvSpPr>
        <p:spPr/>
        <p:txBody>
          <a:bodyPr/>
          <a:lstStyle/>
          <a:p>
            <a:pPr>
              <a:defRPr/>
            </a:pPr>
            <a:r>
              <a:rPr lang="sr-Cyrl-BA" sz="2400"/>
              <a:t>Пројектовани биланс успјеха</a:t>
            </a:r>
            <a:endParaRPr lang="sr-Latn-BA" sz="2400"/>
          </a:p>
        </p:txBody>
      </p:sp>
      <p:sp>
        <p:nvSpPr>
          <p:cNvPr id="102404" name="Date Placeholder 3">
            <a:extLst>
              <a:ext uri="{FF2B5EF4-FFF2-40B4-BE49-F238E27FC236}">
                <a16:creationId xmlns:a16="http://schemas.microsoft.com/office/drawing/2014/main" id="{8197143A-9C5B-3E4F-AABB-008B2CF3E92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6476BF5-8D40-7A40-9E31-4296538FF8FE}" type="datetime1">
              <a:rPr lang="en-US" altLang="en-US" smtClean="0"/>
              <a:pPr/>
              <a:t>4/27/26</a:t>
            </a:fld>
            <a:endParaRPr lang="en-US" altLang="en-US"/>
          </a:p>
        </p:txBody>
      </p:sp>
      <p:sp>
        <p:nvSpPr>
          <p:cNvPr id="102405" name="Slide Number Placeholder 4">
            <a:extLst>
              <a:ext uri="{FF2B5EF4-FFF2-40B4-BE49-F238E27FC236}">
                <a16:creationId xmlns:a16="http://schemas.microsoft.com/office/drawing/2014/main" id="{5EC4DD12-6EEB-1B48-9B35-0E8BBCF8AD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667A9E5-4C9B-AC40-B801-7AC75277E619}" type="slidenum">
              <a:rPr lang="en-US" altLang="en-US"/>
              <a:pPr/>
              <a:t>92</a:t>
            </a:fld>
            <a:endParaRPr lang="en-US"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1">
            <a:extLst>
              <a:ext uri="{FF2B5EF4-FFF2-40B4-BE49-F238E27FC236}">
                <a16:creationId xmlns:a16="http://schemas.microsoft.com/office/drawing/2014/main" id="{9F062FC4-1A3E-114F-B6F6-2FC14ED5E9F5}"/>
              </a:ext>
            </a:extLst>
          </p:cNvPr>
          <p:cNvSpPr>
            <a:spLocks noGrp="1"/>
          </p:cNvSpPr>
          <p:nvPr>
            <p:ph idx="1"/>
          </p:nvPr>
        </p:nvSpPr>
        <p:spPr/>
        <p:txBody>
          <a:bodyPr/>
          <a:lstStyle/>
          <a:p>
            <a:r>
              <a:rPr lang="sr-Cyrl-BA" altLang="en-US"/>
              <a:t>Материјални трошкови</a:t>
            </a:r>
          </a:p>
          <a:p>
            <a:r>
              <a:rPr lang="sr-Cyrl-BA" altLang="en-US"/>
              <a:t>Трошкови амортизације</a:t>
            </a:r>
          </a:p>
          <a:p>
            <a:r>
              <a:rPr lang="sr-Cyrl-BA" altLang="en-US"/>
              <a:t>Трошкови текућег одржавања</a:t>
            </a:r>
          </a:p>
          <a:p>
            <a:r>
              <a:rPr lang="sr-Cyrl-BA" altLang="en-US"/>
              <a:t>Трошкови бруто плата</a:t>
            </a:r>
          </a:p>
          <a:p>
            <a:r>
              <a:rPr lang="sr-Cyrl-BA" altLang="en-US"/>
              <a:t>Нематеријални трошкови </a:t>
            </a:r>
          </a:p>
          <a:p>
            <a:r>
              <a:rPr lang="sr-Cyrl-BA" altLang="en-US"/>
              <a:t>Остали трошкови пословања </a:t>
            </a:r>
          </a:p>
          <a:p>
            <a:r>
              <a:rPr lang="sr-Cyrl-BA" altLang="en-US"/>
              <a:t>Расходи финансирања</a:t>
            </a:r>
          </a:p>
          <a:p>
            <a:r>
              <a:rPr lang="sr-Cyrl-BA" altLang="en-US"/>
              <a:t>Бруто добитак</a:t>
            </a:r>
          </a:p>
          <a:p>
            <a:r>
              <a:rPr lang="sr-Cyrl-BA" altLang="en-US"/>
              <a:t>Порез на добит</a:t>
            </a:r>
          </a:p>
          <a:p>
            <a:r>
              <a:rPr lang="sr-Cyrl-BA" altLang="en-US"/>
              <a:t>Нето добитак</a:t>
            </a:r>
            <a:endParaRPr lang="sr-Latn-BA" altLang="en-US"/>
          </a:p>
        </p:txBody>
      </p:sp>
      <p:sp>
        <p:nvSpPr>
          <p:cNvPr id="3" name="Title 2">
            <a:extLst>
              <a:ext uri="{FF2B5EF4-FFF2-40B4-BE49-F238E27FC236}">
                <a16:creationId xmlns:a16="http://schemas.microsoft.com/office/drawing/2014/main" id="{EEE66368-102F-7D48-ABF2-946477347C8A}"/>
              </a:ext>
            </a:extLst>
          </p:cNvPr>
          <p:cNvSpPr>
            <a:spLocks noGrp="1"/>
          </p:cNvSpPr>
          <p:nvPr>
            <p:ph type="title"/>
          </p:nvPr>
        </p:nvSpPr>
        <p:spPr/>
        <p:txBody>
          <a:bodyPr/>
          <a:lstStyle/>
          <a:p>
            <a:pPr>
              <a:defRPr/>
            </a:pPr>
            <a:r>
              <a:rPr lang="sr-Cyrl-BA" sz="2400">
                <a:solidFill>
                  <a:srgbClr val="464646"/>
                </a:solidFill>
              </a:rPr>
              <a:t>Пројектовани биланс успјеха</a:t>
            </a:r>
            <a:endParaRPr lang="sr-Latn-BA"/>
          </a:p>
        </p:txBody>
      </p:sp>
      <p:sp>
        <p:nvSpPr>
          <p:cNvPr id="103428" name="Date Placeholder 3">
            <a:extLst>
              <a:ext uri="{FF2B5EF4-FFF2-40B4-BE49-F238E27FC236}">
                <a16:creationId xmlns:a16="http://schemas.microsoft.com/office/drawing/2014/main" id="{534F5364-784C-F643-9477-8261DDA094BD}"/>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33CB4D7-361E-274A-9EF9-B8872B130909}" type="datetime1">
              <a:rPr lang="en-US" altLang="en-US" smtClean="0"/>
              <a:pPr/>
              <a:t>4/27/26</a:t>
            </a:fld>
            <a:endParaRPr lang="en-US" altLang="en-US"/>
          </a:p>
        </p:txBody>
      </p:sp>
      <p:sp>
        <p:nvSpPr>
          <p:cNvPr id="103429" name="Slide Number Placeholder 4">
            <a:extLst>
              <a:ext uri="{FF2B5EF4-FFF2-40B4-BE49-F238E27FC236}">
                <a16:creationId xmlns:a16="http://schemas.microsoft.com/office/drawing/2014/main" id="{381734EC-D999-6F4B-B908-E71B1A5A91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6EB5E34-EC8D-A246-AECC-7AE809D1F39C}" type="slidenum">
              <a:rPr lang="en-US" altLang="en-US"/>
              <a:pPr/>
              <a:t>93</a:t>
            </a:fld>
            <a:endParaRPr lang="en-US"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1135-232E-5240-B685-E9E0E163B332}"/>
              </a:ext>
            </a:extLst>
          </p:cNvPr>
          <p:cNvSpPr>
            <a:spLocks noGrp="1"/>
          </p:cNvSpPr>
          <p:nvPr>
            <p:ph type="title"/>
          </p:nvPr>
        </p:nvSpPr>
        <p:spPr>
          <a:xfrm>
            <a:off x="457200" y="836613"/>
            <a:ext cx="8229600" cy="763587"/>
          </a:xfrm>
        </p:spPr>
        <p:txBody>
          <a:bodyPr/>
          <a:lstStyle/>
          <a:p>
            <a:pPr eaLnBrk="1" hangingPunct="1">
              <a:defRPr/>
            </a:pPr>
            <a:r>
              <a:rPr lang="sr-Latn-CS" sz="1800" dirty="0"/>
              <a:t>Финансијски планови и пројекције инвестиционог пројекта</a:t>
            </a:r>
            <a:endParaRPr lang="en-US" sz="1800" dirty="0"/>
          </a:p>
        </p:txBody>
      </p:sp>
      <p:sp>
        <p:nvSpPr>
          <p:cNvPr id="104451" name="Content Placeholder 2">
            <a:extLst>
              <a:ext uri="{FF2B5EF4-FFF2-40B4-BE49-F238E27FC236}">
                <a16:creationId xmlns:a16="http://schemas.microsoft.com/office/drawing/2014/main" id="{B1746D79-0307-AF44-B6A5-7E7F47584B23}"/>
              </a:ext>
            </a:extLst>
          </p:cNvPr>
          <p:cNvSpPr>
            <a:spLocks noGrp="1"/>
          </p:cNvSpPr>
          <p:nvPr>
            <p:ph idx="1"/>
          </p:nvPr>
        </p:nvSpPr>
        <p:spPr/>
        <p:txBody>
          <a:bodyPr/>
          <a:lstStyle/>
          <a:p>
            <a:pPr eaLnBrk="1" hangingPunct="1"/>
            <a:r>
              <a:rPr lang="sr-Latn-CS" altLang="en-US" sz="1600"/>
              <a:t>Пројекција добитних остварења подразумијева, између осталог, пројектовање трошкова амортизације и финансијских расхода, што није могуће учинити без пројектованог биланса стања, који садржи за то неопходне информације. </a:t>
            </a:r>
            <a:endParaRPr lang="sr-Cyrl-BA" altLang="en-US" sz="1600"/>
          </a:p>
          <a:p>
            <a:pPr eaLnBrk="1" hangingPunct="1"/>
            <a:r>
              <a:rPr lang="sr-Latn-CS" altLang="en-US" sz="1600"/>
              <a:t>С друге стране, планирање залиха, потраживања, пласмана, обавеза и капитала у великој мјери се ослања на информације из пројектованог биланса успјеха. </a:t>
            </a:r>
            <a:endParaRPr lang="sr-Cyrl-BA" altLang="en-US" sz="1600"/>
          </a:p>
          <a:p>
            <a:pPr eaLnBrk="1" hangingPunct="1"/>
            <a:r>
              <a:rPr lang="sr-Cyrl-BA" altLang="en-US" sz="1600"/>
              <a:t>Н</a:t>
            </a:r>
            <a:r>
              <a:rPr lang="sr-Latn-CS" altLang="en-US" sz="1600"/>
              <a:t>овчани токови настају као посљедица пословних, инвестиционих и активности финансирања и зависе од токова активности и вриједности садржаних у билансима стања и успјеха. </a:t>
            </a:r>
            <a:endParaRPr lang="sr-Cyrl-BA" altLang="en-US" sz="1600"/>
          </a:p>
          <a:p>
            <a:pPr eaLnBrk="1" hangingPunct="1"/>
            <a:r>
              <a:rPr lang="sr-Cyrl-BA" altLang="en-US" sz="1600"/>
              <a:t>И</a:t>
            </a:r>
            <a:r>
              <a:rPr lang="sr-Latn-CS" altLang="en-US" sz="1600"/>
              <a:t>звјештај о токовима готовине даје информације о потребном задуживању и стању готовине за пројектовани биланс стања. </a:t>
            </a:r>
            <a:endParaRPr lang="en-US" altLang="en-US" sz="1600"/>
          </a:p>
          <a:p>
            <a:pPr eaLnBrk="1" hangingPunct="1"/>
            <a:endParaRPr lang="en-US" altLang="en-US"/>
          </a:p>
        </p:txBody>
      </p:sp>
      <p:sp>
        <p:nvSpPr>
          <p:cNvPr id="104452" name="Date Placeholder 3">
            <a:extLst>
              <a:ext uri="{FF2B5EF4-FFF2-40B4-BE49-F238E27FC236}">
                <a16:creationId xmlns:a16="http://schemas.microsoft.com/office/drawing/2014/main" id="{B1245903-D440-5D47-90FD-9CDF18580B2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AA572A1-58F0-974F-BA09-18EE52BE0B3A}" type="datetime1">
              <a:rPr lang="en-US" altLang="en-US" smtClean="0">
                <a:solidFill>
                  <a:srgbClr val="595959"/>
                </a:solidFill>
                <a:latin typeface="Century Gothic" panose="020B0502020202020204" pitchFamily="34" charset="0"/>
              </a:rPr>
              <a:pPr/>
              <a:t>4/27/26</a:t>
            </a:fld>
            <a:endParaRPr lang="en-US" altLang="en-US">
              <a:solidFill>
                <a:srgbClr val="595959"/>
              </a:solidFill>
              <a:latin typeface="Century Gothic" panose="020B0502020202020204" pitchFamily="34" charset="0"/>
            </a:endParaRPr>
          </a:p>
        </p:txBody>
      </p:sp>
      <p:sp>
        <p:nvSpPr>
          <p:cNvPr id="104453" name="Slide Number Placeholder 4">
            <a:extLst>
              <a:ext uri="{FF2B5EF4-FFF2-40B4-BE49-F238E27FC236}">
                <a16:creationId xmlns:a16="http://schemas.microsoft.com/office/drawing/2014/main" id="{2FEB8DCC-E74B-0C45-8CF3-68216DEE386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2CA24D5-7DE8-9643-AE33-361131A631C4}" type="slidenum">
              <a:rPr lang="en-US" altLang="en-US">
                <a:solidFill>
                  <a:srgbClr val="595959"/>
                </a:solidFill>
                <a:latin typeface="Century Gothic" panose="020B0502020202020204" pitchFamily="34" charset="0"/>
              </a:rPr>
              <a:pPr/>
              <a:t>94</a:t>
            </a:fld>
            <a:endParaRPr lang="en-US" altLang="en-US">
              <a:solidFill>
                <a:srgbClr val="595959"/>
              </a:solidFill>
              <a:latin typeface="Century Gothic" panose="020B0502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ate Placeholder 1">
            <a:extLst>
              <a:ext uri="{FF2B5EF4-FFF2-40B4-BE49-F238E27FC236}">
                <a16:creationId xmlns:a16="http://schemas.microsoft.com/office/drawing/2014/main" id="{78D38924-C348-A54D-A3D6-F5D3F331DE3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4484CE0-2741-E54F-B43E-56D067EFEB75}" type="datetime1">
              <a:rPr lang="en-US" altLang="en-US" smtClean="0"/>
              <a:pPr/>
              <a:t>4/27/26</a:t>
            </a:fld>
            <a:endParaRPr lang="en-US" altLang="en-US"/>
          </a:p>
        </p:txBody>
      </p:sp>
      <p:sp>
        <p:nvSpPr>
          <p:cNvPr id="105475" name="Slide Number Placeholder 2">
            <a:extLst>
              <a:ext uri="{FF2B5EF4-FFF2-40B4-BE49-F238E27FC236}">
                <a16:creationId xmlns:a16="http://schemas.microsoft.com/office/drawing/2014/main" id="{530F9998-0A2C-9742-992B-F698087093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A8971BE-4B1B-084B-80B1-4DC7BAB0AE2A}" type="slidenum">
              <a:rPr lang="en-US" altLang="en-US"/>
              <a:pPr/>
              <a:t>95</a:t>
            </a:fld>
            <a:endParaRPr lang="en-US" altLang="en-US"/>
          </a:p>
        </p:txBody>
      </p:sp>
      <p:graphicFrame>
        <p:nvGraphicFramePr>
          <p:cNvPr id="4" name="Table 3">
            <a:extLst>
              <a:ext uri="{FF2B5EF4-FFF2-40B4-BE49-F238E27FC236}">
                <a16:creationId xmlns:a16="http://schemas.microsoft.com/office/drawing/2014/main" id="{B65CF52B-3B9C-6148-9E57-451C7BB63FC2}"/>
              </a:ext>
            </a:extLst>
          </p:cNvPr>
          <p:cNvGraphicFramePr>
            <a:graphicFrameLocks noGrp="1"/>
          </p:cNvGraphicFramePr>
          <p:nvPr/>
        </p:nvGraphicFramePr>
        <p:xfrm>
          <a:off x="107950" y="-100013"/>
          <a:ext cx="8785225" cy="7281863"/>
        </p:xfrm>
        <a:graphic>
          <a:graphicData uri="http://schemas.openxmlformats.org/drawingml/2006/table">
            <a:tbl>
              <a:tblPr/>
              <a:tblGrid>
                <a:gridCol w="2725738">
                  <a:extLst>
                    <a:ext uri="{9D8B030D-6E8A-4147-A177-3AD203B41FA5}">
                      <a16:colId xmlns:a16="http://schemas.microsoft.com/office/drawing/2014/main" val="819959458"/>
                    </a:ext>
                  </a:extLst>
                </a:gridCol>
                <a:gridCol w="3938587">
                  <a:extLst>
                    <a:ext uri="{9D8B030D-6E8A-4147-A177-3AD203B41FA5}">
                      <a16:colId xmlns:a16="http://schemas.microsoft.com/office/drawing/2014/main" val="4063006237"/>
                    </a:ext>
                  </a:extLst>
                </a:gridCol>
                <a:gridCol w="2120900">
                  <a:extLst>
                    <a:ext uri="{9D8B030D-6E8A-4147-A177-3AD203B41FA5}">
                      <a16:colId xmlns:a16="http://schemas.microsoft.com/office/drawing/2014/main" val="1836105650"/>
                    </a:ext>
                  </a:extLst>
                </a:gridCol>
              </a:tblGrid>
              <a:tr h="293688">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ctr"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Pozicija bilansa stanja</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ctr"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Način projektovanja</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ctr"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Primjer</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237996973"/>
                  </a:ext>
                </a:extLst>
              </a:tr>
              <a:tr h="428625">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Zemljište</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Prepisujem vrijednost iz prethodne godine jer se zemljište ne amortizuje.</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56.100</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162607750"/>
                  </a:ext>
                </a:extLst>
              </a:tr>
              <a:tr h="714375">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Građevinski objekti</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Početno stanje + ulaganja u toku godine - trošak amortizacije građ. objekata iz BU.</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Prikazano u tabeli projekcije troškova amortizacije.</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3756194718"/>
                  </a:ext>
                </a:extLst>
              </a:tr>
              <a:tr h="714375">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Oprema </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Početno stanje opreme + ulaganja u toku godine - trošak amortizacije opreme.</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Prikazano u tabeli projekcije troškova amortizacije.</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2621903098"/>
                  </a:ext>
                </a:extLst>
              </a:tr>
              <a:tr h="639763">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Zalihe materijala</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Nabavke materijala odnosno trošak materijala/koeficijent obrta zaliha materijala.</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417.618/12=34.802</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2347568470"/>
                  </a:ext>
                </a:extLst>
              </a:tr>
              <a:tr h="639763">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Zalihe nedovršene proizvodnje</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Cijena koštanja odnosno poslovni rashodi/ koeficijent obrta nedovršene proizvodnje</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632.149/2=316.075</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4209785819"/>
                  </a:ext>
                </a:extLst>
              </a:tr>
              <a:tr h="639763">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Zalihe gotovih proizvoda </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Cijena koštanja odnosno poslovni rashodi/ koeficijent obrta gotovih proizvoda</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632.149/3= 210.716</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3855030379"/>
                  </a:ext>
                </a:extLst>
              </a:tr>
              <a:tr h="427038">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Kratkoročna potraživanja-kupci</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Poslovni prihodi/ koeficijent obrta kupaca</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1.285.500/17,143= 74.988</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4883710"/>
                  </a:ext>
                </a:extLst>
              </a:tr>
              <a:tr h="428625">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Gotovina i ekvivalenti</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Početno stanje gotovine +/- neto novčani tok projektovane godine</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13.772+52.010 =</a:t>
                      </a:r>
                      <a:endParaRPr kumimoji="0" lang="sr-Latn-BA" altLang="en-US" sz="1400" b="0" i="0" u="none" strike="noStrike" cap="none" normalizeH="0" baseline="0">
                        <a:ln>
                          <a:noFill/>
                        </a:ln>
                        <a:solidFill>
                          <a:srgbClr val="000000"/>
                        </a:solidFill>
                        <a:effectLst/>
                        <a:latin typeface="Lucida Sans Unicode" panose="020B0602030504020204" pitchFamily="34" charset="0"/>
                      </a:endParaRPr>
                    </a:p>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65.782</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822470425"/>
                  </a:ext>
                </a:extLst>
              </a:tr>
              <a:tr h="639763">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Kapital</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Početno stanje +/- dobitak (gubitak) tekuće godine - isplata dobiti u projektovanoj godini</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Tabela planirana politika dividende.</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2187737566"/>
                  </a:ext>
                </a:extLst>
              </a:tr>
              <a:tr h="428625">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Krediti</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Početno stanje kredita - otplata kredita u toku projektovane godine</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Prikazano u anuitetnom planu.</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284206057"/>
                  </a:ext>
                </a:extLst>
              </a:tr>
              <a:tr h="428625">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Dobavljači</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Nabavke od dobavljača /koeficijent obrta dobavljača</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467.918/4= 116.908</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630311534"/>
                  </a:ext>
                </a:extLst>
              </a:tr>
              <a:tr h="428625">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Obaveze prema zaposlenima</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Trošak bruto zarada/12</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81.00/12=6.750</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738615781"/>
                  </a:ext>
                </a:extLst>
              </a:tr>
              <a:tr h="428625">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200" b="1" i="0" u="none" strike="noStrike" cap="none" normalizeH="0" baseline="0">
                          <a:ln>
                            <a:noFill/>
                          </a:ln>
                          <a:solidFill>
                            <a:srgbClr val="FFFFFF"/>
                          </a:solidFill>
                          <a:effectLst/>
                          <a:latin typeface="Lucida Sans Unicode" panose="020B0602030504020204" pitchFamily="34" charset="0"/>
                        </a:rPr>
                        <a:t>Ostale obaveze za poreze i doprinose</a:t>
                      </a:r>
                      <a:endParaRPr kumimoji="0" lang="sr-Latn-BA" altLang="en-US" sz="1200" b="1" i="0" u="none" strike="noStrike" cap="none" normalizeH="0" baseline="0">
                        <a:ln>
                          <a:noFill/>
                        </a:ln>
                        <a:solidFill>
                          <a:srgbClr val="FFFFFF"/>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Troškovi poreze i doprinosa /12</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lvl1pPr marL="155575">
                        <a:spcBef>
                          <a:spcPts val="400"/>
                        </a:spcBef>
                        <a:buClr>
                          <a:schemeClr val="accent1"/>
                        </a:buClr>
                        <a:buSzPct val="68000"/>
                        <a:buFont typeface="Wingdings 3" pitchFamily="2" charset="2"/>
                        <a:tabLst>
                          <a:tab pos="628650" algn="l"/>
                        </a:tabLst>
                        <a:defRPr sz="23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tabLst>
                          <a:tab pos="628650" algn="l"/>
                        </a:tabLst>
                        <a:defRPr sz="21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itchFamily="2" charset="2"/>
                        <a:tabLst>
                          <a:tab pos="628650" algn="l"/>
                        </a:tabLst>
                        <a:defRPr sz="1900">
                          <a:solidFill>
                            <a:schemeClr val="tx1"/>
                          </a:solidFill>
                          <a:latin typeface="Lucida Sans Unicode" panose="020B0602030504020204" pitchFamily="34" charset="0"/>
                        </a:defRPr>
                      </a:lvl3pPr>
                      <a:lvl4pPr marL="1600200" indent="-228600">
                        <a:spcBef>
                          <a:spcPts val="350"/>
                        </a:spcBef>
                        <a:buClr>
                          <a:schemeClr val="accent2"/>
                        </a:buClr>
                        <a:buFont typeface="Wingdings 2" pitchFamily="2" charset="2"/>
                        <a:tabLst>
                          <a:tab pos="628650" algn="l"/>
                        </a:tabLst>
                        <a:defRPr sz="1700">
                          <a:solidFill>
                            <a:schemeClr val="tx1"/>
                          </a:solidFill>
                          <a:latin typeface="Lucida Sans Unicode" panose="020B0602030504020204" pitchFamily="34" charset="0"/>
                        </a:defRPr>
                      </a:lvl4pPr>
                      <a:lvl5pPr marL="2057400" indent="-228600">
                        <a:spcBef>
                          <a:spcPts val="350"/>
                        </a:spcBef>
                        <a:buClr>
                          <a:schemeClr val="accent2"/>
                        </a:buClr>
                        <a:buFont typeface="Wingdings 2" pitchFamily="2" charset="2"/>
                        <a:tabLst>
                          <a:tab pos="628650" algn="l"/>
                        </a:tabLst>
                        <a:defRPr sz="16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itchFamily="2" charset="2"/>
                        <a:tabLst>
                          <a:tab pos="628650" algn="l"/>
                        </a:tabLst>
                        <a:defRPr sz="1600">
                          <a:solidFill>
                            <a:schemeClr val="tx1"/>
                          </a:solidFill>
                          <a:latin typeface="Lucida Sans Unicode" panose="020B0602030504020204" pitchFamily="34" charset="0"/>
                        </a:defRPr>
                      </a:lvl9pPr>
                    </a:lstStyle>
                    <a:p>
                      <a:pPr marL="155575" marR="0" lvl="0" indent="0" algn="just" defTabSz="914400" rtl="0" eaLnBrk="1" fontAlgn="base" latinLnBrk="0" hangingPunct="1">
                        <a:lnSpc>
                          <a:spcPct val="100000"/>
                        </a:lnSpc>
                        <a:spcBef>
                          <a:spcPct val="0"/>
                        </a:spcBef>
                        <a:spcAft>
                          <a:spcPct val="0"/>
                        </a:spcAft>
                        <a:buClrTx/>
                        <a:buSzTx/>
                        <a:buFontTx/>
                        <a:buNone/>
                        <a:tabLst>
                          <a:tab pos="628650" algn="l"/>
                        </a:tabLst>
                      </a:pPr>
                      <a:r>
                        <a:rPr kumimoji="0" lang="sr-Latn-CS" altLang="en-US" sz="1400" b="0" i="0" u="none" strike="noStrike" cap="none" normalizeH="0" baseline="0">
                          <a:ln>
                            <a:noFill/>
                          </a:ln>
                          <a:solidFill>
                            <a:srgbClr val="000000"/>
                          </a:solidFill>
                          <a:effectLst/>
                          <a:latin typeface="Lucida Sans Unicode" panose="020B0602030504020204" pitchFamily="34" charset="0"/>
                        </a:rPr>
                        <a:t>12.430/12=1.036</a:t>
                      </a:r>
                      <a:endParaRPr kumimoji="0" lang="sr-Latn-BA" altLang="en-US" sz="1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ahoma" panose="020B0604030504040204" pitchFamily="34" charset="0"/>
                      </a:endParaRPr>
                    </a:p>
                  </a:txBody>
                  <a:tcPr marL="56577" marR="5657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455194345"/>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45A269-F105-CA4B-89A9-FFFF0FD473D7}"/>
              </a:ext>
            </a:extLst>
          </p:cNvPr>
          <p:cNvSpPr>
            <a:spLocks noGrp="1"/>
          </p:cNvSpPr>
          <p:nvPr>
            <p:ph idx="1"/>
          </p:nvPr>
        </p:nvSpPr>
        <p:spPr>
          <a:xfrm>
            <a:off x="457200" y="1268413"/>
            <a:ext cx="8229600" cy="4738687"/>
          </a:xfrm>
        </p:spPr>
        <p:txBody>
          <a:bodyPr/>
          <a:lstStyle/>
          <a:p>
            <a:pPr>
              <a:buFont typeface="Wingdings 3" pitchFamily="18" charset="2"/>
              <a:buChar char=""/>
              <a:defRPr/>
            </a:pPr>
            <a:r>
              <a:rPr lang="sr-Cyrl-BA" sz="2000"/>
              <a:t>Слободан новчани ток представља разлику између пословних (оперативних) НТ и капиталних издатака.</a:t>
            </a:r>
          </a:p>
          <a:p>
            <a:pPr marL="109537" indent="0">
              <a:buFont typeface="Wingdings 3" pitchFamily="18" charset="2"/>
              <a:buNone/>
              <a:defRPr/>
            </a:pPr>
            <a:r>
              <a:rPr lang="sr-Cyrl-BA"/>
              <a:t> </a:t>
            </a:r>
            <a:endParaRPr lang="sr-Latn-BA"/>
          </a:p>
        </p:txBody>
      </p:sp>
      <p:sp>
        <p:nvSpPr>
          <p:cNvPr id="3" name="Title 2">
            <a:extLst>
              <a:ext uri="{FF2B5EF4-FFF2-40B4-BE49-F238E27FC236}">
                <a16:creationId xmlns:a16="http://schemas.microsoft.com/office/drawing/2014/main" id="{08F3DEDA-FD5A-C245-8F94-1A0893F2F18E}"/>
              </a:ext>
            </a:extLst>
          </p:cNvPr>
          <p:cNvSpPr>
            <a:spLocks noGrp="1"/>
          </p:cNvSpPr>
          <p:nvPr>
            <p:ph type="title"/>
          </p:nvPr>
        </p:nvSpPr>
        <p:spPr/>
        <p:txBody>
          <a:bodyPr/>
          <a:lstStyle/>
          <a:p>
            <a:pPr>
              <a:defRPr/>
            </a:pPr>
            <a:r>
              <a:rPr lang="sr-Cyrl-BA" sz="2800"/>
              <a:t>Слободан новчани ток</a:t>
            </a:r>
            <a:endParaRPr lang="sr-Latn-BA" sz="2800"/>
          </a:p>
        </p:txBody>
      </p:sp>
      <p:sp>
        <p:nvSpPr>
          <p:cNvPr id="106500" name="Date Placeholder 3">
            <a:extLst>
              <a:ext uri="{FF2B5EF4-FFF2-40B4-BE49-F238E27FC236}">
                <a16:creationId xmlns:a16="http://schemas.microsoft.com/office/drawing/2014/main" id="{1FF526B9-D0D0-6A43-9138-2FB91FED3D7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BE4DC99-36BD-4B40-B203-B6F156034DF2}" type="datetime1">
              <a:rPr lang="en-US" altLang="en-US" smtClean="0"/>
              <a:pPr/>
              <a:t>4/27/26</a:t>
            </a:fld>
            <a:endParaRPr lang="en-US" altLang="en-US"/>
          </a:p>
        </p:txBody>
      </p:sp>
      <p:sp>
        <p:nvSpPr>
          <p:cNvPr id="106501" name="Slide Number Placeholder 4">
            <a:extLst>
              <a:ext uri="{FF2B5EF4-FFF2-40B4-BE49-F238E27FC236}">
                <a16:creationId xmlns:a16="http://schemas.microsoft.com/office/drawing/2014/main" id="{E07327A0-98E7-574A-8FB2-DE1FB5D0FA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06AB9C-A210-D343-B14E-D3F01C12C7A0}" type="slidenum">
              <a:rPr lang="en-US" altLang="en-US"/>
              <a:pPr/>
              <a:t>96</a:t>
            </a:fld>
            <a:endParaRPr lang="en-US" altLang="en-US"/>
          </a:p>
        </p:txBody>
      </p:sp>
      <p:graphicFrame>
        <p:nvGraphicFramePr>
          <p:cNvPr id="6" name="Table 5">
            <a:extLst>
              <a:ext uri="{FF2B5EF4-FFF2-40B4-BE49-F238E27FC236}">
                <a16:creationId xmlns:a16="http://schemas.microsoft.com/office/drawing/2014/main" id="{2D1189F5-9F8E-F34C-9B40-E21FF7F31B8F}"/>
              </a:ext>
            </a:extLst>
          </p:cNvPr>
          <p:cNvGraphicFramePr>
            <a:graphicFrameLocks noGrp="1"/>
          </p:cNvGraphicFramePr>
          <p:nvPr/>
        </p:nvGraphicFramePr>
        <p:xfrm>
          <a:off x="1187450" y="1989138"/>
          <a:ext cx="6337300" cy="4127500"/>
        </p:xfrm>
        <a:graphic>
          <a:graphicData uri="http://schemas.openxmlformats.org/drawingml/2006/table">
            <a:tbl>
              <a:tblPr>
                <a:tableStyleId>{5C22544A-7EE6-4342-B048-85BDC9FD1C3A}</a:tableStyleId>
              </a:tblPr>
              <a:tblGrid>
                <a:gridCol w="797421">
                  <a:extLst>
                    <a:ext uri="{9D8B030D-6E8A-4147-A177-3AD203B41FA5}">
                      <a16:colId xmlns:a16="http://schemas.microsoft.com/office/drawing/2014/main" val="20000"/>
                    </a:ext>
                  </a:extLst>
                </a:gridCol>
                <a:gridCol w="5539879">
                  <a:extLst>
                    <a:ext uri="{9D8B030D-6E8A-4147-A177-3AD203B41FA5}">
                      <a16:colId xmlns:a16="http://schemas.microsoft.com/office/drawing/2014/main" val="20001"/>
                    </a:ext>
                  </a:extLst>
                </a:gridCol>
              </a:tblGrid>
              <a:tr h="393095">
                <a:tc>
                  <a:txBody>
                    <a:bodyPr/>
                    <a:lstStyle/>
                    <a:p>
                      <a:pPr marL="155575" algn="ctr" fontAlgn="base">
                        <a:spcAft>
                          <a:spcPts val="0"/>
                        </a:spcAft>
                      </a:pPr>
                      <a:r>
                        <a:rPr lang="sr-Latn-RS" sz="1800" kern="1200">
                          <a:effectLst/>
                        </a:rPr>
                        <a:t>RB</a:t>
                      </a:r>
                      <a:endParaRPr lang="sr-Latn-BA" sz="1800">
                        <a:effectLst/>
                        <a:latin typeface="Times New Roman"/>
                        <a:ea typeface="Times New Roman"/>
                        <a:cs typeface="Tahoma"/>
                      </a:endParaRPr>
                    </a:p>
                  </a:txBody>
                  <a:tcPr marL="0" marR="0" marT="0" marB="0"/>
                </a:tc>
                <a:tc>
                  <a:txBody>
                    <a:bodyPr/>
                    <a:lstStyle/>
                    <a:p>
                      <a:pPr marL="155575" algn="ctr" fontAlgn="base">
                        <a:spcAft>
                          <a:spcPts val="0"/>
                        </a:spcAft>
                      </a:pPr>
                      <a:r>
                        <a:rPr lang="sr-Latn-BA" sz="1800">
                          <a:effectLst/>
                          <a:latin typeface="+mn-lt"/>
                          <a:ea typeface="Times New Roman"/>
                          <a:cs typeface="Tahoma"/>
                        </a:rPr>
                        <a:t>Indirektna</a:t>
                      </a:r>
                      <a:r>
                        <a:rPr lang="sr-Latn-BA" sz="1800" baseline="0">
                          <a:effectLst/>
                          <a:latin typeface="+mn-lt"/>
                          <a:ea typeface="Times New Roman"/>
                          <a:cs typeface="Tahoma"/>
                        </a:rPr>
                        <a:t> metoda NT</a:t>
                      </a:r>
                      <a:endParaRPr lang="sr-Latn-BA" sz="1800">
                        <a:effectLst/>
                        <a:latin typeface="+mn-lt"/>
                        <a:ea typeface="Times New Roman"/>
                        <a:cs typeface="Tahoma"/>
                      </a:endParaRPr>
                    </a:p>
                  </a:txBody>
                  <a:tcPr marL="91449" marR="91449" marT="45709" marB="45709"/>
                </a:tc>
                <a:extLst>
                  <a:ext uri="{0D108BD9-81ED-4DB2-BD59-A6C34878D82A}">
                    <a16:rowId xmlns:a16="http://schemas.microsoft.com/office/drawing/2014/main" val="10000"/>
                  </a:ext>
                </a:extLst>
              </a:tr>
              <a:tr h="393095">
                <a:tc>
                  <a:txBody>
                    <a:bodyPr/>
                    <a:lstStyle/>
                    <a:p>
                      <a:pPr marL="155575" algn="ctr" fontAlgn="base">
                        <a:spcAft>
                          <a:spcPts val="0"/>
                        </a:spcAft>
                        <a:tabLst>
                          <a:tab pos="1158875" algn="ctr"/>
                        </a:tabLst>
                      </a:pPr>
                      <a:r>
                        <a:rPr lang="sr-Latn-BA" sz="1800">
                          <a:effectLst/>
                        </a:rPr>
                        <a:t>1.</a:t>
                      </a:r>
                      <a:endParaRPr lang="sr-Latn-BA" sz="1800">
                        <a:effectLst/>
                        <a:latin typeface="Times New Roman"/>
                        <a:ea typeface="Times New Roman"/>
                        <a:cs typeface="Tahoma"/>
                      </a:endParaRPr>
                    </a:p>
                  </a:txBody>
                  <a:tcPr marL="0" marR="0" marT="0" marB="0"/>
                </a:tc>
                <a:tc>
                  <a:txBody>
                    <a:bodyPr/>
                    <a:lstStyle/>
                    <a:p>
                      <a:pPr marL="155575" algn="just" fontAlgn="base">
                        <a:spcAft>
                          <a:spcPts val="0"/>
                        </a:spcAft>
                        <a:tabLst>
                          <a:tab pos="1158875" algn="ctr"/>
                        </a:tabLst>
                      </a:pPr>
                      <a:r>
                        <a:rPr lang="sr-Latn-BA" sz="1800">
                          <a:effectLst/>
                        </a:rPr>
                        <a:t>Dobit prije kmata i poreza (EBIT)</a:t>
                      </a:r>
                      <a:endParaRPr lang="sr-Latn-BA" sz="1800">
                        <a:effectLst/>
                        <a:latin typeface="Times New Roman"/>
                        <a:ea typeface="Times New Roman"/>
                        <a:cs typeface="Tahoma"/>
                      </a:endParaRPr>
                    </a:p>
                  </a:txBody>
                  <a:tcPr marL="91449" marR="91449" marT="45709" marB="45709"/>
                </a:tc>
                <a:extLst>
                  <a:ext uri="{0D108BD9-81ED-4DB2-BD59-A6C34878D82A}">
                    <a16:rowId xmlns:a16="http://schemas.microsoft.com/office/drawing/2014/main" val="10001"/>
                  </a:ext>
                </a:extLst>
              </a:tr>
              <a:tr h="393095">
                <a:tc>
                  <a:txBody>
                    <a:bodyPr/>
                    <a:lstStyle/>
                    <a:p>
                      <a:pPr marL="155575" algn="ctr" fontAlgn="base">
                        <a:spcAft>
                          <a:spcPts val="0"/>
                        </a:spcAft>
                      </a:pPr>
                      <a:r>
                        <a:rPr lang="sr-Latn-BA" sz="1800">
                          <a:effectLst/>
                        </a:rPr>
                        <a:t>2.</a:t>
                      </a:r>
                      <a:endParaRPr lang="sr-Latn-BA" sz="1800">
                        <a:effectLst/>
                        <a:latin typeface="Times New Roman"/>
                        <a:ea typeface="Times New Roman"/>
                        <a:cs typeface="Tahoma"/>
                      </a:endParaRPr>
                    </a:p>
                  </a:txBody>
                  <a:tcPr marL="0" marR="0" marT="0" marB="0"/>
                </a:tc>
                <a:tc>
                  <a:txBody>
                    <a:bodyPr/>
                    <a:lstStyle/>
                    <a:p>
                      <a:pPr marL="155575" algn="just" fontAlgn="base">
                        <a:spcAft>
                          <a:spcPts val="0"/>
                        </a:spcAft>
                      </a:pPr>
                      <a:r>
                        <a:rPr lang="sr-Latn-BA" sz="1800">
                          <a:effectLst/>
                        </a:rPr>
                        <a:t>Porez na EBIT</a:t>
                      </a:r>
                      <a:endParaRPr lang="sr-Latn-BA" sz="1800">
                        <a:effectLst/>
                        <a:latin typeface="Times New Roman"/>
                        <a:ea typeface="Times New Roman"/>
                        <a:cs typeface="Tahoma"/>
                      </a:endParaRPr>
                    </a:p>
                  </a:txBody>
                  <a:tcPr marL="91449" marR="91449" marT="45709" marB="45709"/>
                </a:tc>
                <a:extLst>
                  <a:ext uri="{0D108BD9-81ED-4DB2-BD59-A6C34878D82A}">
                    <a16:rowId xmlns:a16="http://schemas.microsoft.com/office/drawing/2014/main" val="10002"/>
                  </a:ext>
                </a:extLst>
              </a:tr>
              <a:tr h="687916">
                <a:tc>
                  <a:txBody>
                    <a:bodyPr/>
                    <a:lstStyle/>
                    <a:p>
                      <a:pPr marL="155575" algn="ctr" fontAlgn="base">
                        <a:spcAft>
                          <a:spcPts val="0"/>
                        </a:spcAft>
                      </a:pPr>
                      <a:r>
                        <a:rPr lang="sr-Latn-RS" sz="1800" kern="1200">
                          <a:effectLst/>
                        </a:rPr>
                        <a:t>3.</a:t>
                      </a:r>
                      <a:endParaRPr lang="sr-Latn-BA" sz="1800">
                        <a:effectLst/>
                        <a:latin typeface="Times New Roman"/>
                        <a:ea typeface="Times New Roman"/>
                        <a:cs typeface="Tahoma"/>
                      </a:endParaRPr>
                    </a:p>
                  </a:txBody>
                  <a:tcPr marL="0" marR="0" marT="0" marB="0"/>
                </a:tc>
                <a:tc>
                  <a:txBody>
                    <a:bodyPr/>
                    <a:lstStyle/>
                    <a:p>
                      <a:pPr marL="155575" algn="just" fontAlgn="base">
                        <a:spcAft>
                          <a:spcPts val="0"/>
                        </a:spcAft>
                      </a:pPr>
                      <a:r>
                        <a:rPr lang="sr-Latn-RS" sz="1800" kern="1200">
                          <a:effectLst/>
                        </a:rPr>
                        <a:t>Neto operativni rezultat umanjen za pripadajuće poreze (NOPLAT) (1-</a:t>
                      </a:r>
                      <a:r>
                        <a:rPr lang="sr-Cyrl-BA" sz="1800" kern="1200">
                          <a:effectLst/>
                        </a:rPr>
                        <a:t>2)</a:t>
                      </a:r>
                      <a:endParaRPr lang="sr-Latn-BA" sz="1800">
                        <a:effectLst/>
                        <a:latin typeface="Times New Roman"/>
                        <a:ea typeface="Times New Roman"/>
                        <a:cs typeface="Tahoma"/>
                      </a:endParaRPr>
                    </a:p>
                  </a:txBody>
                  <a:tcPr marL="91449" marR="91449" marT="45709" marB="45709"/>
                </a:tc>
                <a:extLst>
                  <a:ext uri="{0D108BD9-81ED-4DB2-BD59-A6C34878D82A}">
                    <a16:rowId xmlns:a16="http://schemas.microsoft.com/office/drawing/2014/main" val="10003"/>
                  </a:ext>
                </a:extLst>
              </a:tr>
              <a:tr h="393095">
                <a:tc>
                  <a:txBody>
                    <a:bodyPr/>
                    <a:lstStyle/>
                    <a:p>
                      <a:pPr marL="155575" algn="ctr" fontAlgn="base">
                        <a:spcAft>
                          <a:spcPts val="0"/>
                        </a:spcAft>
                      </a:pPr>
                      <a:r>
                        <a:rPr lang="sr-Latn-RS" sz="1800" kern="1200">
                          <a:effectLst/>
                        </a:rPr>
                        <a:t>4.</a:t>
                      </a:r>
                      <a:endParaRPr lang="sr-Latn-BA" sz="1800">
                        <a:effectLst/>
                        <a:latin typeface="Times New Roman"/>
                        <a:ea typeface="Times New Roman"/>
                        <a:cs typeface="Tahoma"/>
                      </a:endParaRPr>
                    </a:p>
                  </a:txBody>
                  <a:tcPr marL="0" marR="0" marT="0" marB="0"/>
                </a:tc>
                <a:tc>
                  <a:txBody>
                    <a:bodyPr/>
                    <a:lstStyle/>
                    <a:p>
                      <a:pPr marL="155575" algn="just" fontAlgn="base">
                        <a:spcAft>
                          <a:spcPts val="0"/>
                        </a:spcAft>
                      </a:pPr>
                      <a:r>
                        <a:rPr lang="sr-Latn-RS" sz="1800" kern="1200">
                          <a:effectLst/>
                        </a:rPr>
                        <a:t>Amortizacija</a:t>
                      </a:r>
                      <a:endParaRPr lang="sr-Latn-BA" sz="1800">
                        <a:effectLst/>
                        <a:latin typeface="Times New Roman"/>
                        <a:ea typeface="Times New Roman"/>
                        <a:cs typeface="Tahoma"/>
                      </a:endParaRPr>
                    </a:p>
                  </a:txBody>
                  <a:tcPr marL="91449" marR="91449" marT="45709" marB="45709"/>
                </a:tc>
                <a:extLst>
                  <a:ext uri="{0D108BD9-81ED-4DB2-BD59-A6C34878D82A}">
                    <a16:rowId xmlns:a16="http://schemas.microsoft.com/office/drawing/2014/main" val="10004"/>
                  </a:ext>
                </a:extLst>
              </a:tr>
              <a:tr h="393095">
                <a:tc>
                  <a:txBody>
                    <a:bodyPr/>
                    <a:lstStyle/>
                    <a:p>
                      <a:pPr marL="155575" algn="ctr" fontAlgn="base">
                        <a:spcAft>
                          <a:spcPts val="0"/>
                        </a:spcAft>
                      </a:pPr>
                      <a:r>
                        <a:rPr lang="sr-Latn-RS" sz="1800" kern="1200">
                          <a:effectLst/>
                        </a:rPr>
                        <a:t>5.</a:t>
                      </a:r>
                      <a:endParaRPr lang="sr-Latn-BA" sz="1800">
                        <a:effectLst/>
                        <a:latin typeface="Times New Roman"/>
                        <a:ea typeface="Times New Roman"/>
                        <a:cs typeface="Tahoma"/>
                      </a:endParaRPr>
                    </a:p>
                  </a:txBody>
                  <a:tcPr marL="0" marR="0" marT="0" marB="0"/>
                </a:tc>
                <a:tc>
                  <a:txBody>
                    <a:bodyPr/>
                    <a:lstStyle/>
                    <a:p>
                      <a:pPr marL="155575" algn="just" fontAlgn="base">
                        <a:spcAft>
                          <a:spcPts val="0"/>
                        </a:spcAft>
                      </a:pPr>
                      <a:r>
                        <a:rPr lang="sr-Latn-RS" sz="1800" kern="1200">
                          <a:effectLst/>
                        </a:rPr>
                        <a:t>Bruto novčani tok (3+4)</a:t>
                      </a:r>
                      <a:endParaRPr lang="sr-Latn-BA" sz="1800">
                        <a:effectLst/>
                        <a:latin typeface="Times New Roman"/>
                        <a:ea typeface="Times New Roman"/>
                        <a:cs typeface="Tahoma"/>
                      </a:endParaRPr>
                    </a:p>
                  </a:txBody>
                  <a:tcPr marL="91449" marR="91449" marT="45709" marB="45709"/>
                </a:tc>
                <a:extLst>
                  <a:ext uri="{0D108BD9-81ED-4DB2-BD59-A6C34878D82A}">
                    <a16:rowId xmlns:a16="http://schemas.microsoft.com/office/drawing/2014/main" val="10005"/>
                  </a:ext>
                </a:extLst>
              </a:tr>
              <a:tr h="687916">
                <a:tc>
                  <a:txBody>
                    <a:bodyPr/>
                    <a:lstStyle/>
                    <a:p>
                      <a:pPr marL="155575" algn="ctr" fontAlgn="base">
                        <a:spcAft>
                          <a:spcPts val="0"/>
                        </a:spcAft>
                      </a:pPr>
                      <a:r>
                        <a:rPr lang="sr-Latn-RS" sz="1800" kern="1200">
                          <a:effectLst/>
                        </a:rPr>
                        <a:t>6.</a:t>
                      </a:r>
                      <a:endParaRPr lang="sr-Latn-BA" sz="1800">
                        <a:effectLst/>
                        <a:latin typeface="Times New Roman"/>
                        <a:ea typeface="Times New Roman"/>
                        <a:cs typeface="Tahoma"/>
                      </a:endParaRPr>
                    </a:p>
                  </a:txBody>
                  <a:tcPr marL="0" marR="0" marT="0" marB="0"/>
                </a:tc>
                <a:tc>
                  <a:txBody>
                    <a:bodyPr/>
                    <a:lstStyle/>
                    <a:p>
                      <a:pPr marL="155575" algn="just" fontAlgn="base">
                        <a:spcAft>
                          <a:spcPts val="0"/>
                        </a:spcAft>
                      </a:pPr>
                      <a:r>
                        <a:rPr lang="sr-Latn-RS" sz="1800" kern="1200">
                          <a:effectLst/>
                        </a:rPr>
                        <a:t> Investicije (Promjene) u radnom kapitalu (rast -; pad +)</a:t>
                      </a:r>
                      <a:endParaRPr lang="sr-Latn-BA" sz="1800">
                        <a:effectLst/>
                        <a:latin typeface="Times New Roman"/>
                        <a:ea typeface="Times New Roman"/>
                        <a:cs typeface="Tahoma"/>
                      </a:endParaRPr>
                    </a:p>
                  </a:txBody>
                  <a:tcPr marL="91449" marR="91449" marT="45709" marB="45709"/>
                </a:tc>
                <a:extLst>
                  <a:ext uri="{0D108BD9-81ED-4DB2-BD59-A6C34878D82A}">
                    <a16:rowId xmlns:a16="http://schemas.microsoft.com/office/drawing/2014/main" val="10006"/>
                  </a:ext>
                </a:extLst>
              </a:tr>
              <a:tr h="393095">
                <a:tc>
                  <a:txBody>
                    <a:bodyPr/>
                    <a:lstStyle/>
                    <a:p>
                      <a:pPr marL="155575" algn="ctr" fontAlgn="base">
                        <a:spcAft>
                          <a:spcPts val="0"/>
                        </a:spcAft>
                      </a:pPr>
                      <a:r>
                        <a:rPr lang="sr-Latn-RS" sz="1800" kern="1200">
                          <a:effectLst/>
                        </a:rPr>
                        <a:t>7.</a:t>
                      </a:r>
                      <a:endParaRPr lang="sr-Latn-BA" sz="1800">
                        <a:effectLst/>
                        <a:latin typeface="Times New Roman"/>
                        <a:ea typeface="Times New Roman"/>
                        <a:cs typeface="Tahoma"/>
                      </a:endParaRPr>
                    </a:p>
                  </a:txBody>
                  <a:tcPr marL="0" marR="0" marT="0" marB="0"/>
                </a:tc>
                <a:tc>
                  <a:txBody>
                    <a:bodyPr/>
                    <a:lstStyle/>
                    <a:p>
                      <a:pPr marL="155575" algn="just" fontAlgn="base">
                        <a:spcAft>
                          <a:spcPts val="0"/>
                        </a:spcAft>
                      </a:pPr>
                      <a:r>
                        <a:rPr lang="sr-Latn-RS" sz="1800" kern="1200">
                          <a:effectLst/>
                        </a:rPr>
                        <a:t>Kapitalna ulaganja</a:t>
                      </a:r>
                      <a:endParaRPr lang="sr-Latn-BA" sz="1800">
                        <a:effectLst/>
                        <a:latin typeface="Times New Roman"/>
                        <a:ea typeface="Times New Roman"/>
                        <a:cs typeface="Tahoma"/>
                      </a:endParaRPr>
                    </a:p>
                  </a:txBody>
                  <a:tcPr marL="91449" marR="91449" marT="45709" marB="45709"/>
                </a:tc>
                <a:extLst>
                  <a:ext uri="{0D108BD9-81ED-4DB2-BD59-A6C34878D82A}">
                    <a16:rowId xmlns:a16="http://schemas.microsoft.com/office/drawing/2014/main" val="10007"/>
                  </a:ext>
                </a:extLst>
              </a:tr>
              <a:tr h="393095">
                <a:tc>
                  <a:txBody>
                    <a:bodyPr/>
                    <a:lstStyle/>
                    <a:p>
                      <a:pPr marL="155575" algn="ctr" fontAlgn="base">
                        <a:spcAft>
                          <a:spcPts val="0"/>
                        </a:spcAft>
                      </a:pPr>
                      <a:r>
                        <a:rPr lang="sr-Latn-RS" sz="1800" kern="1200">
                          <a:effectLst/>
                        </a:rPr>
                        <a:t>8.</a:t>
                      </a:r>
                      <a:endParaRPr lang="sr-Latn-BA" sz="1800">
                        <a:effectLst/>
                        <a:latin typeface="Times New Roman"/>
                        <a:ea typeface="Times New Roman"/>
                        <a:cs typeface="Tahoma"/>
                      </a:endParaRPr>
                    </a:p>
                  </a:txBody>
                  <a:tcPr marL="0" marR="0" marT="0" marB="0"/>
                </a:tc>
                <a:tc>
                  <a:txBody>
                    <a:bodyPr/>
                    <a:lstStyle/>
                    <a:p>
                      <a:pPr marL="155575" algn="just" fontAlgn="base">
                        <a:spcAft>
                          <a:spcPts val="0"/>
                        </a:spcAft>
                      </a:pPr>
                      <a:r>
                        <a:rPr lang="sr-Latn-RS" sz="1800" kern="1200">
                          <a:effectLst/>
                        </a:rPr>
                        <a:t>Slobodni novčani tok (5 - (+) 6 -7)</a:t>
                      </a:r>
                      <a:endParaRPr lang="sr-Latn-BA" sz="1800">
                        <a:effectLst/>
                        <a:latin typeface="Times New Roman"/>
                        <a:ea typeface="Times New Roman"/>
                        <a:cs typeface="Tahoma"/>
                      </a:endParaRPr>
                    </a:p>
                  </a:txBody>
                  <a:tcPr marL="91449" marR="91449" marT="45709" marB="45709"/>
                </a:tc>
                <a:extLst>
                  <a:ext uri="{0D108BD9-81ED-4DB2-BD59-A6C34878D82A}">
                    <a16:rowId xmlns:a16="http://schemas.microsoft.com/office/drawing/2014/main" val="10008"/>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D9A0566-BDBF-F841-BE7D-BB5A94C5DF3D}"/>
              </a:ext>
            </a:extLst>
          </p:cNvPr>
          <p:cNvGraphicFramePr>
            <a:graphicFrameLocks noGrp="1"/>
          </p:cNvGraphicFramePr>
          <p:nvPr>
            <p:ph idx="1"/>
          </p:nvPr>
        </p:nvGraphicFramePr>
        <p:xfrm>
          <a:off x="457200" y="1916113"/>
          <a:ext cx="8362950" cy="3206750"/>
        </p:xfrm>
        <a:graphic>
          <a:graphicData uri="http://schemas.openxmlformats.org/drawingml/2006/table">
            <a:tbl>
              <a:tblPr/>
              <a:tblGrid>
                <a:gridCol w="4186238">
                  <a:extLst>
                    <a:ext uri="{9D8B030D-6E8A-4147-A177-3AD203B41FA5}">
                      <a16:colId xmlns:a16="http://schemas.microsoft.com/office/drawing/2014/main" val="20000"/>
                    </a:ext>
                  </a:extLst>
                </a:gridCol>
                <a:gridCol w="1008062">
                  <a:extLst>
                    <a:ext uri="{9D8B030D-6E8A-4147-A177-3AD203B41FA5}">
                      <a16:colId xmlns:a16="http://schemas.microsoft.com/office/drawing/2014/main" val="20001"/>
                    </a:ext>
                  </a:extLst>
                </a:gridCol>
                <a:gridCol w="1008063">
                  <a:extLst>
                    <a:ext uri="{9D8B030D-6E8A-4147-A177-3AD203B41FA5}">
                      <a16:colId xmlns:a16="http://schemas.microsoft.com/office/drawing/2014/main" val="20002"/>
                    </a:ext>
                  </a:extLst>
                </a:gridCol>
                <a:gridCol w="1081087">
                  <a:extLst>
                    <a:ext uri="{9D8B030D-6E8A-4147-A177-3AD203B41FA5}">
                      <a16:colId xmlns:a16="http://schemas.microsoft.com/office/drawing/2014/main" val="20003"/>
                    </a:ext>
                  </a:extLst>
                </a:gridCol>
                <a:gridCol w="1079500">
                  <a:extLst>
                    <a:ext uri="{9D8B030D-6E8A-4147-A177-3AD203B41FA5}">
                      <a16:colId xmlns:a16="http://schemas.microsoft.com/office/drawing/2014/main" val="20004"/>
                    </a:ext>
                  </a:extLst>
                </a:gridCol>
              </a:tblGrid>
              <a:tr h="281043">
                <a:tc>
                  <a:txBody>
                    <a:body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2013</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2014</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2015</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2016</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81043">
                <a:tc>
                  <a:txBody>
                    <a:body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 UKUPNI PRILIVI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1.226.308</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1.584.310</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1.628.530</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1.656.296</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281043">
                <a:tc>
                  <a:txBody>
                    <a:body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Prihod od prodaje proizvoda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1.226.308</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1.584.310</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1.628.530</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1.656.296</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1043">
                <a:tc>
                  <a:txBody>
                    <a:body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Neto rezidualna vrijednost projekta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1043">
                <a:tc>
                  <a:txBody>
                    <a:body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 UKUPNI ODLIVI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1.124.527</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994.164</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914.835</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ct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923.693</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281043">
                <a:tc>
                  <a:txBody>
                    <a:body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Odlivi po osnovu isplata dobavljačima i dati avansi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912.516</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745.909</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660.209</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673.148</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318">
                <a:tc>
                  <a:txBody>
                    <a:body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Odlivi po osnovu isplata zarada, naknada zarada i ostalih ličnih rashoda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74.250</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84.713</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88.948</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93.396</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1043">
                <a:tc>
                  <a:txBody>
                    <a:body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Odlivi po osnovu plaćenih kamata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40.687</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51.987</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42.960</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32.812</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1043">
                <a:tc>
                  <a:txBody>
                    <a:body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Odlivi po osnovu poreza na dobit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58.580</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72.034</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72.208</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73.570</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1043">
                <a:tc>
                  <a:txBody>
                    <a:body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 Ostali odlivi iz poslovnih aktivnosti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38.493</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39.523</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50.509</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0" i="0" u="none" strike="noStrike" cap="none" normalizeH="0" baseline="0">
                          <a:ln>
                            <a:noFill/>
                          </a:ln>
                          <a:solidFill>
                            <a:schemeClr val="tx1"/>
                          </a:solidFill>
                          <a:effectLst/>
                          <a:latin typeface="Times New Roman" pitchFamily="18" charset="0"/>
                          <a:cs typeface="Times New Roman" pitchFamily="18" charset="0"/>
                        </a:rPr>
                        <a:t>50.767</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1043">
                <a:tc>
                  <a:txBody>
                    <a:bodyPr/>
                    <a:lstStyle/>
                    <a:p>
                      <a:pPr marL="155575" marR="0" lvl="0" indent="0" algn="l"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 NETO PRILIV </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101.781</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590.145</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713.695</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155575" marR="0" lvl="0" indent="0" algn="r" defTabSz="914400" rtl="0" eaLnBrk="1" fontAlgn="base" latinLnBrk="0" hangingPunct="1">
                        <a:lnSpc>
                          <a:spcPct val="100000"/>
                        </a:lnSpc>
                        <a:spcBef>
                          <a:spcPct val="0"/>
                        </a:spcBef>
                        <a:spcAft>
                          <a:spcPct val="0"/>
                        </a:spcAft>
                        <a:buClrTx/>
                        <a:buSzTx/>
                        <a:buFontTx/>
                        <a:buNone/>
                        <a:tabLst/>
                      </a:pPr>
                      <a:r>
                        <a:rPr kumimoji="0" lang="sr-Latn-BA" sz="1300" b="1" i="0" u="none" strike="noStrike" cap="none" normalizeH="0" baseline="0">
                          <a:ln>
                            <a:noFill/>
                          </a:ln>
                          <a:solidFill>
                            <a:schemeClr val="tx1"/>
                          </a:solidFill>
                          <a:effectLst/>
                          <a:latin typeface="Times New Roman" pitchFamily="18" charset="0"/>
                          <a:cs typeface="Times New Roman" pitchFamily="18" charset="0"/>
                        </a:rPr>
                        <a:t>732.603</a:t>
                      </a:r>
                      <a:endParaRPr kumimoji="0" lang="sr-Latn-BA" sz="1300" b="0" i="0" u="none" strike="noStrike" cap="none" normalizeH="0" baseline="0">
                        <a:ln>
                          <a:noFill/>
                        </a:ln>
                        <a:solidFill>
                          <a:schemeClr val="tx1"/>
                        </a:solidFill>
                        <a:effectLst/>
                        <a:latin typeface="Times New Roman" pitchFamily="18" charset="0"/>
                        <a:ea typeface="Times New Roman" pitchFamily="18" charset="0"/>
                        <a:cs typeface="Tahoma" pitchFamily="34" charset="0"/>
                      </a:endParaRPr>
                    </a:p>
                  </a:txBody>
                  <a:tcPr marL="66368" marR="66368"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10"/>
                  </a:ext>
                </a:extLst>
              </a:tr>
            </a:tbl>
          </a:graphicData>
        </a:graphic>
      </p:graphicFrame>
      <p:sp>
        <p:nvSpPr>
          <p:cNvPr id="3" name="Title 2">
            <a:extLst>
              <a:ext uri="{FF2B5EF4-FFF2-40B4-BE49-F238E27FC236}">
                <a16:creationId xmlns:a16="http://schemas.microsoft.com/office/drawing/2014/main" id="{EC75F342-46CA-2E4E-8954-FA328AE8128C}"/>
              </a:ext>
            </a:extLst>
          </p:cNvPr>
          <p:cNvSpPr>
            <a:spLocks noGrp="1"/>
          </p:cNvSpPr>
          <p:nvPr>
            <p:ph type="title"/>
          </p:nvPr>
        </p:nvSpPr>
        <p:spPr/>
        <p:txBody>
          <a:bodyPr/>
          <a:lstStyle/>
          <a:p>
            <a:pPr>
              <a:defRPr/>
            </a:pPr>
            <a:r>
              <a:rPr lang="sr-Cyrl-BA" sz="3200"/>
              <a:t>Директна метода НТ</a:t>
            </a:r>
            <a:endParaRPr lang="sr-Latn-BA" sz="3200"/>
          </a:p>
        </p:txBody>
      </p:sp>
      <p:sp>
        <p:nvSpPr>
          <p:cNvPr id="107597" name="Date Placeholder 3">
            <a:extLst>
              <a:ext uri="{FF2B5EF4-FFF2-40B4-BE49-F238E27FC236}">
                <a16:creationId xmlns:a16="http://schemas.microsoft.com/office/drawing/2014/main" id="{5BAB4B79-A4B7-4B4F-875F-214D6FD9792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0B1C0F0-1A9B-1A43-BBFF-109C27F7F84C}" type="datetime1">
              <a:rPr lang="en-US" altLang="en-US" smtClean="0"/>
              <a:pPr/>
              <a:t>4/27/26</a:t>
            </a:fld>
            <a:endParaRPr lang="en-US" altLang="en-US"/>
          </a:p>
        </p:txBody>
      </p:sp>
      <p:sp>
        <p:nvSpPr>
          <p:cNvPr id="107598" name="Slide Number Placeholder 4">
            <a:extLst>
              <a:ext uri="{FF2B5EF4-FFF2-40B4-BE49-F238E27FC236}">
                <a16:creationId xmlns:a16="http://schemas.microsoft.com/office/drawing/2014/main" id="{0D1C93DE-8882-7B43-8E78-EF7ACB49E0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F9244EC-FC06-4A4F-8F4C-B3A98ABEFAB9}" type="slidenum">
              <a:rPr lang="en-US" altLang="en-US"/>
              <a:pPr/>
              <a:t>97</a:t>
            </a:fld>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27D20873-1106-7445-99AF-1F5484C00607}"/>
              </a:ext>
            </a:extLst>
          </p:cNvPr>
          <p:cNvSpPr>
            <a:spLocks noGrp="1" noChangeArrowheads="1"/>
          </p:cNvSpPr>
          <p:nvPr>
            <p:ph type="title"/>
          </p:nvPr>
        </p:nvSpPr>
        <p:spPr>
          <a:xfrm>
            <a:off x="457200" y="260350"/>
            <a:ext cx="8229600" cy="792163"/>
          </a:xfrm>
        </p:spPr>
        <p:txBody>
          <a:bodyPr/>
          <a:lstStyle/>
          <a:p>
            <a:pPr eaLnBrk="1" hangingPunct="1">
              <a:defRPr/>
            </a:pPr>
            <a:r>
              <a:rPr lang="sr-Cyrl-BA" altLang="en-US" sz="2800" dirty="0"/>
              <a:t>Примјена и значај новчаног тока</a:t>
            </a:r>
            <a:endParaRPr lang="en-US" altLang="en-US" dirty="0"/>
          </a:p>
        </p:txBody>
      </p:sp>
      <p:sp>
        <p:nvSpPr>
          <p:cNvPr id="83971" name="Rectangle 3">
            <a:extLst>
              <a:ext uri="{FF2B5EF4-FFF2-40B4-BE49-F238E27FC236}">
                <a16:creationId xmlns:a16="http://schemas.microsoft.com/office/drawing/2014/main" id="{79744526-590D-F448-9D86-209D9AA3CF84}"/>
              </a:ext>
            </a:extLst>
          </p:cNvPr>
          <p:cNvSpPr>
            <a:spLocks noGrp="1" noChangeArrowheads="1"/>
          </p:cNvSpPr>
          <p:nvPr>
            <p:ph idx="1"/>
          </p:nvPr>
        </p:nvSpPr>
        <p:spPr>
          <a:xfrm>
            <a:off x="476250" y="1628775"/>
            <a:ext cx="8229600" cy="4525963"/>
          </a:xfrm>
        </p:spPr>
        <p:txBody>
          <a:bodyPr/>
          <a:lstStyle/>
          <a:p>
            <a:pPr eaLnBrk="1" hangingPunct="1">
              <a:buFont typeface="Wingdings 3" pitchFamily="18" charset="2"/>
              <a:buChar char=""/>
              <a:defRPr/>
            </a:pPr>
            <a:r>
              <a:rPr lang="sr-Cyrl-BA" altLang="en-US" sz="1800" dirty="0"/>
              <a:t>Вишеструка примјена:</a:t>
            </a:r>
            <a:endParaRPr lang="en-US" altLang="en-US" sz="1800" dirty="0"/>
          </a:p>
          <a:p>
            <a:pPr marL="457200" indent="-457200" eaLnBrk="1" hangingPunct="1">
              <a:buFont typeface="+mj-lt"/>
              <a:buAutoNum type="arabicPeriod"/>
              <a:defRPr/>
            </a:pPr>
            <a:r>
              <a:rPr lang="sr-Cyrl-BA" altLang="en-US" sz="1800" i="1" dirty="0"/>
              <a:t>Мјерило перформанси (информације за интересне групе)</a:t>
            </a:r>
          </a:p>
          <a:p>
            <a:pPr marL="457200" indent="-457200" eaLnBrk="1" hangingPunct="1">
              <a:buFont typeface="+mj-lt"/>
              <a:buAutoNum type="arabicPeriod"/>
              <a:defRPr/>
            </a:pPr>
            <a:r>
              <a:rPr lang="sr-Cyrl-BA" altLang="en-US" sz="1800" i="1" dirty="0"/>
              <a:t>Елемент система пословног планирања </a:t>
            </a:r>
          </a:p>
          <a:p>
            <a:pPr marL="457200" indent="-457200" eaLnBrk="1" hangingPunct="1">
              <a:buFont typeface="+mj-lt"/>
              <a:buAutoNum type="arabicPeriod"/>
              <a:defRPr/>
            </a:pPr>
            <a:r>
              <a:rPr lang="sr-Cyrl-BA" altLang="en-US" sz="1800" i="1" dirty="0"/>
              <a:t>Индикатор вриједности- основа управљања</a:t>
            </a:r>
            <a:endParaRPr lang="en-US" altLang="en-US" sz="1800" dirty="0"/>
          </a:p>
        </p:txBody>
      </p:sp>
      <p:sp>
        <p:nvSpPr>
          <p:cNvPr id="108548" name="Date Placeholder 3">
            <a:extLst>
              <a:ext uri="{FF2B5EF4-FFF2-40B4-BE49-F238E27FC236}">
                <a16:creationId xmlns:a16="http://schemas.microsoft.com/office/drawing/2014/main" id="{1129A9F8-BC73-A94A-ABEF-68665B7C4FA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5D30B02-22AB-C944-A1A4-0E1C7D1C3161}" type="datetime1">
              <a:rPr lang="en-US" altLang="en-US" smtClean="0"/>
              <a:pPr/>
              <a:t>4/27/26</a:t>
            </a:fld>
            <a:endParaRPr lang="en-US" altLang="en-US"/>
          </a:p>
        </p:txBody>
      </p:sp>
      <p:sp>
        <p:nvSpPr>
          <p:cNvPr id="108549" name="Slide Number Placeholder 5">
            <a:extLst>
              <a:ext uri="{FF2B5EF4-FFF2-40B4-BE49-F238E27FC236}">
                <a16:creationId xmlns:a16="http://schemas.microsoft.com/office/drawing/2014/main" id="{B8997649-F670-6E44-BD2C-3D59482CA5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0431C26-BCA9-6A49-9D53-CEA757F5A773}" type="slidenum">
              <a:rPr lang="en-US" altLang="en-US"/>
              <a:pPr/>
              <a:t>98</a:t>
            </a:fld>
            <a:endParaRPr lang="en-US"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0BF3B3F6-2F60-0649-88A9-66D0864F5254}"/>
              </a:ext>
            </a:extLst>
          </p:cNvPr>
          <p:cNvSpPr>
            <a:spLocks noGrp="1" noChangeArrowheads="1"/>
          </p:cNvSpPr>
          <p:nvPr>
            <p:ph type="title"/>
          </p:nvPr>
        </p:nvSpPr>
        <p:spPr/>
        <p:txBody>
          <a:bodyPr/>
          <a:lstStyle/>
          <a:p>
            <a:pPr eaLnBrk="1" hangingPunct="1">
              <a:defRPr/>
            </a:pPr>
            <a:r>
              <a:rPr lang="sr-Cyrl-BA" altLang="en-US" sz="2400" dirty="0"/>
              <a:t>Новчани ток као мјерило перформанси предузећа</a:t>
            </a:r>
            <a:endParaRPr lang="en-US" altLang="en-US" sz="2400" dirty="0"/>
          </a:p>
        </p:txBody>
      </p:sp>
      <p:sp>
        <p:nvSpPr>
          <p:cNvPr id="84995" name="Rectangle 3">
            <a:extLst>
              <a:ext uri="{FF2B5EF4-FFF2-40B4-BE49-F238E27FC236}">
                <a16:creationId xmlns:a16="http://schemas.microsoft.com/office/drawing/2014/main" id="{FD1404E8-98EF-D84B-9BED-AA83C685542C}"/>
              </a:ext>
            </a:extLst>
          </p:cNvPr>
          <p:cNvSpPr>
            <a:spLocks noGrp="1" noChangeArrowheads="1"/>
          </p:cNvSpPr>
          <p:nvPr>
            <p:ph idx="1"/>
          </p:nvPr>
        </p:nvSpPr>
        <p:spPr/>
        <p:txBody>
          <a:bodyPr/>
          <a:lstStyle/>
          <a:p>
            <a:pPr marL="571500" indent="-571500" eaLnBrk="1" hangingPunct="1">
              <a:buFont typeface="Wingdings" panose="05000000000000000000" pitchFamily="2" charset="2"/>
              <a:buAutoNum type="arabicPeriod"/>
              <a:defRPr/>
            </a:pPr>
            <a:r>
              <a:rPr lang="sr-Cyrl-BA" altLang="en-US" sz="1800" dirty="0"/>
              <a:t>Новчани ток прецизније исказује перформансе од профита (профит је мишљење а НТ чињеница) </a:t>
            </a:r>
          </a:p>
          <a:p>
            <a:pPr marL="571500" indent="-571500" eaLnBrk="1" hangingPunct="1">
              <a:buFont typeface="Wingdings" panose="05000000000000000000" pitchFamily="2" charset="2"/>
              <a:buAutoNum type="arabicPeriod"/>
              <a:defRPr/>
            </a:pPr>
            <a:r>
              <a:rPr lang="sr-Cyrl-BA" altLang="en-US" sz="1800" dirty="0"/>
              <a:t>Нт има мањи степен волатилности у односу на профит.</a:t>
            </a:r>
          </a:p>
          <a:p>
            <a:pPr marL="571500" indent="-571500" eaLnBrk="1" hangingPunct="1">
              <a:buFont typeface="Wingdings" panose="05000000000000000000" pitchFamily="2" charset="2"/>
              <a:buAutoNum type="arabicPeriod"/>
              <a:defRPr/>
            </a:pPr>
            <a:r>
              <a:rPr lang="sr-Cyrl-BA" altLang="en-US" sz="1800" dirty="0"/>
              <a:t>НТ је индикатор ликвидности.</a:t>
            </a:r>
          </a:p>
          <a:p>
            <a:pPr marL="571500" indent="-571500" eaLnBrk="1" hangingPunct="1">
              <a:buFont typeface="Wingdings" panose="05000000000000000000" pitchFamily="2" charset="2"/>
              <a:buAutoNum type="arabicPeriod"/>
              <a:defRPr/>
            </a:pPr>
            <a:r>
              <a:rPr lang="sr-Cyrl-BA" altLang="en-US" sz="1800" dirty="0"/>
              <a:t>Мјерило које свестраније одржава перформансе предузећа укључујући и способност задуживања и инвестиције.</a:t>
            </a:r>
          </a:p>
          <a:p>
            <a:pPr marL="0" indent="0" eaLnBrk="1" hangingPunct="1">
              <a:buFont typeface="Arial" pitchFamily="34" charset="0"/>
              <a:buNone/>
              <a:defRPr/>
            </a:pPr>
            <a:endParaRPr lang="sr-Cyrl-BA" altLang="en-US" sz="1800" dirty="0"/>
          </a:p>
          <a:p>
            <a:pPr marL="571500" indent="-571500" eaLnBrk="1" hangingPunct="1">
              <a:buFont typeface="Wingdings 3" pitchFamily="18" charset="2"/>
              <a:buChar char=""/>
              <a:defRPr/>
            </a:pPr>
            <a:r>
              <a:rPr lang="sr-Cyrl-BA" altLang="en-US" sz="1800" dirty="0"/>
              <a:t>Интересне групе (власници, менаџери, кредитори, купци, добављачи)</a:t>
            </a:r>
            <a:endParaRPr lang="en-US" altLang="en-US" sz="1800" dirty="0"/>
          </a:p>
        </p:txBody>
      </p:sp>
      <p:sp>
        <p:nvSpPr>
          <p:cNvPr id="109572" name="Date Placeholder 3">
            <a:extLst>
              <a:ext uri="{FF2B5EF4-FFF2-40B4-BE49-F238E27FC236}">
                <a16:creationId xmlns:a16="http://schemas.microsoft.com/office/drawing/2014/main" id="{F42E2C22-D3D7-CB44-BC3D-8C671FB24C5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63FD9CD-0A06-6D48-970E-5AD7C9723621}" type="datetime1">
              <a:rPr lang="en-US" altLang="en-US" smtClean="0"/>
              <a:pPr/>
              <a:t>4/27/26</a:t>
            </a:fld>
            <a:endParaRPr lang="en-US" altLang="en-US"/>
          </a:p>
        </p:txBody>
      </p:sp>
      <p:sp>
        <p:nvSpPr>
          <p:cNvPr id="109573" name="Slide Number Placeholder 5">
            <a:extLst>
              <a:ext uri="{FF2B5EF4-FFF2-40B4-BE49-F238E27FC236}">
                <a16:creationId xmlns:a16="http://schemas.microsoft.com/office/drawing/2014/main" id="{81873B0D-9D09-464E-93B4-CCA85F9EFC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9997D7E-D95D-E844-85BE-5C0ACE8F3F7F}" type="slidenum">
              <a:rPr lang="en-US" altLang="en-US"/>
              <a:pPr/>
              <a:t>99</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54071</TotalTime>
  <Words>12808</Words>
  <Application>Microsoft Macintosh PowerPoint</Application>
  <PresentationFormat>On-screen Show (4:3)</PresentationFormat>
  <Paragraphs>2424</Paragraphs>
  <Slides>176</Slides>
  <Notes>7</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176</vt:i4>
      </vt:variant>
    </vt:vector>
  </HeadingPairs>
  <TitlesOfParts>
    <vt:vector size="196" baseType="lpstr">
      <vt:lpstr>Verdana</vt:lpstr>
      <vt:lpstr>Arial</vt:lpstr>
      <vt:lpstr>Lucida Sans Unicode</vt:lpstr>
      <vt:lpstr>Wingdings 3</vt:lpstr>
      <vt:lpstr>Wingdings 2</vt:lpstr>
      <vt:lpstr>Wingdings</vt:lpstr>
      <vt:lpstr>Century Gothic</vt:lpstr>
      <vt:lpstr>Cambria</vt:lpstr>
      <vt:lpstr>Calibri</vt:lpstr>
      <vt:lpstr>Tahoma</vt:lpstr>
      <vt:lpstr>Book Antiqua</vt:lpstr>
      <vt:lpstr>Times New Roman</vt:lpstr>
      <vt:lpstr>Palatino Linotype</vt:lpstr>
      <vt:lpstr>TimesNewRomanPSMT</vt:lpstr>
      <vt:lpstr>Symbol</vt:lpstr>
      <vt:lpstr>+mj-lt</vt:lpstr>
      <vt:lpstr>Georgia</vt:lpstr>
      <vt:lpstr>Concourse</vt:lpstr>
      <vt:lpstr>Microsoft Word Document</vt:lpstr>
      <vt:lpstr>Microsoft Equation 3.0</vt:lpstr>
      <vt:lpstr> УПРАВЉАЊЕ ПРЕДУЗЕТНИЧКИМ ПРОЈЕКАТИМА</vt:lpstr>
      <vt:lpstr>Литература</vt:lpstr>
      <vt:lpstr>САДРЖАЈ ПРЕДАВАЊА</vt:lpstr>
      <vt:lpstr>Niccolo Machiavelli</vt:lpstr>
      <vt:lpstr>Шта је пројекат?  Будућност припада људима који уочавају  могућности прије него што оне постану очигледне. (Теодор Левит) </vt:lpstr>
      <vt:lpstr>Шта је пројекат?</vt:lpstr>
      <vt:lpstr>Особине пројекта</vt:lpstr>
      <vt:lpstr>Карактеристике пројекта</vt:lpstr>
      <vt:lpstr>Пројекат и управљање пројектима</vt:lpstr>
      <vt:lpstr>Управљање пројектима као научна дисциплина</vt:lpstr>
      <vt:lpstr>PowerPoint Presentation</vt:lpstr>
      <vt:lpstr>Седам митова о управљању пројектима</vt:lpstr>
      <vt:lpstr>Кључни проблеми управљања пројектом</vt:lpstr>
      <vt:lpstr>Пројектно оријентисана организација</vt:lpstr>
      <vt:lpstr>Фактори који утичу на избор модела организационе структуре</vt:lpstr>
      <vt:lpstr>Функционални модел организације</vt:lpstr>
      <vt:lpstr>Функционални модел организације</vt:lpstr>
      <vt:lpstr>Пројектна организација</vt:lpstr>
      <vt:lpstr>Пројектна организација</vt:lpstr>
      <vt:lpstr>Прост модел пројектне организације</vt:lpstr>
      <vt:lpstr>Сложени модел пројектне организације</vt:lpstr>
      <vt:lpstr>Ефекат изолованих острва</vt:lpstr>
      <vt:lpstr>Инвестирање и инвестициони пројекти</vt:lpstr>
      <vt:lpstr>Инвестирање и инвестициони пројекти</vt:lpstr>
      <vt:lpstr>Управљање инвестицијама</vt:lpstr>
      <vt:lpstr>Припрема и оцјена инвестиционих пројеката у РС (резултати истраживања)</vt:lpstr>
      <vt:lpstr>Припрема и оцјена инвестиционих пројеката у РС (резултати истраживања)</vt:lpstr>
      <vt:lpstr>Припрема и оцјена инвестиционих пројеката у РС (резултати истраживања)</vt:lpstr>
      <vt:lpstr>Припрема и оцјена инвестиционих пројеката у РС (резултати истраживања)</vt:lpstr>
      <vt:lpstr>Инвестициона политика предузећа</vt:lpstr>
      <vt:lpstr>Врсте инвестиционих програма (струдије)</vt:lpstr>
      <vt:lpstr>Нивои анализе пројекта</vt:lpstr>
      <vt:lpstr>Пројектни задаци према различитим методологијама</vt:lpstr>
      <vt:lpstr>Пројектни задаци према различитим методологијама</vt:lpstr>
      <vt:lpstr>2. Фазе животног циклуса предузећа и пројекта</vt:lpstr>
      <vt:lpstr>Животни циклус предузећа по Адижесу</vt:lpstr>
      <vt:lpstr>PowerPoint Presentation</vt:lpstr>
      <vt:lpstr>PowerPoint Presentation</vt:lpstr>
      <vt:lpstr>PowerPoint Presentation</vt:lpstr>
      <vt:lpstr>Управљање растом и развојем предузећа</vt:lpstr>
      <vt:lpstr>Управљање растом предузећа</vt:lpstr>
      <vt:lpstr>Управљање растом и развојем предузећа</vt:lpstr>
      <vt:lpstr>Управљање растом и развојем предузећа</vt:lpstr>
      <vt:lpstr>Управљање растом и развојем предузећа</vt:lpstr>
      <vt:lpstr>Управљање растом и развојем предузећа</vt:lpstr>
      <vt:lpstr>Управљање растом и развојем предузећа</vt:lpstr>
      <vt:lpstr>Стварање и реализовање вриједности предузећа</vt:lpstr>
      <vt:lpstr>Систем раста</vt:lpstr>
      <vt:lpstr>Животни циклус пројекта</vt:lpstr>
      <vt:lpstr>PowerPoint Presentation</vt:lpstr>
      <vt:lpstr>Животни циклус пројекта</vt:lpstr>
      <vt:lpstr>Животни циклус пројекта</vt:lpstr>
      <vt:lpstr>Фаза опортинуитета</vt:lpstr>
      <vt:lpstr>Методи евалуације пројекта</vt:lpstr>
      <vt:lpstr>PowerPoint Presentation</vt:lpstr>
      <vt:lpstr>Фаза изводљивости</vt:lpstr>
      <vt:lpstr>Фаза извршења пројекта</vt:lpstr>
      <vt:lpstr>Врсте уговора извршења</vt:lpstr>
      <vt:lpstr>Анализа развојних могућности инвеститора</vt:lpstr>
      <vt:lpstr>Анализа финансијске способности инвеститора</vt:lpstr>
      <vt:lpstr>PowerPoint Presentation</vt:lpstr>
      <vt:lpstr>PowerPoint Presentation</vt:lpstr>
      <vt:lpstr>PowerPoint Presentation</vt:lpstr>
      <vt:lpstr>PowerPoint Presentation</vt:lpstr>
      <vt:lpstr>PowerPoint Presentation</vt:lpstr>
      <vt:lpstr>PowerPoint Presentation</vt:lpstr>
      <vt:lpstr>Финансијска анализа инвеститора на основу рејтинг модела</vt:lpstr>
      <vt:lpstr>Едвард Алтман (Edward Altman) Z score</vt:lpstr>
      <vt:lpstr>Едвард Алтман (Edward Altman) Z score</vt:lpstr>
      <vt:lpstr>Едвард Алтман (Edward Altman) Z score</vt:lpstr>
      <vt:lpstr>PowerPoint Presentation</vt:lpstr>
      <vt:lpstr>Анализа конкурентности националних економија</vt:lpstr>
      <vt:lpstr>Рацио анализа прерађивачке индустрије РС</vt:lpstr>
      <vt:lpstr>Приказ позиционих вриједности показатеља</vt:lpstr>
      <vt:lpstr>Рацио анализа прерађивачке индустрије РС</vt:lpstr>
      <vt:lpstr>Рацио анализа прерађивачке индустрије РС</vt:lpstr>
      <vt:lpstr>Анализа тржишта</vt:lpstr>
      <vt:lpstr>Анализа продајног тржишта</vt:lpstr>
      <vt:lpstr>Анализа продајног тржишта</vt:lpstr>
      <vt:lpstr>Анализа продајног тржишта</vt:lpstr>
      <vt:lpstr>Анализа цијена на продајном тржишту</vt:lpstr>
      <vt:lpstr>Процјена продаје </vt:lpstr>
      <vt:lpstr>Анализа технологије - (техничко-технолошка анализа)</vt:lpstr>
      <vt:lpstr>Анализа технологије</vt:lpstr>
      <vt:lpstr>Анализа потребних људских ресурса на пројекту</vt:lpstr>
      <vt:lpstr>Анализа локације инвестиционог пројекта</vt:lpstr>
      <vt:lpstr>Анализа локације инвестиционог пројекта</vt:lpstr>
      <vt:lpstr>Анализа екологије</vt:lpstr>
      <vt:lpstr>4. Финансијски планови и пројекције инвестиционог пројекта (буџетирање) </vt:lpstr>
      <vt:lpstr>Практични савјети финансијског планирања (буџетирања)</vt:lpstr>
      <vt:lpstr>Пројектовани финансијски извјештаји</vt:lpstr>
      <vt:lpstr>Пројектовани биланс успјеха</vt:lpstr>
      <vt:lpstr>Пројектовани биланс успјеха</vt:lpstr>
      <vt:lpstr>Финансијски планови и пројекције инвестиционог пројекта</vt:lpstr>
      <vt:lpstr>PowerPoint Presentation</vt:lpstr>
      <vt:lpstr>Слободан новчани ток</vt:lpstr>
      <vt:lpstr>Директна метода НТ</vt:lpstr>
      <vt:lpstr>Примјена и значај новчаног тока</vt:lpstr>
      <vt:lpstr>Новчани ток као мјерило перформанси предузећа</vt:lpstr>
      <vt:lpstr>ИНДИКАТОР ВРИЈЕДНОСТИ – ОСНОВА УПРАВЉАЊА</vt:lpstr>
      <vt:lpstr>Новчани ток</vt:lpstr>
      <vt:lpstr>DuPont систем мерења профитабилности</vt:lpstr>
      <vt:lpstr>Инкрементални новчани ток</vt:lpstr>
      <vt:lpstr>Резидуална вриједност пројекта</vt:lpstr>
      <vt:lpstr>Израчунавање резидуалне вриједности</vt:lpstr>
      <vt:lpstr>Субјективност процјене новчаних токова</vt:lpstr>
      <vt:lpstr>5. Финансијска оцјена инвестиционог пројеката</vt:lpstr>
      <vt:lpstr>PowerPoint Presentation</vt:lpstr>
      <vt:lpstr>Процјена профитабилности пројекта статичким методама </vt:lpstr>
      <vt:lpstr>Процјена профитабилности пројекта статичким методама</vt:lpstr>
      <vt:lpstr>Период поврата</vt:lpstr>
      <vt:lpstr>Период поврата</vt:lpstr>
      <vt:lpstr>Период поврата</vt:lpstr>
      <vt:lpstr>Период поврата</vt:lpstr>
      <vt:lpstr>Процјена профитабилности пројекта динамичким методама</vt:lpstr>
      <vt:lpstr>Дисконтни рачун</vt:lpstr>
      <vt:lpstr>Капитализација и дисконтовање</vt:lpstr>
      <vt:lpstr>Динамички критеријуми оцјене</vt:lpstr>
      <vt:lpstr>Нето садашња вриједност</vt:lpstr>
      <vt:lpstr>Како се примењује НСВ критеријум?</vt:lpstr>
      <vt:lpstr>Како се примјењује критеријум НСВ?</vt:lpstr>
      <vt:lpstr>Недостаци нето садашње вриједности</vt:lpstr>
      <vt:lpstr>Интерна стопа приноса</vt:lpstr>
      <vt:lpstr>Интерна стопа приноса</vt:lpstr>
      <vt:lpstr>Интерна стопа приноса</vt:lpstr>
      <vt:lpstr>Поступак израчунавања ИСП</vt:lpstr>
      <vt:lpstr>Поступак израчунавања ИСП</vt:lpstr>
      <vt:lpstr>Поступак израчунавања ИСП</vt:lpstr>
      <vt:lpstr>Предности и недостаци критеријума интерне стопе приноса</vt:lpstr>
      <vt:lpstr>Индекс профитабилности</vt:lpstr>
      <vt:lpstr>Релативна стопа рентабилности</vt:lpstr>
      <vt:lpstr>Рангирање и селекција инвестиционих пројеката</vt:lpstr>
      <vt:lpstr>Рангирање и селекција инвестиционих пројеката</vt:lpstr>
      <vt:lpstr>Оцјене пројеката у условима неизвјесности</vt:lpstr>
      <vt:lpstr>Анализа сензибилитета пројекта</vt:lpstr>
      <vt:lpstr>Анализа сензибилитета пројекта</vt:lpstr>
      <vt:lpstr>Модел преломне тачке</vt:lpstr>
      <vt:lpstr>Преломна тачка за текући оперативни левериџ</vt:lpstr>
      <vt:lpstr>Преломна тачка</vt:lpstr>
      <vt:lpstr>ГЛАВНЕ МОДИФИКАЦИЈЕ МОДЕЛА ПРЕЛОМНЕ ТАЧКЕ </vt:lpstr>
      <vt:lpstr>ВРИЈЕДНОСНО ИЗРАЖЕНА ПРЕЛОМНА ТАЧКА</vt:lpstr>
      <vt:lpstr>ПРЕЛОМНА ТАЧКА У ПРОЦЕНТУ ТЕХНИЧКОГ КАПАЦИТЕТА </vt:lpstr>
      <vt:lpstr>Преломи у трошковима</vt:lpstr>
      <vt:lpstr>Модел преломне тачке са преломом варијабилних и фиксних трошкова </vt:lpstr>
      <vt:lpstr>Анализа вјероватноће</vt:lpstr>
      <vt:lpstr>Опциони приступ вредновању пројеката</vt:lpstr>
      <vt:lpstr>Симулациони приступ оцјени пројеката</vt:lpstr>
      <vt:lpstr>Кретање параметра  нето садашње вриједности</vt:lpstr>
      <vt:lpstr>PowerPoint Presentation</vt:lpstr>
      <vt:lpstr>7. Финансирање пројекта</vt:lpstr>
      <vt:lpstr>Фактори који утичу на избор инвестиције</vt:lpstr>
      <vt:lpstr>  У настојању да се успостави оптимална структура извора финансирања, неопходно је водити рачуна о сљедећем: </vt:lpstr>
      <vt:lpstr>Шта утиче на избор начина финансирања?</vt:lpstr>
      <vt:lpstr>PowerPoint Presentation</vt:lpstr>
      <vt:lpstr>Предности дуга као облика финансирања</vt:lpstr>
      <vt:lpstr>Финансијски леверинџ</vt:lpstr>
      <vt:lpstr>Финансирање путем кредита</vt:lpstr>
      <vt:lpstr>Лизинг</vt:lpstr>
      <vt:lpstr>Финансирање обвезницама</vt:lpstr>
      <vt:lpstr>Предности финансирања путем обвезница</vt:lpstr>
      <vt:lpstr>Недостатци финансирања путем обвезница</vt:lpstr>
      <vt:lpstr>Финансирање путем акција</vt:lpstr>
      <vt:lpstr>Образац најниже цијене капитала</vt:lpstr>
      <vt:lpstr>ПРОЈЕКТНИ ЗАДАТАК БР.1</vt:lpstr>
      <vt:lpstr>Вриједност предузећа</vt:lpstr>
      <vt:lpstr>Вриједност предузећа</vt:lpstr>
      <vt:lpstr>Процјена вриједности предузећа</vt:lpstr>
      <vt:lpstr>Дефиниције вриједности предузећа</vt:lpstr>
      <vt:lpstr>Дефиниције вриједности предузећа</vt:lpstr>
      <vt:lpstr>Припремне радње за процјену</vt:lpstr>
      <vt:lpstr>Методологије процјене</vt:lpstr>
      <vt:lpstr>ПРИНОСНИ ПРИСТУП</vt:lpstr>
      <vt:lpstr>Приносни метод</vt:lpstr>
      <vt:lpstr>ТРЖИШНИ ПРИСТУП</vt:lpstr>
      <vt:lpstr>ТРЖИШНИ ПРИСТУП</vt:lpstr>
      <vt:lpstr>Рачуноводствени метод</vt:lpstr>
    </vt:vector>
  </TitlesOfParts>
  <Company>Vucenovic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УПРАВЉАЊЕ ПРОЈЕКТИМА</dc:title>
  <dc:creator>Sasa</dc:creator>
  <cp:lastModifiedBy>Milan Damjanović</cp:lastModifiedBy>
  <cp:revision>177</cp:revision>
  <dcterms:created xsi:type="dcterms:W3CDTF">2007-09-30T18:25:48Z</dcterms:created>
  <dcterms:modified xsi:type="dcterms:W3CDTF">2026-04-27T18:13:03Z</dcterms:modified>
</cp:coreProperties>
</file>