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24"/>
  </p:notesMasterIdLst>
  <p:sldIdLst>
    <p:sldId id="256" r:id="rId2"/>
    <p:sldId id="264" r:id="rId3"/>
    <p:sldId id="265" r:id="rId4"/>
    <p:sldId id="260" r:id="rId5"/>
    <p:sldId id="261" r:id="rId6"/>
    <p:sldId id="263" r:id="rId7"/>
    <p:sldId id="269" r:id="rId8"/>
    <p:sldId id="282" r:id="rId9"/>
    <p:sldId id="283" r:id="rId10"/>
    <p:sldId id="284" r:id="rId11"/>
    <p:sldId id="270" r:id="rId12"/>
    <p:sldId id="273" r:id="rId13"/>
    <p:sldId id="274" r:id="rId14"/>
    <p:sldId id="286" r:id="rId15"/>
    <p:sldId id="287" r:id="rId16"/>
    <p:sldId id="288" r:id="rId17"/>
    <p:sldId id="279" r:id="rId18"/>
    <p:sldId id="275" r:id="rId19"/>
    <p:sldId id="289" r:id="rId20"/>
    <p:sldId id="290" r:id="rId21"/>
    <p:sldId id="291" r:id="rId22"/>
    <p:sldId id="28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BF4B11-B7EE-4588-8786-4ABCC1F8948C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0965D-A5BC-4DF7-B14A-C9FBCAFC15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18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85569B29-478E-4455-ADBE-E323546ED8D0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358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358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09C49D-60DB-4032-84BD-633385D405D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5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2F5DBF8-0817-4E83-8449-21B522879451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4608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9EB1EB-BACB-4A18-A1DF-7FBA7E6705B1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460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F364B29-6DA7-4CF7-A136-EDABCF99228A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4403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4403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4EEBFB-D072-4C7E-A1C3-FD51D687C3B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40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E4CD132-0F9D-490D-8D18-448A2BADBD2A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3994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80AE7-D6D5-44F1-9438-F38F9AC078E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399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058FD74-8B2A-4912-A836-9C99A8F289AE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409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37FB1A-B8B1-4ED3-AB26-A4224C49FCE9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09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17B71F36-67B7-49A4-B6D0-EE2CB608BA30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4301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4301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0BA63F-98E7-4134-9037-684C5FFA640C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30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F0E8439F-9A4B-437F-A437-4C67E4053F18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3686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5E5319-05A0-4504-B55C-00DCCF73B5F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368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AA707B96-783D-4983-AEE2-104BE76CE48D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3789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7BFFDA-AED4-4EAC-9AC7-6229E98B1CF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378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ED9171E2-B7C3-41CA-890A-4F4D7553D858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389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A5DABB-72A2-469F-A572-F759CF6ECB7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389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16A4F99-6326-408F-B278-C49BC707A274}" type="datetime1">
              <a:rPr lang="en-US" smtClean="0"/>
              <a:pPr/>
              <a:t>10/6/2025</a:t>
            </a:fld>
            <a:endParaRPr lang="en-US" smtClean="0"/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Biljana Bogićević</a:t>
            </a:r>
          </a:p>
        </p:txBody>
      </p:sp>
      <p:sp>
        <p:nvSpPr>
          <p:cNvPr id="4506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2FD83C-A7EC-4627-A450-1ADDAF4D914C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50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38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25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832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423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35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85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94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369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787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1981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4E6FF-AE5C-4BE9-94B7-058020A697E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8787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85199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7893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15353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695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6128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5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3078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20560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  <a:alpha val="9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20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4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  <p:sldLayoutId id="2147483814" r:id="rId18"/>
  </p:sldLayoutIdLst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Cyrl-CS" dirty="0">
                <a:latin typeface="Cambria" pitchFamily="18" charset="0"/>
              </a:rPr>
              <a:t>МОНЕТАРНЕ И ЈАВНЕ ФИНАНСИЈЕ</a:t>
            </a:r>
            <a:endParaRPr lang="en-US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035899" y="4343400"/>
            <a:ext cx="6108101" cy="111768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b="1" dirty="0" smtClean="0">
                <a:latin typeface="Cambria" pitchFamily="18" charset="0"/>
              </a:rPr>
              <a:t>Предметни наставни</a:t>
            </a:r>
            <a:r>
              <a:rPr lang="sr-Cyrl-BA" b="1" dirty="0" smtClean="0">
                <a:latin typeface="Cambria" pitchFamily="18" charset="0"/>
              </a:rPr>
              <a:t>к</a:t>
            </a:r>
            <a:r>
              <a:rPr lang="sr-Cyrl-CS" b="1" dirty="0" smtClean="0">
                <a:latin typeface="Cambria" pitchFamily="18" charset="0"/>
              </a:rPr>
              <a:t>: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b="1" dirty="0" smtClean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sr-Cyrl-CS" b="1" dirty="0" smtClean="0">
                <a:latin typeface="Cambria" pitchFamily="18" charset="0"/>
              </a:rPr>
              <a:t>проф</a:t>
            </a:r>
            <a:r>
              <a:rPr lang="sr-Cyrl-CS" b="1" dirty="0">
                <a:latin typeface="Cambria" pitchFamily="18" charset="0"/>
              </a:rPr>
              <a:t>. др </a:t>
            </a:r>
            <a:r>
              <a:rPr lang="sr-Cyrl-CS" b="1" dirty="0" smtClean="0">
                <a:latin typeface="Cambria" pitchFamily="18" charset="0"/>
              </a:rPr>
              <a:t>Бранка Топић-Павковић </a:t>
            </a:r>
            <a:endParaRPr lang="en-US" b="1" dirty="0">
              <a:latin typeface="Cambria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sr-Cyrl-CS" b="1" dirty="0">
              <a:latin typeface="Cambria" pitchFamily="18" charset="0"/>
            </a:endParaRPr>
          </a:p>
        </p:txBody>
      </p:sp>
      <p:pic>
        <p:nvPicPr>
          <p:cNvPr id="14339" name="Picture 5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2286000" cy="586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53228"/>
            <a:ext cx="7275773" cy="1080938"/>
          </a:xfrm>
        </p:spPr>
        <p:txBody>
          <a:bodyPr/>
          <a:lstStyle/>
          <a:p>
            <a:pPr eaLnBrk="1" hangingPunct="1"/>
            <a:r>
              <a:rPr lang="sr-Cyrl-CS" b="1" dirty="0" smtClean="0"/>
              <a:t>ДОПУНСКА ЛИТЕРАТУРА ЈФ</a:t>
            </a:r>
            <a:endParaRPr lang="en-US" b="1" dirty="0" smtClean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534400" cy="4267200"/>
          </a:xfrm>
        </p:spPr>
        <p:txBody>
          <a:bodyPr>
            <a:normAutofit lnSpcReduction="10000"/>
          </a:bodyPr>
          <a:lstStyle/>
          <a:p>
            <a:pPr marL="274320" indent="-274320">
              <a:buFontTx/>
              <a:buChar char="•"/>
              <a:defRPr/>
            </a:pPr>
            <a:r>
              <a:rPr lang="sr-Cyrl-BA" sz="2300" dirty="0"/>
              <a:t>Топић-Павковић, Б</a:t>
            </a:r>
            <a:r>
              <a:rPr lang="sr-Latn-BA" sz="2300" dirty="0"/>
              <a:t>ранка</a:t>
            </a:r>
            <a:r>
              <a:rPr lang="sr-Cyrl-BA" sz="2300" dirty="0"/>
              <a:t>.</a:t>
            </a:r>
            <a:r>
              <a:rPr lang="sr-Latn-BA" sz="2300" dirty="0"/>
              <a:t> (20</a:t>
            </a:r>
            <a:r>
              <a:rPr lang="sr-Cyrl-BA" sz="2300" dirty="0"/>
              <a:t>25). </a:t>
            </a:r>
            <a:r>
              <a:rPr lang="sr-Cyrl-BA" sz="2300" b="1" dirty="0" smtClean="0"/>
              <a:t>Савремени порески системи</a:t>
            </a:r>
            <a:r>
              <a:rPr lang="sr-Cyrl-BA" sz="2300" dirty="0" smtClean="0"/>
              <a:t>.</a:t>
            </a:r>
            <a:r>
              <a:rPr lang="sr-Latn-BA" sz="2300" dirty="0" smtClean="0"/>
              <a:t> </a:t>
            </a:r>
            <a:r>
              <a:rPr lang="sr-Latn-BA" sz="2300" dirty="0"/>
              <a:t>Универзитет у Бањој Луци, Економски факултет </a:t>
            </a:r>
            <a:endParaRPr lang="sr-Cyrl-BA" sz="2300" dirty="0"/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endParaRPr lang="sr-Cyrl-BA" sz="2300" dirty="0" smtClean="0"/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US" sz="2300" dirty="0" err="1" smtClean="0"/>
              <a:t>Stiglitz</a:t>
            </a:r>
            <a:r>
              <a:rPr lang="en-US" sz="2300" dirty="0"/>
              <a:t>, Joseph E. </a:t>
            </a:r>
            <a:r>
              <a:rPr lang="sr-Cyrl-CS" sz="2300" b="1" dirty="0"/>
              <a:t>Економија јавног сектора</a:t>
            </a:r>
            <a:r>
              <a:rPr lang="en-US" sz="2300" dirty="0"/>
              <a:t>. </a:t>
            </a:r>
            <a:r>
              <a:rPr lang="sr-Cyrl-CS" sz="2300" dirty="0"/>
              <a:t>Београд: Економски факултет Београд, 2004</a:t>
            </a:r>
            <a:r>
              <a:rPr lang="sr-Cyrl-CS" sz="2300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endParaRPr lang="sr-Cyrl-CS" sz="2300" dirty="0"/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r>
              <a:rPr lang="en-US" sz="2300" dirty="0"/>
              <a:t>Rosen, Harvey S. </a:t>
            </a:r>
            <a:r>
              <a:rPr lang="en-US" sz="2300" b="1" dirty="0"/>
              <a:t>Public Finance</a:t>
            </a:r>
            <a:r>
              <a:rPr lang="en-US" sz="2300" dirty="0"/>
              <a:t>. </a:t>
            </a:r>
            <a:r>
              <a:rPr lang="sr-Latn-CS" sz="2300" dirty="0"/>
              <a:t>New York: Irwin/McGraw-Hill,1995</a:t>
            </a:r>
            <a:r>
              <a:rPr lang="sr-Latn-CS" sz="2300" dirty="0" smtClean="0"/>
              <a:t>.</a:t>
            </a:r>
            <a:endParaRPr lang="sr-Cyrl-BA" sz="2300" dirty="0" smtClean="0"/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endParaRPr lang="sr-Cyrl-BA" sz="2300" dirty="0"/>
          </a:p>
          <a:p>
            <a:pPr marL="274320" indent="-274320" algn="just">
              <a:buFontTx/>
              <a:buChar char="•"/>
              <a:defRPr/>
            </a:pPr>
            <a:r>
              <a:rPr lang="ru-RU" sz="2300" dirty="0" smtClean="0"/>
              <a:t>Стојановић</a:t>
            </a:r>
            <a:r>
              <a:rPr lang="ru-RU" sz="2300" dirty="0"/>
              <a:t>, </a:t>
            </a:r>
            <a:r>
              <a:rPr lang="sr-Latn-BA" sz="2300" dirty="0" smtClean="0"/>
              <a:t>A., </a:t>
            </a:r>
            <a:r>
              <a:rPr lang="sr-Cyrl-BA" sz="2300" dirty="0" smtClean="0"/>
              <a:t>и </a:t>
            </a:r>
            <a:r>
              <a:rPr lang="ru-RU" sz="2300" dirty="0" smtClean="0"/>
              <a:t>Раичевић</a:t>
            </a:r>
            <a:r>
              <a:rPr lang="sr-Latn-BA" sz="2300" dirty="0" smtClean="0"/>
              <a:t>, </a:t>
            </a:r>
            <a:r>
              <a:rPr lang="sr-Cyrl-BA" sz="2300" dirty="0" smtClean="0"/>
              <a:t>Б</a:t>
            </a:r>
            <a:r>
              <a:rPr lang="ru-RU" sz="2300" dirty="0" smtClean="0"/>
              <a:t>. </a:t>
            </a:r>
            <a:r>
              <a:rPr lang="ru-RU" sz="2300" b="1" dirty="0" smtClean="0"/>
              <a:t>Јавне финансије</a:t>
            </a:r>
            <a:r>
              <a:rPr lang="ru-RU" sz="2300" dirty="0" smtClean="0"/>
              <a:t>. Сарајево</a:t>
            </a:r>
            <a:r>
              <a:rPr lang="ru-RU" sz="2300" dirty="0"/>
              <a:t>: </a:t>
            </a:r>
            <a:r>
              <a:rPr lang="sr-Latn-BA" sz="2300" dirty="0" smtClean="0"/>
              <a:t>Revicon</a:t>
            </a:r>
            <a:r>
              <a:rPr lang="ru-RU" sz="2300" dirty="0" smtClean="0"/>
              <a:t>, 2013.</a:t>
            </a:r>
            <a:endParaRPr lang="sr-Cyrl-CS" sz="2300" dirty="0" smtClean="0"/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endParaRPr lang="sr-Cyrl-CS" sz="2300" dirty="0"/>
          </a:p>
          <a:p>
            <a:pPr marL="274320" indent="-274320" eaLnBrk="1" fontAlgn="auto" hangingPunct="1">
              <a:spcAft>
                <a:spcPts val="0"/>
              </a:spcAft>
              <a:buFontTx/>
              <a:buChar char="•"/>
              <a:defRPr/>
            </a:pPr>
            <a:endParaRPr lang="sr-Cyrl-C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53228"/>
            <a:ext cx="7275773" cy="1080938"/>
          </a:xfrm>
        </p:spPr>
        <p:txBody>
          <a:bodyPr/>
          <a:lstStyle/>
          <a:p>
            <a:pPr algn="ctr" eaLnBrk="1" hangingPunct="1">
              <a:defRPr/>
            </a:pPr>
            <a:r>
              <a:rPr lang="sr-Cyrl-BA" b="1" dirty="0" smtClean="0"/>
              <a:t>МОНЕТАРНЕ ФИНАНСИЈЕ</a:t>
            </a:r>
            <a:endParaRPr lang="en-US" b="1" dirty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304800" y="2336872"/>
            <a:ext cx="8305800" cy="4292527"/>
          </a:xfrm>
        </p:spPr>
        <p:txBody>
          <a:bodyPr>
            <a:normAutofit/>
          </a:bodyPr>
          <a:lstStyle/>
          <a:p>
            <a:pPr marL="273050" lvl="1" eaLnBrk="1" hangingPunct="1"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sr-Cyrl-CS" sz="2000" b="1" u="sng" dirty="0" smtClean="0">
              <a:solidFill>
                <a:schemeClr val="tx1"/>
              </a:solidFill>
            </a:endParaRPr>
          </a:p>
          <a:p>
            <a:pPr marL="273050" lvl="1" eaLnBrk="1" hangingPunct="1"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r-Cyrl-CS" sz="2400" b="1" u="sng" dirty="0" smtClean="0">
                <a:solidFill>
                  <a:schemeClr val="tx1"/>
                </a:solidFill>
              </a:rPr>
              <a:t>Монетарне финансије</a:t>
            </a:r>
            <a:r>
              <a:rPr lang="sr-Cyrl-CS" sz="2400" dirty="0" smtClean="0">
                <a:solidFill>
                  <a:schemeClr val="tx1"/>
                </a:solidFill>
              </a:rPr>
              <a:t> – </a:t>
            </a:r>
            <a:r>
              <a:rPr lang="sr-Latn-CS" sz="2400" dirty="0" smtClean="0"/>
              <a:t>обухватају монетарно кредитни систем и монетарн</a:t>
            </a:r>
            <a:r>
              <a:rPr lang="sr-Cyrl-BA" sz="2400" dirty="0" smtClean="0"/>
              <a:t>у</a:t>
            </a:r>
            <a:r>
              <a:rPr lang="sr-Latn-CS" sz="2400" dirty="0" smtClean="0"/>
              <a:t> политику</a:t>
            </a:r>
            <a:r>
              <a:rPr lang="sr-Cyrl-BA" sz="2400" dirty="0" smtClean="0"/>
              <a:t>.</a:t>
            </a:r>
          </a:p>
          <a:p>
            <a:pPr marL="273050" lvl="1" eaLnBrk="1" hangingPunct="1"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endParaRPr lang="sr-Cyrl-BA" sz="2400" dirty="0" smtClean="0"/>
          </a:p>
          <a:p>
            <a:pPr marL="273050" lvl="1" eaLnBrk="1" hangingPunct="1">
              <a:buClr>
                <a:schemeClr val="accent1"/>
              </a:buClr>
              <a:buSzPct val="85000"/>
              <a:buNone/>
            </a:pPr>
            <a:endParaRPr lang="sr-Cyrl-BA" sz="2000" dirty="0" smtClean="0"/>
          </a:p>
          <a:p>
            <a:pPr marL="546100" lvl="2" eaLnBrk="1" hangingPunct="1"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sr-Cyrl-CS" sz="2400" dirty="0" smtClean="0"/>
          </a:p>
          <a:p>
            <a:pPr marL="546100" lvl="2" eaLnBrk="1" hangingPunct="1">
              <a:buClr>
                <a:schemeClr val="accent1"/>
              </a:buClr>
              <a:buSzPct val="85000"/>
              <a:buFont typeface="Wingdings 2" pitchFamily="18" charset="2"/>
              <a:buChar char=""/>
            </a:pPr>
            <a:r>
              <a:rPr lang="sr-Latn-CS" sz="2400" dirty="0" smtClean="0"/>
              <a:t>У функционисању сваке тржишне економије финансијски систем има централну улогу.</a:t>
            </a:r>
            <a:endParaRPr lang="en-US" sz="2400" dirty="0" smtClean="0"/>
          </a:p>
          <a:p>
            <a:pPr marL="546100" lvl="2" eaLnBrk="1" hangingPunct="1">
              <a:buClr>
                <a:schemeClr val="accent1"/>
              </a:buClr>
              <a:buSzPct val="85000"/>
              <a:buFont typeface="Wingdings 2" pitchFamily="18" charset="2"/>
              <a:buNone/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D42443-8E5A-4BAF-AC26-A1E05110F3F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ChangeArrowheads="1"/>
          </p:cNvSpPr>
          <p:nvPr/>
        </p:nvSpPr>
        <p:spPr bwMode="auto">
          <a:xfrm>
            <a:off x="3635375" y="765175"/>
            <a:ext cx="1871663" cy="79216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6" tIns="45718" rIns="91436" bIns="45718" anchor="ctr"/>
          <a:lstStyle/>
          <a:p>
            <a:pPr algn="ctr"/>
            <a:r>
              <a:rPr lang="sr-Cyrl-BA" b="1" dirty="0">
                <a:solidFill>
                  <a:schemeClr val="bg1"/>
                </a:solidFill>
                <a:latin typeface="Arial" charset="0"/>
              </a:rPr>
              <a:t>Јавни</a:t>
            </a:r>
            <a:endParaRPr lang="sl-SI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sr-Cyrl-CS" b="1" dirty="0">
                <a:solidFill>
                  <a:schemeClr val="bg1"/>
                </a:solidFill>
                <a:latin typeface="Arial" charset="0"/>
              </a:rPr>
              <a:t>сектор</a:t>
            </a:r>
          </a:p>
        </p:txBody>
      </p:sp>
      <p:sp>
        <p:nvSpPr>
          <p:cNvPr id="31749" name="Rectangle 3"/>
          <p:cNvSpPr>
            <a:spLocks noChangeArrowheads="1"/>
          </p:cNvSpPr>
          <p:nvPr/>
        </p:nvSpPr>
        <p:spPr bwMode="auto">
          <a:xfrm>
            <a:off x="3708400" y="2636838"/>
            <a:ext cx="1871663" cy="792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6" tIns="45718" rIns="91436" bIns="45718" anchor="ctr"/>
          <a:lstStyle/>
          <a:p>
            <a:pPr algn="ctr"/>
            <a:r>
              <a:rPr lang="sr-Cyrl-BA" b="1" dirty="0">
                <a:solidFill>
                  <a:schemeClr val="bg1"/>
                </a:solidFill>
                <a:latin typeface="Arial" charset="0"/>
              </a:rPr>
              <a:t>Финансијски</a:t>
            </a:r>
            <a:endParaRPr lang="sl-SI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sr-Cyrl-CS" b="1" dirty="0">
                <a:solidFill>
                  <a:schemeClr val="bg1"/>
                </a:solidFill>
                <a:latin typeface="Arial" charset="0"/>
              </a:rPr>
              <a:t>систем</a:t>
            </a:r>
          </a:p>
        </p:txBody>
      </p:sp>
      <p:sp>
        <p:nvSpPr>
          <p:cNvPr id="31750" name="Rectangle 4"/>
          <p:cNvSpPr>
            <a:spLocks noChangeArrowheads="1"/>
          </p:cNvSpPr>
          <p:nvPr/>
        </p:nvSpPr>
        <p:spPr bwMode="auto">
          <a:xfrm>
            <a:off x="3708400" y="4659436"/>
            <a:ext cx="1871663" cy="792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6" tIns="45718" rIns="91436" bIns="45718" anchor="ctr"/>
          <a:lstStyle/>
          <a:p>
            <a:pPr algn="ctr"/>
            <a:r>
              <a:rPr lang="sr-Cyrl-BA" b="1" dirty="0">
                <a:solidFill>
                  <a:schemeClr val="bg1"/>
                </a:solidFill>
                <a:latin typeface="Arial" charset="0"/>
              </a:rPr>
              <a:t>Ино</a:t>
            </a:r>
            <a:endParaRPr lang="sl-SI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sr-Cyrl-CS" b="1" dirty="0">
                <a:solidFill>
                  <a:schemeClr val="bg1"/>
                </a:solidFill>
                <a:latin typeface="Arial" charset="0"/>
              </a:rPr>
              <a:t>сектор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6948488" y="2636838"/>
            <a:ext cx="1871662" cy="792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6" tIns="45718" rIns="91436" bIns="45718" anchor="ctr"/>
          <a:lstStyle/>
          <a:p>
            <a:pPr algn="ctr"/>
            <a:r>
              <a:rPr lang="sr-Cyrl-BA" b="1">
                <a:solidFill>
                  <a:schemeClr val="bg1"/>
                </a:solidFill>
                <a:latin typeface="Arial" charset="0"/>
              </a:rPr>
              <a:t>Сектор</a:t>
            </a:r>
            <a:endParaRPr lang="sl-SI" b="1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sr-Cyrl-CS" b="1">
                <a:solidFill>
                  <a:schemeClr val="bg1"/>
                </a:solidFill>
                <a:latin typeface="Arial" charset="0"/>
              </a:rPr>
              <a:t>привреде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539750" y="2636838"/>
            <a:ext cx="1871663" cy="7921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36" tIns="45718" rIns="91436" bIns="45718" anchor="ctr"/>
          <a:lstStyle/>
          <a:p>
            <a:pPr algn="ctr"/>
            <a:r>
              <a:rPr lang="sr-Cyrl-BA" b="1" dirty="0">
                <a:solidFill>
                  <a:schemeClr val="bg1"/>
                </a:solidFill>
                <a:latin typeface="Arial" charset="0"/>
              </a:rPr>
              <a:t>Сектор</a:t>
            </a:r>
            <a:endParaRPr lang="sl-SI" b="1" dirty="0">
              <a:solidFill>
                <a:schemeClr val="bg1"/>
              </a:solidFill>
              <a:latin typeface="Arial" charset="0"/>
            </a:endParaRPr>
          </a:p>
          <a:p>
            <a:pPr algn="ctr"/>
            <a:r>
              <a:rPr lang="sr-Cyrl-CS" b="1" dirty="0">
                <a:solidFill>
                  <a:schemeClr val="bg1"/>
                </a:solidFill>
                <a:latin typeface="Arial" charset="0"/>
              </a:rPr>
              <a:t>домаћинства</a:t>
            </a:r>
          </a:p>
        </p:txBody>
      </p:sp>
      <p:sp>
        <p:nvSpPr>
          <p:cNvPr id="31753" name="Line 7"/>
          <p:cNvSpPr>
            <a:spLocks noChangeShapeType="1"/>
          </p:cNvSpPr>
          <p:nvPr/>
        </p:nvSpPr>
        <p:spPr bwMode="auto">
          <a:xfrm flipV="1">
            <a:off x="4572000" y="16287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4" name="Line 8"/>
          <p:cNvSpPr>
            <a:spLocks noChangeShapeType="1"/>
          </p:cNvSpPr>
          <p:nvPr/>
        </p:nvSpPr>
        <p:spPr bwMode="auto">
          <a:xfrm>
            <a:off x="4932363" y="3429000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5" name="Line 9"/>
          <p:cNvSpPr>
            <a:spLocks noChangeShapeType="1"/>
          </p:cNvSpPr>
          <p:nvPr/>
        </p:nvSpPr>
        <p:spPr bwMode="auto">
          <a:xfrm flipV="1">
            <a:off x="4284663" y="3429000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6" name="Line 10"/>
          <p:cNvSpPr>
            <a:spLocks noChangeShapeType="1"/>
          </p:cNvSpPr>
          <p:nvPr/>
        </p:nvSpPr>
        <p:spPr bwMode="auto">
          <a:xfrm>
            <a:off x="2411413" y="2852738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7" name="Line 11"/>
          <p:cNvSpPr>
            <a:spLocks noChangeShapeType="1"/>
          </p:cNvSpPr>
          <p:nvPr/>
        </p:nvSpPr>
        <p:spPr bwMode="auto">
          <a:xfrm>
            <a:off x="5580063" y="32131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8" name="Line 12"/>
          <p:cNvSpPr>
            <a:spLocks noChangeShapeType="1"/>
          </p:cNvSpPr>
          <p:nvPr/>
        </p:nvSpPr>
        <p:spPr bwMode="auto">
          <a:xfrm flipH="1">
            <a:off x="2411413" y="3213100"/>
            <a:ext cx="1296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59" name="Line 13"/>
          <p:cNvSpPr>
            <a:spLocks noChangeShapeType="1"/>
          </p:cNvSpPr>
          <p:nvPr/>
        </p:nvSpPr>
        <p:spPr bwMode="auto">
          <a:xfrm flipH="1">
            <a:off x="5580063" y="28527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0" name="Line 14"/>
          <p:cNvSpPr>
            <a:spLocks noChangeShapeType="1"/>
          </p:cNvSpPr>
          <p:nvPr/>
        </p:nvSpPr>
        <p:spPr bwMode="auto">
          <a:xfrm flipV="1">
            <a:off x="1763713" y="1268413"/>
            <a:ext cx="18716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1" name="Line 15"/>
          <p:cNvSpPr>
            <a:spLocks noChangeShapeType="1"/>
          </p:cNvSpPr>
          <p:nvPr/>
        </p:nvSpPr>
        <p:spPr bwMode="auto">
          <a:xfrm flipH="1">
            <a:off x="1258888" y="908050"/>
            <a:ext cx="2376487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2" name="Line 16"/>
          <p:cNvSpPr>
            <a:spLocks noChangeShapeType="1"/>
          </p:cNvSpPr>
          <p:nvPr/>
        </p:nvSpPr>
        <p:spPr bwMode="auto">
          <a:xfrm>
            <a:off x="1403350" y="3429000"/>
            <a:ext cx="230505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3" name="Line 17"/>
          <p:cNvSpPr>
            <a:spLocks noChangeShapeType="1"/>
          </p:cNvSpPr>
          <p:nvPr/>
        </p:nvSpPr>
        <p:spPr bwMode="auto">
          <a:xfrm>
            <a:off x="5508625" y="1268413"/>
            <a:ext cx="20161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4" name="Line 18"/>
          <p:cNvSpPr>
            <a:spLocks noChangeShapeType="1"/>
          </p:cNvSpPr>
          <p:nvPr/>
        </p:nvSpPr>
        <p:spPr bwMode="auto">
          <a:xfrm flipH="1" flipV="1">
            <a:off x="5508625" y="908050"/>
            <a:ext cx="2447925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1765" name="Line 19"/>
          <p:cNvSpPr>
            <a:spLocks noChangeShapeType="1"/>
          </p:cNvSpPr>
          <p:nvPr/>
        </p:nvSpPr>
        <p:spPr bwMode="auto">
          <a:xfrm flipV="1">
            <a:off x="5562600" y="3429000"/>
            <a:ext cx="2286000" cy="1741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lIns="82479" tIns="41239" rIns="82479" bIns="41239"/>
          <a:lstStyle/>
          <a:p>
            <a:endParaRPr lang="en-US"/>
          </a:p>
        </p:txBody>
      </p:sp>
      <p:sp>
        <p:nvSpPr>
          <p:cNvPr id="30743" name="Rectangle 21"/>
          <p:cNvSpPr>
            <a:spLocks noChangeArrowheads="1"/>
          </p:cNvSpPr>
          <p:nvPr/>
        </p:nvSpPr>
        <p:spPr bwMode="auto">
          <a:xfrm>
            <a:off x="503054" y="6099758"/>
            <a:ext cx="8229600" cy="430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6" tIns="45718" rIns="91436" bIns="45718" anchor="ctr">
            <a:spAutoFit/>
          </a:bodyPr>
          <a:lstStyle/>
          <a:p>
            <a:pPr algn="ctr">
              <a:defRPr/>
            </a:pPr>
            <a:r>
              <a:rPr lang="sr-Cyrl-BA" sz="2200" b="1" dirty="0">
                <a:solidFill>
                  <a:schemeClr val="bg1"/>
                </a:solidFill>
                <a:latin typeface="+mn-lt"/>
              </a:rPr>
              <a:t>Токови средстава између основних привредних сектора</a:t>
            </a:r>
            <a:endParaRPr lang="sr-Latn-CS" sz="2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768" name="Rectangle 22"/>
          <p:cNvSpPr>
            <a:spLocks noChangeArrowheads="1"/>
          </p:cNvSpPr>
          <p:nvPr/>
        </p:nvSpPr>
        <p:spPr bwMode="auto">
          <a:xfrm>
            <a:off x="1763713" y="4292600"/>
            <a:ext cx="854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штедња</a:t>
            </a:r>
            <a:endParaRPr lang="sl-SI" sz="1400">
              <a:latin typeface="Arial" charset="0"/>
            </a:endParaRPr>
          </a:p>
        </p:txBody>
      </p:sp>
      <p:sp>
        <p:nvSpPr>
          <p:cNvPr id="31770" name="Rectangle 24"/>
          <p:cNvSpPr>
            <a:spLocks noChangeArrowheads="1"/>
          </p:cNvSpPr>
          <p:nvPr/>
        </p:nvSpPr>
        <p:spPr bwMode="auto">
          <a:xfrm>
            <a:off x="2555875" y="2565400"/>
            <a:ext cx="854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штедња</a:t>
            </a:r>
            <a:endParaRPr lang="sl-SI" sz="1400">
              <a:latin typeface="Arial" charset="0"/>
            </a:endParaRPr>
          </a:p>
        </p:txBody>
      </p:sp>
      <p:sp>
        <p:nvSpPr>
          <p:cNvPr id="31771" name="Rectangle 25"/>
          <p:cNvSpPr>
            <a:spLocks noChangeArrowheads="1"/>
          </p:cNvSpPr>
          <p:nvPr/>
        </p:nvSpPr>
        <p:spPr bwMode="auto">
          <a:xfrm>
            <a:off x="2627313" y="1916113"/>
            <a:ext cx="658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порез</a:t>
            </a:r>
            <a:endParaRPr lang="sl-SI" sz="1400">
              <a:latin typeface="Arial" charset="0"/>
            </a:endParaRPr>
          </a:p>
        </p:txBody>
      </p:sp>
      <p:sp>
        <p:nvSpPr>
          <p:cNvPr id="31772" name="Rectangle 26"/>
          <p:cNvSpPr>
            <a:spLocks noChangeArrowheads="1"/>
          </p:cNvSpPr>
          <p:nvPr/>
        </p:nvSpPr>
        <p:spPr bwMode="auto">
          <a:xfrm>
            <a:off x="6659563" y="1443038"/>
            <a:ext cx="758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 dirty="0">
                <a:latin typeface="Arial" charset="0"/>
              </a:rPr>
              <a:t>порези</a:t>
            </a:r>
            <a:endParaRPr lang="sl-SI" sz="1400" dirty="0">
              <a:latin typeface="Arial" charset="0"/>
            </a:endParaRPr>
          </a:p>
        </p:txBody>
      </p:sp>
      <p:sp>
        <p:nvSpPr>
          <p:cNvPr id="31773" name="Rectangle 27"/>
          <p:cNvSpPr>
            <a:spLocks noChangeArrowheads="1"/>
          </p:cNvSpPr>
          <p:nvPr/>
        </p:nvSpPr>
        <p:spPr bwMode="auto">
          <a:xfrm>
            <a:off x="2627313" y="3171825"/>
            <a:ext cx="8461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кредити</a:t>
            </a:r>
            <a:endParaRPr lang="sl-SI" sz="1400">
              <a:latin typeface="Arial" charset="0"/>
            </a:endParaRPr>
          </a:p>
        </p:txBody>
      </p:sp>
      <p:sp>
        <p:nvSpPr>
          <p:cNvPr id="31774" name="Rectangle 28"/>
          <p:cNvSpPr>
            <a:spLocks noChangeArrowheads="1"/>
          </p:cNvSpPr>
          <p:nvPr/>
        </p:nvSpPr>
        <p:spPr bwMode="auto">
          <a:xfrm>
            <a:off x="5867400" y="3276600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кредити</a:t>
            </a:r>
            <a:endParaRPr lang="sl-SI" sz="1400">
              <a:latin typeface="Arial" charset="0"/>
            </a:endParaRPr>
          </a:p>
        </p:txBody>
      </p:sp>
      <p:sp>
        <p:nvSpPr>
          <p:cNvPr id="31775" name="Rectangle 29"/>
          <p:cNvSpPr>
            <a:spLocks noChangeArrowheads="1"/>
          </p:cNvSpPr>
          <p:nvPr/>
        </p:nvSpPr>
        <p:spPr bwMode="auto">
          <a:xfrm>
            <a:off x="6248400" y="3733800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кредити</a:t>
            </a:r>
            <a:endParaRPr lang="sl-SI" sz="1400">
              <a:latin typeface="Arial" charset="0"/>
            </a:endParaRPr>
          </a:p>
        </p:txBody>
      </p:sp>
      <p:sp>
        <p:nvSpPr>
          <p:cNvPr id="31776" name="Rectangle 30"/>
          <p:cNvSpPr>
            <a:spLocks noChangeArrowheads="1"/>
          </p:cNvSpPr>
          <p:nvPr/>
        </p:nvSpPr>
        <p:spPr bwMode="auto">
          <a:xfrm>
            <a:off x="3429000" y="3733800"/>
            <a:ext cx="903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штедња</a:t>
            </a:r>
            <a:r>
              <a:rPr lang="sl-SI" sz="1400">
                <a:latin typeface="Arial" charset="0"/>
              </a:rPr>
              <a:t> </a:t>
            </a:r>
          </a:p>
        </p:txBody>
      </p:sp>
      <p:sp>
        <p:nvSpPr>
          <p:cNvPr id="31777" name="Rectangle 31"/>
          <p:cNvSpPr>
            <a:spLocks noChangeArrowheads="1"/>
          </p:cNvSpPr>
          <p:nvPr/>
        </p:nvSpPr>
        <p:spPr bwMode="auto">
          <a:xfrm>
            <a:off x="5562600" y="2362200"/>
            <a:ext cx="1395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Куповина ХОВ</a:t>
            </a:r>
            <a:endParaRPr lang="sl-SI" sz="1400">
              <a:latin typeface="Arial" charset="0"/>
            </a:endParaRPr>
          </a:p>
        </p:txBody>
      </p:sp>
      <p:sp>
        <p:nvSpPr>
          <p:cNvPr id="31778" name="Rectangle 32"/>
          <p:cNvSpPr>
            <a:spLocks noChangeArrowheads="1"/>
          </p:cNvSpPr>
          <p:nvPr/>
        </p:nvSpPr>
        <p:spPr bwMode="auto">
          <a:xfrm>
            <a:off x="1908175" y="1268413"/>
            <a:ext cx="906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дотације</a:t>
            </a:r>
            <a:endParaRPr lang="sl-SI" sz="1400">
              <a:latin typeface="Arial" charset="0"/>
            </a:endParaRPr>
          </a:p>
        </p:txBody>
      </p:sp>
      <p:sp>
        <p:nvSpPr>
          <p:cNvPr id="31779" name="Rectangle 33"/>
          <p:cNvSpPr>
            <a:spLocks noChangeArrowheads="1"/>
          </p:cNvSpPr>
          <p:nvPr/>
        </p:nvSpPr>
        <p:spPr bwMode="auto">
          <a:xfrm>
            <a:off x="4859338" y="3819525"/>
            <a:ext cx="11938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инвестиције</a:t>
            </a:r>
            <a:endParaRPr lang="sl-SI" sz="1400">
              <a:latin typeface="Arial" charset="0"/>
            </a:endParaRPr>
          </a:p>
        </p:txBody>
      </p:sp>
      <p:sp>
        <p:nvSpPr>
          <p:cNvPr id="31780" name="Rectangle 34"/>
          <p:cNvSpPr>
            <a:spLocks noChangeArrowheads="1"/>
          </p:cNvSpPr>
          <p:nvPr/>
        </p:nvSpPr>
        <p:spPr bwMode="auto">
          <a:xfrm>
            <a:off x="4500563" y="1946275"/>
            <a:ext cx="825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>
                <a:latin typeface="Arial" charset="0"/>
              </a:rPr>
              <a:t>зајмови</a:t>
            </a:r>
            <a:endParaRPr lang="sl-SI" sz="1400">
              <a:latin typeface="Arial" charset="0"/>
            </a:endParaRP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>
            <a:off x="5486400" y="1981200"/>
            <a:ext cx="1104782" cy="307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36" tIns="45718" rIns="91436" bIns="45718" anchor="ctr">
            <a:spAutoFit/>
          </a:bodyPr>
          <a:lstStyle/>
          <a:p>
            <a:r>
              <a:rPr lang="sr-Cyrl-BA" sz="1400" smtClean="0">
                <a:latin typeface="Arial" charset="0"/>
              </a:rPr>
              <a:t>субвенције</a:t>
            </a:r>
            <a:endParaRPr lang="sl-SI" sz="1400"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600" dirty="0" smtClean="0"/>
              <a:t>Предмет изучавања МФ</a:t>
            </a:r>
            <a:endParaRPr lang="en-US" sz="3600" b="1" dirty="0" smtClean="0">
              <a:solidFill>
                <a:srgbClr val="AB2627"/>
              </a:solidFill>
            </a:endParaRPr>
          </a:p>
        </p:txBody>
      </p:sp>
      <p:sp>
        <p:nvSpPr>
          <p:cNvPr id="3277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057400"/>
            <a:ext cx="8534400" cy="4724400"/>
          </a:xfrm>
        </p:spPr>
        <p:txBody>
          <a:bodyPr>
            <a:normAutofit fontScale="85000" lnSpcReduction="20000"/>
          </a:bodyPr>
          <a:lstStyle/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endParaRPr lang="sr-Cyrl-CS" sz="2600" dirty="0" smtClean="0"/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Новац (монета)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Основне монетарне теорије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Монетарна (не)стабилност: инфлација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Монетарни систем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Централна банка БиХ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Монетарна политика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Монетарни агрегати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Монетарно регулисање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Монетарне интеграције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Прање новца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Финансијске иновације</a:t>
            </a:r>
          </a:p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endParaRPr lang="sr-Cyrl-CS" sz="2600" b="1" dirty="0" smtClean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None/>
            </a:pPr>
            <a:r>
              <a:rPr lang="sr-Cyrl-CS" sz="2800" b="1" dirty="0" smtClean="0">
                <a:solidFill>
                  <a:schemeClr val="bg1"/>
                </a:solidFill>
              </a:rPr>
              <a:t>ПЛАН РАДА (</a:t>
            </a:r>
            <a:r>
              <a:rPr lang="en-US" sz="2800" b="1" dirty="0" smtClean="0">
                <a:solidFill>
                  <a:schemeClr val="bg1"/>
                </a:solidFill>
              </a:rPr>
              <a:t>I</a:t>
            </a:r>
            <a:r>
              <a:rPr lang="sr-Cyrl-CS" sz="2800" b="1" dirty="0" smtClean="0">
                <a:solidFill>
                  <a:schemeClr val="bg1"/>
                </a:solidFill>
              </a:rPr>
              <a:t> колоквијум)</a:t>
            </a:r>
            <a:endParaRPr lang="sr-Cyrl-CS" sz="26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Примјена</a:t>
            </a:r>
            <a:r>
              <a:rPr lang="sr-Latn-BA" dirty="0" smtClean="0"/>
              <a:t> </a:t>
            </a:r>
            <a:r>
              <a:rPr lang="ru-RU" dirty="0" smtClean="0"/>
              <a:t>знања </a:t>
            </a:r>
            <a:r>
              <a:rPr lang="ru-RU" dirty="0"/>
              <a:t>из монетарне економије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8991600" cy="4724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Монетарна </a:t>
            </a:r>
            <a:r>
              <a:rPr lang="ru-RU" dirty="0"/>
              <a:t>економија није само теоријска дисциплина – она представља практичан алат за управљање финансијама, ризиком и стратегијом у пословању. Успјешна предузећа прате сигнале из монетарне политике и прилагођавају своје одлуке тако да минимизирају ризике и максимизирају профит</a:t>
            </a:r>
            <a:r>
              <a:rPr lang="ru-RU" dirty="0" smtClean="0"/>
              <a:t>.</a:t>
            </a:r>
            <a:endParaRPr lang="sr-Latn-BA" dirty="0" smtClean="0"/>
          </a:p>
          <a:p>
            <a:pPr marL="0" indent="0">
              <a:buNone/>
            </a:pPr>
            <a:endParaRPr lang="sr-Latn-BA" b="1" dirty="0"/>
          </a:p>
          <a:p>
            <a:pPr marL="0" indent="0">
              <a:buNone/>
            </a:pPr>
            <a:r>
              <a:rPr lang="ru-RU" b="1" dirty="0" smtClean="0">
                <a:solidFill>
                  <a:schemeClr val="bg1"/>
                </a:solidFill>
              </a:rPr>
              <a:t>1</a:t>
            </a:r>
            <a:r>
              <a:rPr lang="ru-RU" b="1" dirty="0">
                <a:solidFill>
                  <a:schemeClr val="bg1"/>
                </a:solidFill>
              </a:rPr>
              <a:t>. Управљање ликвидношћу и финансијским токовима</a:t>
            </a:r>
          </a:p>
          <a:p>
            <a:pPr algn="just"/>
            <a:r>
              <a:rPr lang="ru-RU" dirty="0"/>
              <a:t>Предузећа која разумију механизме монетарне политике (каматне стопе, понуда новца, инфлација) могу ефикасније управљати новчаним токовима. </a:t>
            </a:r>
            <a:endParaRPr lang="sr-Latn-BA" dirty="0" smtClean="0"/>
          </a:p>
          <a:p>
            <a:pPr lvl="1" algn="just"/>
            <a:r>
              <a:rPr lang="ru-RU" dirty="0" smtClean="0"/>
              <a:t>На </a:t>
            </a:r>
            <a:r>
              <a:rPr lang="ru-RU" dirty="0"/>
              <a:t>примјер, ако се очекује раст каматних стопа, компанија може убрзати узимање кредита по нижим стопама или обрнуто – одложити инвестиције уколико би позајмљивање постало прескупо.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344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8991600" cy="4724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BA" b="1" dirty="0">
                <a:solidFill>
                  <a:schemeClr val="bg1"/>
                </a:solidFill>
              </a:rPr>
              <a:t>2. Стратешко доношење одлука</a:t>
            </a:r>
          </a:p>
          <a:p>
            <a:pPr algn="just"/>
            <a:r>
              <a:rPr lang="sr-Cyrl-BA" dirty="0"/>
              <a:t>Разумијевање везе између инфлације и куповне моћи помаже фирмама у </a:t>
            </a:r>
            <a:r>
              <a:rPr lang="sr-Cyrl-BA" b="1" dirty="0"/>
              <a:t>планирању цијена, зарада и дугорочних инвестиција</a:t>
            </a:r>
            <a:r>
              <a:rPr lang="sr-Cyrl-BA" dirty="0"/>
              <a:t>. </a:t>
            </a:r>
            <a:endParaRPr lang="sr-Latn-BA" dirty="0" smtClean="0"/>
          </a:p>
          <a:p>
            <a:pPr lvl="1" algn="just"/>
            <a:r>
              <a:rPr lang="sr-Cyrl-BA" dirty="0" smtClean="0"/>
              <a:t>Ако </a:t>
            </a:r>
            <a:r>
              <a:rPr lang="sr-Cyrl-BA" dirty="0"/>
              <a:t>се очекује инфлација, бизниси могу унапријед закључити уговоре о набавци или усмјерити дио капитала у реалну имовину.</a:t>
            </a:r>
          </a:p>
          <a:p>
            <a:endParaRPr lang="sr-Latn-BA" dirty="0" smtClean="0"/>
          </a:p>
          <a:p>
            <a:pPr marL="0" indent="0">
              <a:buNone/>
            </a:pPr>
            <a:r>
              <a:rPr lang="sr-Latn-BA" b="1" dirty="0" smtClean="0">
                <a:solidFill>
                  <a:schemeClr val="bg1"/>
                </a:solidFill>
              </a:rPr>
              <a:t>3</a:t>
            </a:r>
            <a:r>
              <a:rPr lang="sr-Cyrl-BA" b="1" dirty="0" smtClean="0">
                <a:solidFill>
                  <a:schemeClr val="bg1"/>
                </a:solidFill>
              </a:rPr>
              <a:t>. </a:t>
            </a:r>
            <a:r>
              <a:rPr lang="sr-Cyrl-BA" b="1" dirty="0">
                <a:solidFill>
                  <a:schemeClr val="bg1"/>
                </a:solidFill>
              </a:rPr>
              <a:t>Управљање ризицима</a:t>
            </a:r>
          </a:p>
          <a:p>
            <a:pPr algn="just"/>
            <a:r>
              <a:rPr lang="sr-Cyrl-BA" dirty="0"/>
              <a:t>Компаније које разумију монетарне циклусе могу да предвиде ризике: нпр. раст инфлације, смањење доступности кредита, или пад тражње због рестриктивне политике централне банке. </a:t>
            </a:r>
            <a:endParaRPr lang="sr-Latn-BA" dirty="0" smtClean="0"/>
          </a:p>
          <a:p>
            <a:pPr lvl="1" algn="just"/>
            <a:r>
              <a:rPr lang="sr-Cyrl-BA" dirty="0" smtClean="0"/>
              <a:t>Ово </a:t>
            </a:r>
            <a:r>
              <a:rPr lang="sr-Cyrl-BA" dirty="0"/>
              <a:t>омогућава креирање стратегија за ублажавање удара (осигурање, диверсификација, хеџинг).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847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7244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r-Latn-BA" b="1" dirty="0" smtClean="0">
                <a:solidFill>
                  <a:schemeClr val="bg1"/>
                </a:solidFill>
              </a:rPr>
              <a:t>4</a:t>
            </a:r>
            <a:r>
              <a:rPr lang="ru-RU" b="1" dirty="0" smtClean="0">
                <a:solidFill>
                  <a:schemeClr val="bg1"/>
                </a:solidFill>
              </a:rPr>
              <a:t>. </a:t>
            </a:r>
            <a:r>
              <a:rPr lang="ru-RU" b="1" dirty="0">
                <a:solidFill>
                  <a:schemeClr val="bg1"/>
                </a:solidFill>
              </a:rPr>
              <a:t>Инвестиције и финансијска тржишта</a:t>
            </a:r>
          </a:p>
          <a:p>
            <a:pPr algn="just"/>
            <a:r>
              <a:rPr lang="ru-RU" dirty="0"/>
              <a:t>Знање из монетарне економије помаже компанијама да прате кретања на берзи, облигацијама и валутним тржиштима. </a:t>
            </a:r>
            <a:endParaRPr lang="sr-Latn-BA" dirty="0" smtClean="0"/>
          </a:p>
          <a:p>
            <a:pPr lvl="1" algn="just"/>
            <a:r>
              <a:rPr lang="ru-RU" dirty="0" smtClean="0"/>
              <a:t>Мултинационалне </a:t>
            </a:r>
            <a:r>
              <a:rPr lang="ru-RU" dirty="0"/>
              <a:t>фирме морају пажљиво пратити курсеве валута, јер монетарна политика централних банака директно утиче на конкурентност њихове робе у иностранству</a:t>
            </a:r>
            <a:r>
              <a:rPr lang="ru-RU" dirty="0" smtClean="0"/>
              <a:t>.</a:t>
            </a:r>
            <a:endParaRPr lang="sr-Latn-BA" dirty="0" smtClean="0"/>
          </a:p>
          <a:p>
            <a:pPr algn="just"/>
            <a:endParaRPr lang="sr-Latn-BA" dirty="0"/>
          </a:p>
          <a:p>
            <a:pPr marL="0" indent="0" algn="just">
              <a:buNone/>
            </a:pPr>
            <a:r>
              <a:rPr lang="ru-RU" b="1" dirty="0">
                <a:solidFill>
                  <a:schemeClr val="bg1"/>
                </a:solidFill>
              </a:rPr>
              <a:t>5. Планирање пословне експанзије</a:t>
            </a:r>
          </a:p>
          <a:p>
            <a:pPr algn="just"/>
            <a:r>
              <a:rPr lang="ru-RU" dirty="0"/>
              <a:t>Уз познавање монетарне политике и њених ефеката на економски раст, предузећа могу изабрати повољан тренутак за ширење. </a:t>
            </a:r>
            <a:endParaRPr lang="sr-Latn-BA" dirty="0" smtClean="0"/>
          </a:p>
          <a:p>
            <a:pPr lvl="1" algn="just"/>
            <a:r>
              <a:rPr lang="ru-RU" dirty="0" smtClean="0"/>
              <a:t>Када </a:t>
            </a:r>
            <a:r>
              <a:rPr lang="ru-RU" dirty="0"/>
              <a:t>централна банка примјењује експанзивну политику (ниске каматне стопе, повећана ликвидност), то је често сигнал да је право вријеме за улагање у нове пројекте.</a:t>
            </a:r>
          </a:p>
          <a:p>
            <a:pPr algn="just"/>
            <a:endParaRPr lang="ru-RU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0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BA" smtClean="0"/>
              <a:t>ЈАВНЕ ФИНАНСИЈЕ</a:t>
            </a:r>
            <a:endParaRPr lang="en-US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534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sr-Cyrl-BA" sz="3200" b="1" dirty="0" smtClean="0"/>
              <a:t>Предмет изучавања: улога и разне активности државе у економији</a:t>
            </a:r>
            <a:endParaRPr lang="en-US" sz="3200" b="1" dirty="0" smtClean="0"/>
          </a:p>
          <a:p>
            <a:pPr eaLnBrk="1" hangingPunct="1"/>
            <a:endParaRPr lang="en-US" sz="3200" b="1" dirty="0" smtClean="0"/>
          </a:p>
          <a:p>
            <a:r>
              <a:rPr lang="sr-Cyrl-BA" sz="3200" b="1" dirty="0" smtClean="0"/>
              <a:t>Циљ изучавања јавних финансија</a:t>
            </a:r>
            <a:r>
              <a:rPr lang="sr-Latn-BA" sz="3200" b="1" dirty="0" smtClean="0"/>
              <a:t> </a:t>
            </a:r>
            <a:r>
              <a:rPr lang="sr-Cyrl-BA" sz="3200" b="1" dirty="0" smtClean="0"/>
              <a:t>и</a:t>
            </a:r>
            <a:r>
              <a:rPr lang="sr-Latn-BA" sz="3200" b="1" dirty="0" smtClean="0"/>
              <a:t> </a:t>
            </a:r>
            <a:r>
              <a:rPr lang="sr-Cyrl-BA" sz="3200" b="1" dirty="0" smtClean="0"/>
              <a:t>дефиниција </a:t>
            </a:r>
            <a:r>
              <a:rPr lang="sr-Cyrl-BA" sz="3200" b="1" dirty="0"/>
              <a:t>јавних финансија</a:t>
            </a:r>
            <a:endParaRPr lang="en-US" sz="3200" b="1" dirty="0"/>
          </a:p>
          <a:p>
            <a:pPr>
              <a:buNone/>
            </a:pPr>
            <a:endParaRPr lang="sr-Cyrl-BA" sz="3200" b="1" dirty="0"/>
          </a:p>
          <a:p>
            <a:r>
              <a:rPr lang="sr-Cyrl-BA" sz="3200" b="1" dirty="0"/>
              <a:t>Јавни сектор </a:t>
            </a:r>
            <a:r>
              <a:rPr lang="sr-Latn-BA" sz="3200" b="1" dirty="0"/>
              <a:t>vs. </a:t>
            </a:r>
            <a:r>
              <a:rPr lang="sr-Cyrl-BA" sz="3200" b="1" dirty="0"/>
              <a:t>приватни сектор</a:t>
            </a:r>
          </a:p>
          <a:p>
            <a:pPr eaLnBrk="1" hangingPunct="1"/>
            <a:endParaRPr lang="sr-Cyrl-BA" sz="3200" dirty="0" smtClean="0"/>
          </a:p>
          <a:p>
            <a:pPr lvl="1" eaLnBrk="1" hangingPunct="1"/>
            <a:endParaRPr lang="sr-Cyrl-BA" sz="2000" dirty="0" smtClean="0"/>
          </a:p>
          <a:p>
            <a:pPr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3C0A37-C79A-437E-88D2-7CADC1349AB0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BA" sz="3600" smtClean="0"/>
              <a:t>Предмет изучавања ЈФ</a:t>
            </a:r>
            <a:endParaRPr lang="en-US" sz="3600" b="1" smtClean="0">
              <a:solidFill>
                <a:srgbClr val="AB2627"/>
              </a:solidFill>
            </a:endParaRPr>
          </a:p>
        </p:txBody>
      </p:sp>
      <p:sp>
        <p:nvSpPr>
          <p:cNvPr id="3379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133600"/>
            <a:ext cx="8610600" cy="4572000"/>
          </a:xfrm>
        </p:spPr>
        <p:txBody>
          <a:bodyPr>
            <a:normAutofit fontScale="77500" lnSpcReduction="20000"/>
          </a:bodyPr>
          <a:lstStyle/>
          <a:p>
            <a:pPr marL="571500" indent="-571500" eaLnBrk="1" hangingPunct="1">
              <a:lnSpc>
                <a:spcPct val="80000"/>
              </a:lnSpc>
              <a:buFontTx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Увод у јавне финансије</a:t>
            </a:r>
            <a:endParaRPr lang="sr-Latn-BA" sz="2600" b="1" dirty="0" smtClean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600" b="1" dirty="0" err="1">
                <a:solidFill>
                  <a:schemeClr val="bg1"/>
                </a:solidFill>
              </a:rPr>
              <a:t>Теоријски</a:t>
            </a: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en-US" sz="2600" b="1" dirty="0" err="1" smtClean="0">
                <a:solidFill>
                  <a:schemeClr val="bg1"/>
                </a:solidFill>
              </a:rPr>
              <a:t>приступ</a:t>
            </a:r>
            <a:r>
              <a:rPr lang="en-US" sz="2600" b="1" dirty="0" smtClean="0">
                <a:solidFill>
                  <a:schemeClr val="bg1"/>
                </a:solidFill>
              </a:rPr>
              <a:t> </a:t>
            </a:r>
            <a:r>
              <a:rPr lang="en-US" sz="2600" b="1" dirty="0" err="1">
                <a:solidFill>
                  <a:schemeClr val="bg1"/>
                </a:solidFill>
              </a:rPr>
              <a:t>јавним</a:t>
            </a:r>
            <a:r>
              <a:rPr lang="en-US" sz="2600" b="1" dirty="0">
                <a:solidFill>
                  <a:schemeClr val="bg1"/>
                </a:solidFill>
              </a:rPr>
              <a:t> </a:t>
            </a:r>
            <a:r>
              <a:rPr lang="en-US" sz="2600" b="1" dirty="0" err="1">
                <a:solidFill>
                  <a:schemeClr val="bg1"/>
                </a:solidFill>
              </a:rPr>
              <a:t>финансијама</a:t>
            </a:r>
            <a:endParaRPr lang="sr-Cyrl-CS" sz="2600" b="1" dirty="0">
              <a:solidFill>
                <a:schemeClr val="bg1"/>
              </a:solidFill>
            </a:endParaRP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Јавни расходи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Јавни приходи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Буџет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Јавни кредит</a:t>
            </a:r>
            <a:endParaRPr lang="en-US" sz="2600" b="1" dirty="0" smtClean="0">
              <a:solidFill>
                <a:schemeClr val="bg1"/>
              </a:solidFill>
            </a:endParaRP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Фискална политика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Фискална децентрализација</a:t>
            </a:r>
          </a:p>
          <a:p>
            <a:pPr marL="571500" indent="-5715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>
                <a:solidFill>
                  <a:schemeClr val="bg1"/>
                </a:solidFill>
              </a:rPr>
              <a:t>Фискална </a:t>
            </a:r>
            <a:r>
              <a:rPr lang="sr-Cyrl-CS" sz="2600" b="1" dirty="0" smtClean="0">
                <a:solidFill>
                  <a:schemeClr val="bg1"/>
                </a:solidFill>
              </a:rPr>
              <a:t>политика БиХ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Систем индиректног опорезивања у БиХ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sr-Cyrl-CS" sz="2600" b="1" dirty="0" smtClean="0">
                <a:solidFill>
                  <a:schemeClr val="bg1"/>
                </a:solidFill>
              </a:rPr>
              <a:t>Буџетски систем РС</a:t>
            </a: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endParaRPr lang="sr-Cyrl-CS" sz="2600" b="1" dirty="0" smtClean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None/>
            </a:pPr>
            <a:endParaRPr lang="sr-Cyrl-CS" sz="2600" b="1" dirty="0" smtClean="0">
              <a:solidFill>
                <a:schemeClr val="bg1"/>
              </a:solidFill>
            </a:endParaRPr>
          </a:p>
          <a:p>
            <a:pPr marL="571500" indent="-571500">
              <a:lnSpc>
                <a:spcPct val="80000"/>
              </a:lnSpc>
              <a:buNone/>
            </a:pPr>
            <a:r>
              <a:rPr lang="sr-Cyrl-CS" sz="2800" b="1" dirty="0" smtClean="0">
                <a:solidFill>
                  <a:schemeClr val="bg1"/>
                </a:solidFill>
              </a:rPr>
              <a:t>ПЛАН РАДА (</a:t>
            </a:r>
            <a:r>
              <a:rPr lang="en-US" sz="2800" b="1" dirty="0" smtClean="0">
                <a:solidFill>
                  <a:schemeClr val="bg1"/>
                </a:solidFill>
              </a:rPr>
              <a:t>II</a:t>
            </a:r>
            <a:r>
              <a:rPr lang="sr-Cyrl-CS" sz="2800" b="1" dirty="0" smtClean="0">
                <a:solidFill>
                  <a:schemeClr val="bg1"/>
                </a:solidFill>
              </a:rPr>
              <a:t> колоквијум)</a:t>
            </a:r>
            <a:endParaRPr lang="en-US" sz="2600" b="1" dirty="0" smtClean="0">
              <a:solidFill>
                <a:schemeClr val="bg1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F6C805-4545-43A9-B528-AD22C966B2C0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Примјена</a:t>
            </a:r>
            <a:r>
              <a:rPr lang="sr-Latn-BA" dirty="0" smtClean="0"/>
              <a:t> </a:t>
            </a:r>
            <a:r>
              <a:rPr lang="ru-RU" dirty="0" smtClean="0"/>
              <a:t>знања </a:t>
            </a:r>
            <a:r>
              <a:rPr lang="ru-RU" dirty="0"/>
              <a:t>из </a:t>
            </a:r>
            <a:r>
              <a:rPr lang="sr-Cyrl-BA" dirty="0" smtClean="0"/>
              <a:t>јавних финансија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057400"/>
            <a:ext cx="8991600" cy="4724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/>
              <a:t>Знање из јавних финансија омогућава предузећима да оптимизују трошкове, искористе државне подстицаје, умање ризике од промјена у фискалној политици и боље планирају развој. Успјешни бизниси прате буџетску политику и прилагођавају стратегију у складу с тим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sr-Latn-BA" b="1" dirty="0"/>
          </a:p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</a:rPr>
              <a:t>1. Разумијевање пореске политике</a:t>
            </a:r>
          </a:p>
          <a:p>
            <a:pPr algn="just"/>
            <a:r>
              <a:rPr lang="ru-RU" dirty="0"/>
              <a:t>Јавне финансије се баве приходима државе, а најважнији дио за </a:t>
            </a:r>
            <a:r>
              <a:rPr lang="ru-RU" dirty="0" smtClean="0"/>
              <a:t>фирме </a:t>
            </a:r>
            <a:r>
              <a:rPr lang="ru-RU" dirty="0"/>
              <a:t>су </a:t>
            </a:r>
            <a:r>
              <a:rPr lang="ru-RU" b="1" dirty="0" smtClean="0"/>
              <a:t>порези</a:t>
            </a:r>
            <a:r>
              <a:rPr lang="ru-RU" dirty="0" smtClean="0"/>
              <a:t>. Познавање </a:t>
            </a:r>
            <a:r>
              <a:rPr lang="ru-RU" dirty="0"/>
              <a:t>пореских стопа, олакшица и субвенција омогућава предузећима да оптимизују своје трошкове.</a:t>
            </a:r>
          </a:p>
          <a:p>
            <a:pPr lvl="1" algn="just"/>
            <a:r>
              <a:rPr lang="ru-RU" dirty="0"/>
              <a:t>Примјер: компанија која зна да држава даје пореске олакшице за истраживање и </a:t>
            </a:r>
            <a:r>
              <a:rPr lang="ru-RU" dirty="0" smtClean="0"/>
              <a:t>развој/извоз </a:t>
            </a:r>
            <a:r>
              <a:rPr lang="ru-RU" dirty="0"/>
              <a:t>може усмјерити средства у тај сегмент.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6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" y="643314"/>
            <a:ext cx="7505700" cy="126168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Cyrl-CS" sz="3600" b="1" dirty="0"/>
              <a:t>ТЕРМИНИ ОДРЖАВАЊА </a:t>
            </a:r>
            <a:r>
              <a:rPr lang="sr-Cyrl-CS" sz="3600" b="1" dirty="0" smtClean="0"/>
              <a:t>ПРЕДАВАЊА</a:t>
            </a:r>
            <a:endParaRPr lang="en-US" sz="3600" b="1" dirty="0"/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26377" y="1981200"/>
            <a:ext cx="8991600" cy="47244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endParaRPr lang="sr-Cyrl-CS" sz="3000" dirty="0" smtClean="0"/>
          </a:p>
          <a:p>
            <a:pPr>
              <a:lnSpc>
                <a:spcPct val="90000"/>
              </a:lnSpc>
              <a:buFontTx/>
              <a:buChar char="•"/>
              <a:defRPr/>
            </a:pPr>
            <a:endParaRPr lang="sr-Latn-BA" sz="3000" dirty="0" smtClean="0"/>
          </a:p>
          <a:p>
            <a:pPr>
              <a:lnSpc>
                <a:spcPct val="90000"/>
              </a:lnSpc>
              <a:buFontTx/>
              <a:buChar char="•"/>
              <a:defRPr/>
            </a:pPr>
            <a:r>
              <a:rPr lang="sr-Cyrl-CS" sz="3000" b="1" dirty="0" smtClean="0"/>
              <a:t>Предавања</a:t>
            </a:r>
            <a:r>
              <a:rPr lang="sr-Cyrl-CS" sz="3000" b="1" dirty="0"/>
              <a:t>: </a:t>
            </a:r>
            <a:r>
              <a:rPr lang="sr-Cyrl-CS" sz="3000" b="1" dirty="0" smtClean="0"/>
              <a:t>уторак, 1</a:t>
            </a:r>
            <a:r>
              <a:rPr lang="sr-Latn-BA" sz="3000" b="1" dirty="0" smtClean="0"/>
              <a:t>3</a:t>
            </a:r>
            <a:r>
              <a:rPr lang="sr-Cyrl-CS" sz="3000" b="1" dirty="0" smtClean="0"/>
              <a:t>:00-1</a:t>
            </a:r>
            <a:r>
              <a:rPr lang="sr-Latn-BA" sz="3000" b="1" dirty="0" smtClean="0"/>
              <a:t>5</a:t>
            </a:r>
            <a:r>
              <a:rPr lang="sr-Cyrl-CS" sz="3000" b="1" dirty="0" smtClean="0"/>
              <a:t>:00</a:t>
            </a:r>
            <a:r>
              <a:rPr lang="sr-Cyrl-CS" sz="3000" b="1" dirty="0" smtClean="0">
                <a:solidFill>
                  <a:srgbClr val="FF0000"/>
                </a:solidFill>
              </a:rPr>
              <a:t>	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sr-Cyrl-CS" sz="3000" b="1" dirty="0" smtClean="0"/>
              <a:t>                     сриједа, 13:00-15:00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FontTx/>
              <a:buChar char="•"/>
              <a:defRPr/>
            </a:pPr>
            <a:endParaRPr lang="sr-Cyrl-CS" sz="3000" dirty="0"/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sr-Cyrl-CS" sz="3000" dirty="0">
                <a:solidFill>
                  <a:srgbClr val="FF0000"/>
                </a:solidFill>
              </a:rPr>
              <a:t>	</a:t>
            </a:r>
            <a:r>
              <a:rPr lang="sr-Cyrl-CS" sz="3000" dirty="0" smtClean="0">
                <a:solidFill>
                  <a:srgbClr val="FF0000"/>
                </a:solidFill>
              </a:rPr>
              <a:t>           </a:t>
            </a:r>
            <a:endParaRPr lang="sr-Cyrl-CS" sz="3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85" y="2057401"/>
            <a:ext cx="8991600" cy="48005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</a:rPr>
              <a:t>2. Коришћење државних подстицаја и субвенција</a:t>
            </a:r>
          </a:p>
          <a:p>
            <a:pPr algn="just"/>
            <a:r>
              <a:rPr lang="ru-RU" dirty="0"/>
              <a:t>Јавне финансије укључују и </a:t>
            </a:r>
            <a:r>
              <a:rPr lang="ru-RU" b="1" dirty="0"/>
              <a:t>државну потрошњу</a:t>
            </a:r>
            <a:r>
              <a:rPr lang="ru-RU" dirty="0"/>
              <a:t> – кроз јавне инвестиције, грантове, </a:t>
            </a:r>
            <a:r>
              <a:rPr lang="ru-RU" dirty="0" smtClean="0"/>
              <a:t>субвенције. Предузећа </a:t>
            </a:r>
            <a:r>
              <a:rPr lang="ru-RU" dirty="0"/>
              <a:t>која прате јавне програме могу конкурисати за средства или учествовати у јавним тендерима.</a:t>
            </a:r>
          </a:p>
          <a:p>
            <a:pPr lvl="1"/>
            <a:r>
              <a:rPr lang="ru-RU" dirty="0"/>
              <a:t>На примјер, грађевинске фирме добијају велике пројекте кроз јавне радове финансиране из буџета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</a:rPr>
              <a:t>3. Планирање у складу са јавним дугом и фискалном политиком</a:t>
            </a:r>
          </a:p>
          <a:p>
            <a:r>
              <a:rPr lang="ru-RU" dirty="0"/>
              <a:t>Државе са високим јавним дугом често уводе рестриктивне мјере – повећавају порезе или смањују јавну потрошњу.</a:t>
            </a:r>
          </a:p>
          <a:p>
            <a:pPr lvl="1"/>
            <a:r>
              <a:rPr lang="ru-RU" dirty="0"/>
              <a:t>Знање о овим циклусима омогућава фирмама да предвиде како ће се мијењати потражња за њиховим производима.</a:t>
            </a:r>
          </a:p>
          <a:p>
            <a:pPr lvl="1"/>
            <a:r>
              <a:rPr lang="ru-RU" dirty="0"/>
              <a:t>Ако се очекује фискална експанзија (повећана јавна потрошња), компаније могу планирати ширење производње.</a:t>
            </a:r>
          </a:p>
          <a:p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785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981200"/>
            <a:ext cx="8991600" cy="480059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BA" b="1" dirty="0">
                <a:solidFill>
                  <a:schemeClr val="bg1"/>
                </a:solidFill>
              </a:rPr>
              <a:t>4. Управљање пословним ризицима</a:t>
            </a:r>
          </a:p>
          <a:p>
            <a:r>
              <a:rPr lang="sr-Cyrl-BA" dirty="0"/>
              <a:t>Јавне финансије директно утичу на </a:t>
            </a:r>
            <a:r>
              <a:rPr lang="sr-Cyrl-BA" b="1" dirty="0"/>
              <a:t>економску стабилност</a:t>
            </a:r>
            <a:r>
              <a:rPr lang="sr-Cyrl-BA" dirty="0"/>
              <a:t>.</a:t>
            </a:r>
          </a:p>
          <a:p>
            <a:pPr lvl="1" algn="just"/>
            <a:r>
              <a:rPr lang="sr-Cyrl-BA" dirty="0"/>
              <a:t>Инфраструктурне инвестиције повећавају конкурентност предузећа (бољи путеви, енергија, дигитална мрежа).</a:t>
            </a:r>
          </a:p>
          <a:p>
            <a:pPr lvl="1" algn="just"/>
            <a:r>
              <a:rPr lang="sr-Cyrl-BA" dirty="0"/>
              <a:t>Фискална нестабилност (нпр. чести ребаланси буџета или касне исплате јавних обавеза) носи ризик за фирме које сарађују са државом</a:t>
            </a:r>
            <a:r>
              <a:rPr lang="sr-Cyrl-BA" dirty="0" smtClean="0"/>
              <a:t>.</a:t>
            </a:r>
          </a:p>
          <a:p>
            <a:endParaRPr lang="sr-Cyrl-BA" dirty="0"/>
          </a:p>
          <a:p>
            <a:pPr marL="0" indent="0">
              <a:buNone/>
            </a:pPr>
            <a:r>
              <a:rPr lang="ru-RU" b="1" dirty="0">
                <a:solidFill>
                  <a:schemeClr val="bg1"/>
                </a:solidFill>
              </a:rPr>
              <a:t>5. Друштвена одговорност и репутација</a:t>
            </a:r>
          </a:p>
          <a:p>
            <a:r>
              <a:rPr lang="ru-RU" dirty="0"/>
              <a:t>Знање из јавних финансија помаже бизнисима да разумију како њихово пословање утиче на јавне приходе (порези, доприноси) и јавне расходе (социјални </a:t>
            </a:r>
            <a:r>
              <a:rPr lang="ru-RU" dirty="0" smtClean="0"/>
              <a:t>програми)</a:t>
            </a:r>
            <a:r>
              <a:rPr lang="sr-Latn-BA" dirty="0" smtClean="0"/>
              <a:t>; </a:t>
            </a:r>
            <a:r>
              <a:rPr lang="ru-RU" dirty="0" smtClean="0"/>
              <a:t>друштвено </a:t>
            </a:r>
            <a:r>
              <a:rPr lang="ru-RU" dirty="0"/>
              <a:t>одговорне.</a:t>
            </a:r>
          </a:p>
          <a:p>
            <a:pPr lvl="1"/>
            <a:r>
              <a:rPr lang="ru-RU" dirty="0"/>
              <a:t>Компаније које транспарентно испуњавају обавезе често добијају бољу репутацију код партнера, </a:t>
            </a:r>
            <a:r>
              <a:rPr lang="ru-RU" dirty="0" smtClean="0"/>
              <a:t>банака, клијената </a:t>
            </a:r>
            <a:r>
              <a:rPr lang="ru-RU" dirty="0"/>
              <a:t>и </a:t>
            </a:r>
            <a:r>
              <a:rPr lang="ru-RU" dirty="0" smtClean="0"/>
              <a:t>других инвеститора</a:t>
            </a:r>
            <a:r>
              <a:rPr lang="ru-RU" dirty="0"/>
              <a:t>.</a:t>
            </a:r>
          </a:p>
          <a:p>
            <a:endParaRPr lang="sr-Cyrl-B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80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7924800" cy="3599316"/>
          </a:xfrm>
        </p:spPr>
        <p:txBody>
          <a:bodyPr/>
          <a:lstStyle/>
          <a:p>
            <a:pPr marL="0" indent="0" algn="r">
              <a:buNone/>
            </a:pPr>
            <a:endParaRPr lang="sr-Cyrl-BA" b="1" dirty="0" smtClean="0"/>
          </a:p>
          <a:p>
            <a:pPr marL="0" indent="0" algn="r">
              <a:buNone/>
            </a:pPr>
            <a:endParaRPr lang="sr-Cyrl-BA" b="1" dirty="0"/>
          </a:p>
          <a:p>
            <a:pPr marL="0" indent="0" algn="r">
              <a:buNone/>
            </a:pPr>
            <a:endParaRPr lang="sr-Cyrl-BA" b="1" dirty="0" smtClean="0"/>
          </a:p>
          <a:p>
            <a:pPr marL="0" indent="0" algn="r">
              <a:buNone/>
            </a:pPr>
            <a:endParaRPr lang="sr-Cyrl-BA" b="1" dirty="0"/>
          </a:p>
          <a:p>
            <a:pPr marL="0" indent="0" algn="r">
              <a:buNone/>
            </a:pPr>
            <a:endParaRPr lang="sr-Cyrl-BA" b="1" dirty="0" smtClean="0"/>
          </a:p>
          <a:p>
            <a:pPr marL="0" indent="0" algn="r">
              <a:buNone/>
            </a:pPr>
            <a:endParaRPr lang="sr-Cyrl-BA" b="1" dirty="0"/>
          </a:p>
          <a:p>
            <a:pPr marL="0" indent="0" algn="r">
              <a:buNone/>
            </a:pPr>
            <a:r>
              <a:rPr lang="sr-Cyrl-BA" sz="3300" b="1" dirty="0" smtClean="0"/>
              <a:t>Хвала на пажњи!</a:t>
            </a:r>
            <a:endParaRPr lang="en-US" sz="3300" b="1" dirty="0"/>
          </a:p>
        </p:txBody>
      </p:sp>
    </p:spTree>
    <p:extLst>
      <p:ext uri="{BB962C8B-B14F-4D97-AF65-F5344CB8AC3E}">
        <p14:creationId xmlns:p14="http://schemas.microsoft.com/office/powerpoint/2010/main" val="996649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sr-Cyrl-RS" dirty="0" smtClean="0"/>
              <a:t>КОНСУЛТАЦИЈЕ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33400" y="2336873"/>
            <a:ext cx="8077200" cy="359931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Tx/>
              <a:buChar char="•"/>
            </a:pPr>
            <a:endParaRPr lang="sr-Cyrl-CS" sz="2800" b="1" dirty="0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endParaRPr lang="sr-Cyrl-CS" sz="2800" b="1" dirty="0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sr-Cyrl-CS" sz="2800" b="1" dirty="0" smtClean="0"/>
              <a:t>Консултације: </a:t>
            </a:r>
            <a:endParaRPr lang="sr-Latn-BA" sz="2800" b="1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sr-Latn-BA" sz="2800" b="1" dirty="0"/>
              <a:t> </a:t>
            </a:r>
            <a:r>
              <a:rPr lang="sr-Latn-BA" sz="2800" b="1" dirty="0" smtClean="0"/>
              <a:t> </a:t>
            </a:r>
            <a:r>
              <a:rPr lang="sr-Cyrl-CS" sz="2800" b="1" dirty="0" smtClean="0"/>
              <a:t>сриједа 11.00-13.00, кабинет 102</a:t>
            </a:r>
            <a:br>
              <a:rPr lang="sr-Cyrl-CS" sz="2800" b="1" dirty="0" smtClean="0"/>
            </a:br>
            <a:r>
              <a:rPr lang="sr-Cyrl-CS" sz="2800" b="1" dirty="0" smtClean="0"/>
              <a:t>		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sr-Cyrl-CS" sz="2800" b="1" dirty="0" smtClean="0"/>
              <a:t/>
            </a:r>
            <a:br>
              <a:rPr lang="sr-Cyrl-CS" sz="2800" b="1" dirty="0" smtClean="0"/>
            </a:br>
            <a:endParaRPr lang="en-US" sz="2800" b="1" dirty="0" smtClean="0"/>
          </a:p>
          <a:p>
            <a:pPr eaLnBrk="1" hangingPunct="1">
              <a:lnSpc>
                <a:spcPct val="90000"/>
              </a:lnSpc>
              <a:buFontTx/>
              <a:buChar char="•"/>
            </a:pPr>
            <a:r>
              <a:rPr lang="en-US" sz="2800" b="1" dirty="0" smtClean="0"/>
              <a:t>e-mail: </a:t>
            </a:r>
            <a:r>
              <a:rPr lang="sr-Latn-BA" sz="2800" b="1" dirty="0" smtClean="0"/>
              <a:t>branka.topic-pavkovic</a:t>
            </a:r>
            <a:r>
              <a:rPr lang="en-US" sz="2800" b="1" dirty="0" smtClean="0"/>
              <a:t>@</a:t>
            </a:r>
            <a:r>
              <a:rPr lang="en-US" sz="2800" b="1" dirty="0" err="1" smtClean="0"/>
              <a:t>ef</a:t>
            </a:r>
            <a:r>
              <a:rPr lang="sr-Latn-RS" sz="2800" b="1" dirty="0" smtClean="0"/>
              <a:t>.uni</a:t>
            </a:r>
            <a:r>
              <a:rPr lang="en-US" sz="2800" b="1" dirty="0" smtClean="0"/>
              <a:t>bl.org</a:t>
            </a:r>
            <a:r>
              <a:rPr lang="sr-Cyrl-CS" sz="2800" b="1" dirty="0" smtClean="0"/>
              <a:t> 	</a:t>
            </a:r>
            <a:endParaRPr lang="en-US" b="1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8C253-0A69-4DC5-86C8-5EDD62A0E8F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31885" y="665285"/>
            <a:ext cx="7411915" cy="9144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Cyrl-CS" sz="3000" b="1" dirty="0"/>
              <a:t>ПРОВЈЕРА </a:t>
            </a:r>
            <a:r>
              <a:rPr lang="sr-Cyrl-CS" sz="3000" b="1" dirty="0" smtClean="0"/>
              <a:t> И  ВАЛОРИЗОВАЊЕ  </a:t>
            </a:r>
            <a:r>
              <a:rPr lang="sr-Cyrl-CS" sz="3000" b="1" dirty="0"/>
              <a:t>ЗНАЊА СТУДЕНАТА</a:t>
            </a:r>
            <a:r>
              <a:rPr lang="en-US" sz="3000" dirty="0"/>
              <a:t> 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131885" y="2057400"/>
            <a:ext cx="8783515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Char char="•"/>
            </a:pPr>
            <a:r>
              <a:rPr lang="sr-Cyrl-CS" sz="2600" dirty="0" smtClean="0"/>
              <a:t>У току семестра студенти писмено полажу </a:t>
            </a:r>
            <a:r>
              <a:rPr lang="sr-Cyrl-CS" sz="2600" b="1" dirty="0" smtClean="0"/>
              <a:t>два колоквијума</a:t>
            </a:r>
            <a:r>
              <a:rPr lang="sr-Cyrl-CS" sz="2600" dirty="0" smtClean="0"/>
              <a:t>:</a:t>
            </a:r>
          </a:p>
          <a:p>
            <a:pPr lvl="1">
              <a:buFontTx/>
              <a:buChar char="•"/>
            </a:pPr>
            <a:r>
              <a:rPr lang="en-US" dirty="0" smtClean="0"/>
              <a:t>I </a:t>
            </a:r>
            <a:r>
              <a:rPr lang="sr-Cyrl-CS" dirty="0" smtClean="0"/>
              <a:t>колоквијум      (</a:t>
            </a:r>
            <a:r>
              <a:rPr lang="sr-Latn-BA" dirty="0" smtClean="0"/>
              <a:t>19</a:t>
            </a:r>
            <a:r>
              <a:rPr lang="sr-Cyrl-CS" dirty="0" smtClean="0"/>
              <a:t>.11.202</a:t>
            </a:r>
            <a:r>
              <a:rPr lang="sr-Latn-BA" dirty="0" smtClean="0"/>
              <a:t>5</a:t>
            </a:r>
            <a:r>
              <a:rPr lang="sr-Cyrl-CS" dirty="0" smtClean="0"/>
              <a:t>.)</a:t>
            </a:r>
            <a:endParaRPr lang="sr-Cyrl-CS" b="1" dirty="0" smtClean="0"/>
          </a:p>
          <a:p>
            <a:pPr lvl="1">
              <a:buFontTx/>
              <a:buChar char="•"/>
            </a:pPr>
            <a:r>
              <a:rPr lang="en-US" dirty="0" smtClean="0"/>
              <a:t>II </a:t>
            </a:r>
            <a:r>
              <a:rPr lang="sr-Cyrl-CS" dirty="0" smtClean="0"/>
              <a:t>колоквијум     (1</a:t>
            </a:r>
            <a:r>
              <a:rPr lang="sr-Latn-BA" dirty="0" smtClean="0"/>
              <a:t>3</a:t>
            </a:r>
            <a:r>
              <a:rPr lang="sr-Cyrl-CS" dirty="0" smtClean="0"/>
              <a:t>.01.202</a:t>
            </a:r>
            <a:r>
              <a:rPr lang="sr-Latn-BA" dirty="0" smtClean="0"/>
              <a:t>6</a:t>
            </a:r>
            <a:r>
              <a:rPr lang="sr-Cyrl-CS" dirty="0" smtClean="0"/>
              <a:t>.)</a:t>
            </a:r>
          </a:p>
          <a:p>
            <a:pPr lvl="1">
              <a:buNone/>
            </a:pPr>
            <a:endParaRPr lang="sr-Cyrl-CS" b="1" dirty="0" smtClean="0"/>
          </a:p>
          <a:p>
            <a:pPr algn="just" eaLnBrk="1" hangingPunct="1">
              <a:buFontTx/>
              <a:buChar char="•"/>
            </a:pPr>
            <a:r>
              <a:rPr lang="sr-Cyrl-CS" sz="2600" dirty="0" smtClean="0"/>
              <a:t>На сваком од колоквијума студент може остварити максимално </a:t>
            </a:r>
            <a:r>
              <a:rPr lang="sr-Cyrl-CS" sz="2600" b="1" dirty="0" smtClean="0"/>
              <a:t>20 бодова</a:t>
            </a:r>
          </a:p>
          <a:p>
            <a:pPr algn="just" eaLnBrk="1" hangingPunct="1">
              <a:buNone/>
            </a:pPr>
            <a:endParaRPr lang="sr-Cyrl-CS" sz="2600" b="1" dirty="0" smtClean="0"/>
          </a:p>
          <a:p>
            <a:pPr algn="just" eaLnBrk="1" hangingPunct="1">
              <a:buFontTx/>
              <a:buChar char="•"/>
            </a:pPr>
            <a:r>
              <a:rPr lang="sr-Cyrl-CS" sz="2600" dirty="0" smtClean="0"/>
              <a:t>Семинарски рад може писати и бранити студент који оствари </a:t>
            </a:r>
            <a:r>
              <a:rPr lang="sr-Cyrl-CS" sz="2600" b="1" dirty="0" smtClean="0"/>
              <a:t>најмање 14 </a:t>
            </a:r>
            <a:r>
              <a:rPr lang="sr-Cyrl-CS" sz="2600" dirty="0" smtClean="0"/>
              <a:t>и више поена</a:t>
            </a:r>
            <a:endParaRPr lang="sr-Latn-BA" sz="2600" dirty="0" smtClean="0"/>
          </a:p>
          <a:p>
            <a:pPr algn="just" eaLnBrk="1" hangingPunct="1">
              <a:buFontTx/>
              <a:buChar char="•"/>
            </a:pPr>
            <a:endParaRPr lang="sr-Latn-BA" sz="2600" b="1" dirty="0"/>
          </a:p>
          <a:p>
            <a:pPr algn="just" eaLnBrk="1" hangingPunct="1">
              <a:buFontTx/>
              <a:buChar char="•"/>
            </a:pPr>
            <a:r>
              <a:rPr lang="sr-Cyrl-BA" sz="2600" b="1" dirty="0" smtClean="0"/>
              <a:t>Теме за семинарски рад</a:t>
            </a:r>
            <a:endParaRPr lang="sr-Cyrl-CS" sz="2600" b="1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1189" y="685800"/>
            <a:ext cx="7240211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sr-Cyrl-CS" sz="3000" b="1" dirty="0" smtClean="0"/>
              <a:t>ПРОВЈЕРА И ВАЛОРИЗОВАЊЕ ЗНАЊА СТУДЕНАТА</a:t>
            </a:r>
            <a:r>
              <a:rPr lang="en-US" sz="3000" dirty="0" smtClean="0"/>
              <a:t> </a:t>
            </a:r>
            <a:endParaRPr lang="en-US" sz="3000" b="1" dirty="0" smtClean="0"/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209800"/>
            <a:ext cx="8458200" cy="4267200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Char char="•"/>
            </a:pPr>
            <a:r>
              <a:rPr lang="sr-Cyrl-CS" sz="2600" dirty="0" smtClean="0"/>
              <a:t>Писмена и усмена обрада семинарске теме</a:t>
            </a:r>
            <a:r>
              <a:rPr lang="sr-Latn-BA" sz="2600" dirty="0" smtClean="0"/>
              <a:t>, </a:t>
            </a:r>
            <a:r>
              <a:rPr lang="sr-Cyrl-BA" sz="2600" dirty="0" smtClean="0"/>
              <a:t>есеја</a:t>
            </a:r>
            <a:r>
              <a:rPr lang="sr-Cyrl-CS" sz="2600" dirty="0" smtClean="0"/>
              <a:t> и разни облици активности на предавањима и вјежбама (презентације, дискусије и сл.) вриједнују се са максимално </a:t>
            </a:r>
            <a:r>
              <a:rPr lang="sr-Cyrl-CS" sz="2600" b="1" dirty="0" smtClean="0"/>
              <a:t>8 бодова</a:t>
            </a:r>
          </a:p>
          <a:p>
            <a:pPr algn="just" eaLnBrk="1" hangingPunct="1">
              <a:buFont typeface="Wingdings 2" pitchFamily="18" charset="2"/>
              <a:buNone/>
            </a:pPr>
            <a:endParaRPr lang="sr-Cyrl-CS" sz="2600" b="1" dirty="0" smtClean="0"/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  <a:buFontTx/>
              <a:buChar char="•"/>
            </a:pPr>
            <a:r>
              <a:rPr lang="sr-Cyrl-CS" sz="2600" dirty="0" smtClean="0"/>
              <a:t>Утврђена оцјена на основу наведених бодова увећава се за бодове по основу </a:t>
            </a:r>
            <a:r>
              <a:rPr lang="sr-Cyrl-CS" sz="2600" b="1" dirty="0" smtClean="0"/>
              <a:t>присуства</a:t>
            </a:r>
            <a:r>
              <a:rPr lang="sr-Cyrl-CS" sz="2600" dirty="0" smtClean="0"/>
              <a:t> предавањима и вјежбама – </a:t>
            </a:r>
            <a:r>
              <a:rPr lang="sr-Cyrl-CS" sz="2600" b="1" dirty="0" smtClean="0"/>
              <a:t>2 бода </a:t>
            </a:r>
            <a:r>
              <a:rPr lang="sr-Cyrl-CS" sz="2600" dirty="0" smtClean="0"/>
              <a:t>(при чему је обавезно присуство</a:t>
            </a:r>
            <a:r>
              <a:rPr lang="en-US" sz="2600" dirty="0" smtClean="0"/>
              <a:t> </a:t>
            </a:r>
            <a:r>
              <a:rPr lang="sr-Cyrl-CS" sz="2600" dirty="0" smtClean="0"/>
              <a:t>у обиму од најмање </a:t>
            </a:r>
            <a:r>
              <a:rPr lang="sr-Cyrl-CS" sz="2600" b="1" dirty="0" smtClean="0"/>
              <a:t>80%</a:t>
            </a:r>
            <a:r>
              <a:rPr lang="sr-Cyrl-CS" sz="2600" dirty="0" smtClean="0"/>
              <a:t> предвиђених часова)</a:t>
            </a:r>
          </a:p>
          <a:p>
            <a:pPr algn="just" eaLnBrk="1" hangingPunct="1">
              <a:lnSpc>
                <a:spcPct val="90000"/>
              </a:lnSpc>
              <a:spcBef>
                <a:spcPct val="40000"/>
              </a:spcBef>
              <a:buFont typeface="Wingdings 2" pitchFamily="18" charset="2"/>
              <a:buNone/>
            </a:pPr>
            <a:endParaRPr lang="sr-Cyrl-CS" sz="26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7168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433" name="Group 49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27792770"/>
              </p:ext>
            </p:extLst>
          </p:nvPr>
        </p:nvGraphicFramePr>
        <p:xfrm>
          <a:off x="609600" y="1066799"/>
          <a:ext cx="8077200" cy="4572001"/>
        </p:xfrm>
        <a:graphic>
          <a:graphicData uri="http://schemas.openxmlformats.org/drawingml/2006/table">
            <a:tbl>
              <a:tblPr/>
              <a:tblGrid>
                <a:gridCol w="4238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8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3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Врста активности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Број бодова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 </a:t>
                      </a:r>
                      <a:r>
                        <a:rPr kumimoji="0" lang="sr-Cyrl-C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колоквијум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II</a:t>
                      </a:r>
                      <a:r>
                        <a:rPr kumimoji="0" lang="sr-Cyrl-C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колоквијум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Активност студента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8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Присуство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Завршни испит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BA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50</a:t>
                      </a: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УКУПНО</a:t>
                      </a: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100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167074" y="753228"/>
            <a:ext cx="7261099" cy="108093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sr-Cyrl-CS" sz="3200" b="1" dirty="0" smtClean="0"/>
              <a:t>Финансије и научне дисциплине у оквиру финансија</a:t>
            </a:r>
            <a:endParaRPr lang="en-US" sz="3200" b="1" dirty="0" smtClean="0">
              <a:solidFill>
                <a:srgbClr val="AB2627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7074" y="2057400"/>
            <a:ext cx="8839200" cy="4670906"/>
          </a:xfrm>
        </p:spPr>
        <p:txBody>
          <a:bodyPr>
            <a:normAutofit fontScale="62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sr-Cyrl-CS" sz="6000" u="sng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Cyrl-CS" sz="4000" dirty="0" smtClean="0"/>
              <a:t>Научно-наставне дисциплине у оквиру финансија: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sr-Cyrl-CS" sz="6000" dirty="0" smtClean="0"/>
              <a:t/>
            </a:r>
            <a:br>
              <a:rPr lang="sr-Cyrl-CS" sz="6000" dirty="0" smtClean="0"/>
            </a:br>
            <a:r>
              <a:rPr lang="sr-Cyrl-CS" sz="3600" b="1" dirty="0" smtClean="0"/>
              <a:t>1. Монетарне финансије</a:t>
            </a:r>
            <a:br>
              <a:rPr lang="sr-Cyrl-CS" sz="3600" b="1" dirty="0" smtClean="0"/>
            </a:br>
            <a:r>
              <a:rPr lang="sr-Cyrl-CS" sz="3600" b="1" dirty="0" smtClean="0"/>
              <a:t>2. Јавне финансије </a:t>
            </a:r>
            <a:r>
              <a:rPr lang="sr-Cyrl-CS" sz="3600" dirty="0" smtClean="0"/>
              <a:t/>
            </a:r>
            <a:br>
              <a:rPr lang="sr-Cyrl-CS" sz="3600" dirty="0" smtClean="0"/>
            </a:br>
            <a:r>
              <a:rPr lang="sr-Cyrl-CS" sz="3600" dirty="0" smtClean="0"/>
              <a:t>3. Банкарске фина</a:t>
            </a:r>
            <a:r>
              <a:rPr lang="sr-Cyrl-BA" sz="3600" dirty="0" smtClean="0"/>
              <a:t>н</a:t>
            </a:r>
            <a:r>
              <a:rPr lang="sr-Cyrl-CS" sz="3600" dirty="0" smtClean="0"/>
              <a:t>сије </a:t>
            </a:r>
            <a:br>
              <a:rPr lang="sr-Cyrl-CS" sz="3600" dirty="0" smtClean="0"/>
            </a:br>
            <a:r>
              <a:rPr lang="sr-Cyrl-CS" sz="3600" dirty="0" smtClean="0"/>
              <a:t>4. Финансијска тржишта и хартије од вриједности </a:t>
            </a:r>
            <a:br>
              <a:rPr lang="sr-Cyrl-CS" sz="3600" dirty="0" smtClean="0"/>
            </a:br>
            <a:r>
              <a:rPr lang="sr-Cyrl-CS" sz="3600" dirty="0" smtClean="0"/>
              <a:t>5. Међународне финансије</a:t>
            </a:r>
            <a:r>
              <a:rPr lang="sr-Latn-CS" sz="2900" dirty="0" smtClean="0"/>
              <a:t/>
            </a:r>
            <a:br>
              <a:rPr lang="sr-Latn-CS" sz="2900" dirty="0" smtClean="0"/>
            </a:br>
            <a:endParaRPr lang="en-US" sz="2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863073"/>
            <a:ext cx="8001000" cy="758825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 </a:t>
            </a:r>
            <a:r>
              <a:rPr lang="sr-Cyrl-CS" b="1" dirty="0" smtClean="0"/>
              <a:t>ОСНОВНА</a:t>
            </a:r>
            <a:r>
              <a:rPr lang="en-US" b="1" dirty="0" smtClean="0"/>
              <a:t> </a:t>
            </a:r>
            <a:r>
              <a:rPr lang="sr-Cyrl-CS" b="1" dirty="0" smtClean="0"/>
              <a:t> ЛИТЕРАТУРА</a:t>
            </a:r>
            <a:endParaRPr lang="en-US" b="1" dirty="0" smtClean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8954" y="2590800"/>
            <a:ext cx="8862646" cy="4114800"/>
          </a:xfrm>
        </p:spPr>
        <p:txBody>
          <a:bodyPr>
            <a:normAutofit/>
          </a:bodyPr>
          <a:lstStyle/>
          <a:p>
            <a:pPr marL="460375" indent="-273050">
              <a:buFontTx/>
              <a:buChar char="•"/>
            </a:pPr>
            <a:endParaRPr lang="sr-Latn-BA" sz="2300" dirty="0" smtClean="0"/>
          </a:p>
          <a:p>
            <a:pPr marL="460375" indent="-273050">
              <a:buFontTx/>
              <a:buChar char="•"/>
            </a:pPr>
            <a:r>
              <a:rPr lang="sr-Cyrl-BA" sz="2300" dirty="0" smtClean="0"/>
              <a:t>Душанић, Ј., и Шпирић, Н. (2009). </a:t>
            </a:r>
            <a:r>
              <a:rPr lang="sr-Cyrl-CS" sz="2300" b="1" i="1" dirty="0" smtClean="0">
                <a:cs typeface="Times New Roman" pitchFamily="18" charset="0"/>
              </a:rPr>
              <a:t>Монетарне и јавне финансије</a:t>
            </a:r>
            <a:r>
              <a:rPr lang="sr-Cyrl-CS" sz="2300" i="1" dirty="0" smtClean="0">
                <a:cs typeface="Times New Roman" pitchFamily="18" charset="0"/>
              </a:rPr>
              <a:t>. </a:t>
            </a:r>
            <a:r>
              <a:rPr lang="sr-Latn-BA" sz="2300" dirty="0"/>
              <a:t>Универзитет у Бањој Луци, Економски факултет </a:t>
            </a:r>
            <a:endParaRPr lang="sr-Latn-BA" sz="2300" dirty="0" smtClean="0"/>
          </a:p>
          <a:p>
            <a:pPr marL="187325" indent="0">
              <a:buNone/>
            </a:pPr>
            <a:endParaRPr lang="sr-Cyrl-BA" sz="2300" dirty="0" smtClean="0"/>
          </a:p>
          <a:p>
            <a:pPr marL="187325" indent="0">
              <a:buNone/>
            </a:pPr>
            <a:r>
              <a:rPr lang="sr-Cyrl-CS" sz="2300" dirty="0" smtClean="0"/>
              <a:t/>
            </a:r>
            <a:br>
              <a:rPr lang="sr-Cyrl-CS" sz="2300" dirty="0" smtClean="0"/>
            </a:br>
            <a:endParaRPr lang="sr-Cyrl-CS" sz="2300" dirty="0" smtClean="0"/>
          </a:p>
          <a:p>
            <a:pPr marL="460375" indent="-273050" eaLnBrk="1" hangingPunct="1">
              <a:buFontTx/>
              <a:buChar char="•"/>
            </a:pPr>
            <a:r>
              <a:rPr lang="sr-Cyrl-CS" sz="2300" dirty="0" smtClean="0"/>
              <a:t>Предавања и вјежбе</a:t>
            </a:r>
            <a:endParaRPr lang="en-US" sz="23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53228"/>
            <a:ext cx="7351973" cy="1080938"/>
          </a:xfrm>
        </p:spPr>
        <p:txBody>
          <a:bodyPr/>
          <a:lstStyle/>
          <a:p>
            <a:pPr eaLnBrk="1" hangingPunct="1"/>
            <a:r>
              <a:rPr lang="en-US" dirty="0" smtClean="0"/>
              <a:t> </a:t>
            </a:r>
            <a:r>
              <a:rPr lang="sr-Cyrl-CS" b="1" dirty="0" smtClean="0"/>
              <a:t>ДОПУНСКА ЛИТЕРАТУРА МФ</a:t>
            </a:r>
            <a:endParaRPr lang="en-US" b="1" dirty="0" smtClean="0"/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2133600"/>
            <a:ext cx="8915400" cy="4343400"/>
          </a:xfrm>
        </p:spPr>
        <p:txBody>
          <a:bodyPr>
            <a:normAutofit lnSpcReduction="10000"/>
          </a:bodyPr>
          <a:lstStyle/>
          <a:p>
            <a:pPr marL="460375" indent="-273050">
              <a:buFontTx/>
              <a:buChar char="•"/>
            </a:pPr>
            <a:r>
              <a:rPr lang="sr-Cyrl-CS" sz="2300" dirty="0"/>
              <a:t>Ж</a:t>
            </a:r>
            <a:r>
              <a:rPr lang="en-US" sz="2300" dirty="0" err="1"/>
              <a:t>ивкови</a:t>
            </a:r>
            <a:r>
              <a:rPr lang="sr-Cyrl-CS" sz="2300" dirty="0"/>
              <a:t>ћ, </a:t>
            </a:r>
            <a:r>
              <a:rPr lang="en-US" sz="2300" dirty="0"/>
              <a:t>А</a:t>
            </a:r>
            <a:r>
              <a:rPr lang="sr-Cyrl-BA" sz="2300" dirty="0"/>
              <a:t>., и</a:t>
            </a:r>
            <a:r>
              <a:rPr lang="sr-Cyrl-CS" sz="2300" dirty="0"/>
              <a:t> </a:t>
            </a:r>
            <a:r>
              <a:rPr lang="en-US" sz="2300" dirty="0" err="1"/>
              <a:t>Ко</a:t>
            </a:r>
            <a:r>
              <a:rPr lang="sr-Cyrl-CS" sz="2300" dirty="0"/>
              <a:t>ж</a:t>
            </a:r>
            <a:r>
              <a:rPr lang="en-US" sz="2300" dirty="0" err="1"/>
              <a:t>етинац</a:t>
            </a:r>
            <a:r>
              <a:rPr lang="sr-Cyrl-CS" sz="2300" dirty="0"/>
              <a:t>, </a:t>
            </a:r>
            <a:r>
              <a:rPr lang="en-US" sz="2300" dirty="0"/>
              <a:t>Г</a:t>
            </a:r>
            <a:r>
              <a:rPr lang="sr-Cyrl-BA" sz="2300" dirty="0"/>
              <a:t>.   </a:t>
            </a:r>
            <a:r>
              <a:rPr lang="en-US" sz="2300" b="1" dirty="0" err="1"/>
              <a:t>Монетарна</a:t>
            </a:r>
            <a:r>
              <a:rPr lang="en-US" sz="2300" b="1" dirty="0"/>
              <a:t> </a:t>
            </a:r>
            <a:r>
              <a:rPr lang="en-US" sz="2300" b="1" dirty="0" err="1"/>
              <a:t>економија</a:t>
            </a:r>
            <a:r>
              <a:rPr lang="sr-Cyrl-BA" sz="2300" i="1" dirty="0"/>
              <a:t>.</a:t>
            </a:r>
            <a:r>
              <a:rPr lang="sr-Cyrl-BA" sz="2300" dirty="0"/>
              <a:t> Београд: Центар </a:t>
            </a:r>
            <a:r>
              <a:rPr lang="en-US" sz="2300" dirty="0" err="1"/>
              <a:t>за</a:t>
            </a:r>
            <a:r>
              <a:rPr lang="en-US" sz="2300" dirty="0"/>
              <a:t> </a:t>
            </a:r>
            <a:r>
              <a:rPr lang="en-US" sz="2300" dirty="0" err="1"/>
              <a:t>издавачку</a:t>
            </a:r>
            <a:r>
              <a:rPr lang="en-US" sz="2300" dirty="0"/>
              <a:t> </a:t>
            </a:r>
            <a:r>
              <a:rPr lang="en-US" sz="2300" dirty="0" err="1"/>
              <a:t>делатност</a:t>
            </a:r>
            <a:r>
              <a:rPr lang="en-US" sz="2300" dirty="0"/>
              <a:t> </a:t>
            </a:r>
            <a:r>
              <a:rPr lang="sr-Cyrl-BA" sz="2300" dirty="0"/>
              <a:t>Економског факултета, 2009.</a:t>
            </a:r>
            <a:endParaRPr lang="sr-Cyrl-RS" sz="2300" dirty="0"/>
          </a:p>
          <a:p>
            <a:pPr marL="460375" indent="-273050">
              <a:buFontTx/>
              <a:buChar char="•"/>
            </a:pPr>
            <a:endParaRPr lang="sr-Cyrl-RS" sz="2300" dirty="0"/>
          </a:p>
          <a:p>
            <a:pPr marL="460375" indent="-273050">
              <a:buFontTx/>
              <a:buChar char="•"/>
            </a:pPr>
            <a:r>
              <a:rPr lang="sr-Cyrl-BA" sz="2300" dirty="0"/>
              <a:t>Топић-Павковић, Б</a:t>
            </a:r>
            <a:r>
              <a:rPr lang="sr-Latn-BA" sz="2300" dirty="0"/>
              <a:t>ранка</a:t>
            </a:r>
            <a:r>
              <a:rPr lang="sr-Cyrl-BA" sz="2300" dirty="0"/>
              <a:t>.</a:t>
            </a:r>
            <a:r>
              <a:rPr lang="sr-Latn-BA" sz="2300" dirty="0"/>
              <a:t> (20</a:t>
            </a:r>
            <a:r>
              <a:rPr lang="sr-Cyrl-BA" sz="2300" dirty="0"/>
              <a:t>25). </a:t>
            </a:r>
            <a:r>
              <a:rPr lang="sr-Cyrl-BA" sz="2300" b="1" dirty="0"/>
              <a:t>Институције монетарне политике</a:t>
            </a:r>
            <a:r>
              <a:rPr lang="sr-Cyrl-BA" sz="2300" dirty="0"/>
              <a:t>.</a:t>
            </a:r>
            <a:r>
              <a:rPr lang="sr-Latn-BA" sz="2300" dirty="0"/>
              <a:t> Универзитет у Бањој Луци, Економски факултет </a:t>
            </a:r>
            <a:endParaRPr lang="sr-Latn-BA" sz="2300" dirty="0" smtClean="0"/>
          </a:p>
          <a:p>
            <a:pPr marL="460375" indent="-273050">
              <a:buFontTx/>
              <a:buChar char="•"/>
            </a:pPr>
            <a:endParaRPr lang="sr-Latn-BA" sz="2300" dirty="0"/>
          </a:p>
          <a:p>
            <a:pPr marL="460375" indent="-273050">
              <a:buFontTx/>
              <a:buChar char="•"/>
            </a:pPr>
            <a:r>
              <a:rPr lang="en-US" sz="2300" dirty="0" err="1" smtClean="0"/>
              <a:t>Mishkin</a:t>
            </a:r>
            <a:r>
              <a:rPr lang="sr-Cyrl-BA" sz="2300" dirty="0" smtClean="0"/>
              <a:t>, F. S.   </a:t>
            </a:r>
            <a:r>
              <a:rPr lang="en-US" sz="2300" b="1" dirty="0" err="1" smtClean="0"/>
              <a:t>Монетарна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економија</a:t>
            </a:r>
            <a:r>
              <a:rPr lang="en-US" sz="2300" b="1" dirty="0" smtClean="0"/>
              <a:t>, </a:t>
            </a:r>
            <a:r>
              <a:rPr lang="en-US" sz="2300" b="1" dirty="0" err="1" smtClean="0"/>
              <a:t>банкарство</a:t>
            </a:r>
            <a:r>
              <a:rPr lang="en-US" sz="2300" b="1" dirty="0" smtClean="0"/>
              <a:t> и </a:t>
            </a:r>
            <a:r>
              <a:rPr lang="en-US" sz="2300" b="1" dirty="0" err="1" smtClean="0"/>
              <a:t>финансијска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тржишта</a:t>
            </a:r>
            <a:r>
              <a:rPr lang="sr-Cyrl-BA" sz="2300" i="1" dirty="0" smtClean="0"/>
              <a:t>.</a:t>
            </a:r>
            <a:r>
              <a:rPr lang="sr-Cyrl-BA" sz="2300" dirty="0" smtClean="0"/>
              <a:t> Београд: </a:t>
            </a:r>
            <a:r>
              <a:rPr lang="en-US" sz="2300" dirty="0" err="1" smtClean="0"/>
              <a:t>Дата</a:t>
            </a:r>
            <a:r>
              <a:rPr lang="en-US" sz="2300" dirty="0" smtClean="0"/>
              <a:t> </a:t>
            </a:r>
            <a:r>
              <a:rPr lang="en-US" sz="2300" dirty="0" err="1" smtClean="0"/>
              <a:t>статус</a:t>
            </a:r>
            <a:r>
              <a:rPr lang="sr-Cyrl-RS" sz="2300" dirty="0" smtClean="0"/>
              <a:t>, 2006.</a:t>
            </a:r>
            <a:endParaRPr lang="sr-Latn-BA" sz="2300" dirty="0" smtClean="0"/>
          </a:p>
          <a:p>
            <a:pPr marL="460375" indent="-273050">
              <a:buFontTx/>
              <a:buChar char="•"/>
            </a:pPr>
            <a:endParaRPr lang="sr-Latn-BA" sz="2300" dirty="0"/>
          </a:p>
          <a:p>
            <a:pPr marL="460375" indent="-273050">
              <a:buFontTx/>
              <a:buChar char="•"/>
            </a:pPr>
            <a:r>
              <a:rPr lang="sr-Cyrl-BA" sz="2300" dirty="0" smtClean="0"/>
              <a:t>Ћировић</a:t>
            </a:r>
            <a:r>
              <a:rPr lang="sr-Cyrl-BA" sz="2300" dirty="0"/>
              <a:t>, М. (1987). </a:t>
            </a:r>
            <a:r>
              <a:rPr lang="sr-Cyrl-BA" sz="2300" b="1" i="1" dirty="0"/>
              <a:t>Монетарна економија</a:t>
            </a:r>
            <a:r>
              <a:rPr lang="sr-Cyrl-BA" sz="2300" dirty="0"/>
              <a:t>. Београд: </a:t>
            </a:r>
            <a:r>
              <a:rPr lang="en-US" sz="2300" dirty="0"/>
              <a:t>European Centre for Peace and Development</a:t>
            </a:r>
            <a:r>
              <a:rPr lang="sr-Cyrl-BA" sz="2300" dirty="0" smtClean="0"/>
              <a:t>.</a:t>
            </a:r>
          </a:p>
          <a:p>
            <a:pPr lvl="0"/>
            <a:endParaRPr lang="sr-Cyrl-CS" sz="2300" dirty="0" smtClean="0"/>
          </a:p>
          <a:p>
            <a:pPr marL="495300" indent="-495300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endParaRPr lang="sr-Cyrl-CS" sz="23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689</TotalTime>
  <Words>1193</Words>
  <Application>Microsoft Office PowerPoint</Application>
  <PresentationFormat>On-screen Show (4:3)</PresentationFormat>
  <Paragraphs>223</Paragraphs>
  <Slides>22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</vt:lpstr>
      <vt:lpstr>Times New Roman</vt:lpstr>
      <vt:lpstr>Trebuchet MS</vt:lpstr>
      <vt:lpstr>Verdana</vt:lpstr>
      <vt:lpstr>Wingdings</vt:lpstr>
      <vt:lpstr>Wingdings 2</vt:lpstr>
      <vt:lpstr>Berlin</vt:lpstr>
      <vt:lpstr>МОНЕТАРНЕ И ЈАВНЕ ФИНАНСИЈЕ</vt:lpstr>
      <vt:lpstr>ТЕРМИНИ ОДРЖАВАЊА ПРЕДАВАЊА</vt:lpstr>
      <vt:lpstr>КОНСУЛТАЦИЈЕ</vt:lpstr>
      <vt:lpstr>ПРОВЈЕРА  И  ВАЛОРИЗОВАЊЕ  ЗНАЊА СТУДЕНАТА </vt:lpstr>
      <vt:lpstr>ПРОВЈЕРА И ВАЛОРИЗОВАЊЕ ЗНАЊА СТУДЕНАТА </vt:lpstr>
      <vt:lpstr>PowerPoint Presentation</vt:lpstr>
      <vt:lpstr>Финансије и научне дисциплине у оквиру финансија</vt:lpstr>
      <vt:lpstr> ОСНОВНА  ЛИТЕРАТУРА</vt:lpstr>
      <vt:lpstr> ДОПУНСКА ЛИТЕРАТУРА МФ</vt:lpstr>
      <vt:lpstr>ДОПУНСКА ЛИТЕРАТУРА ЈФ</vt:lpstr>
      <vt:lpstr>МОНЕТАРНЕ ФИНАНСИЈЕ</vt:lpstr>
      <vt:lpstr>PowerPoint Presentation</vt:lpstr>
      <vt:lpstr>Предмет изучавања МФ</vt:lpstr>
      <vt:lpstr>Примјена знања из монетарне економије</vt:lpstr>
      <vt:lpstr>PowerPoint Presentation</vt:lpstr>
      <vt:lpstr>PowerPoint Presentation</vt:lpstr>
      <vt:lpstr>ЈАВНЕ ФИНАНСИЈЕ</vt:lpstr>
      <vt:lpstr>Предмет изучавања ЈФ</vt:lpstr>
      <vt:lpstr>Примјена знања из јавних финансија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i7</dc:creator>
  <cp:lastModifiedBy>Branka</cp:lastModifiedBy>
  <cp:revision>112</cp:revision>
  <dcterms:created xsi:type="dcterms:W3CDTF">2006-08-16T00:00:00Z</dcterms:created>
  <dcterms:modified xsi:type="dcterms:W3CDTF">2025-10-06T07:53:47Z</dcterms:modified>
</cp:coreProperties>
</file>