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9" r:id="rId9"/>
    <p:sldId id="270" r:id="rId10"/>
    <p:sldId id="271" r:id="rId11"/>
    <p:sldId id="274" r:id="rId12"/>
    <p:sldId id="275" r:id="rId13"/>
    <p:sldId id="276" r:id="rId14"/>
    <p:sldId id="281" r:id="rId15"/>
    <p:sldId id="282" r:id="rId16"/>
    <p:sldId id="287" r:id="rId17"/>
    <p:sldId id="289" r:id="rId18"/>
    <p:sldId id="290" r:id="rId19"/>
    <p:sldId id="292" r:id="rId20"/>
    <p:sldId id="294" r:id="rId21"/>
    <p:sldId id="296" r:id="rId22"/>
    <p:sldId id="297" r:id="rId23"/>
    <p:sldId id="299" r:id="rId24"/>
    <p:sldId id="300" r:id="rId25"/>
    <p:sldId id="301" r:id="rId26"/>
    <p:sldId id="324" r:id="rId27"/>
    <p:sldId id="305" r:id="rId28"/>
    <p:sldId id="310" r:id="rId29"/>
    <p:sldId id="312" r:id="rId30"/>
    <p:sldId id="314" r:id="rId31"/>
    <p:sldId id="316" r:id="rId32"/>
    <p:sldId id="318" r:id="rId33"/>
    <p:sldId id="320" r:id="rId34"/>
    <p:sldId id="322" r:id="rId35"/>
    <p:sldId id="325" r:id="rId36"/>
    <p:sldId id="327" r:id="rId37"/>
    <p:sldId id="330" r:id="rId38"/>
    <p:sldId id="332" r:id="rId39"/>
    <p:sldId id="333" r:id="rId40"/>
    <p:sldId id="334" r:id="rId41"/>
    <p:sldId id="336" r:id="rId42"/>
    <p:sldId id="338" r:id="rId43"/>
    <p:sldId id="339" r:id="rId44"/>
    <p:sldId id="340" r:id="rId45"/>
    <p:sldId id="337" r:id="rId46"/>
    <p:sldId id="353" r:id="rId47"/>
    <p:sldId id="341" r:id="rId48"/>
    <p:sldId id="342" r:id="rId49"/>
    <p:sldId id="343" r:id="rId50"/>
    <p:sldId id="344" r:id="rId51"/>
    <p:sldId id="345" r:id="rId52"/>
    <p:sldId id="346" r:id="rId53"/>
    <p:sldId id="347" r:id="rId54"/>
    <p:sldId id="352" r:id="rId55"/>
    <p:sldId id="349" r:id="rId56"/>
    <p:sldId id="350" r:id="rId57"/>
    <p:sldId id="351" r:id="rId5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32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146BE-1A27-42A9-839C-5DB5F9428968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1C78B-BCB6-4CBB-AC16-5EAE4ABF1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9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7262D-D77E-4571-8256-0BC10DA7A156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D894C-B882-41F5-ADF1-5D27A0A145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8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8000" smtClean="0">
                <a:solidFill>
                  <a:srgbClr val="D665D3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8000" smtClean="0">
                <a:solidFill>
                  <a:srgbClr val="D665D3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5C8A-8509-4E97-85F6-3F2040532FDC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AFC43-05C5-4431-8F9B-D033284FC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38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2651-44E0-4594-ADF2-909B1388CFE7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0048-36F8-4535-B2DB-961EF294E1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91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8000" smtClean="0">
                <a:solidFill>
                  <a:srgbClr val="D665D3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8000" smtClean="0">
                <a:solidFill>
                  <a:srgbClr val="D665D3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7D696-74AC-40BF-8779-776438BCC837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73E16-8C3D-46AD-83CC-CE7C919ED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8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5467F-2E61-47DA-A960-C07D7A5701F6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BF3BC-5447-411A-BE79-6CA3BB41B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31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38057-AD3C-4071-AAD9-2E8FD5626CAA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FF444-AF94-4C4F-A9ED-C58C9BC70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54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9057D-4918-484A-98F3-68E63A2C2F6B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3C79-B788-42CB-AC12-AC4F9B01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1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D3974-447C-43D3-AEB2-0BD2EA0D4133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0B08C-4D16-46A6-B26F-19B28348D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1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56B48-CEE8-4C5F-8ECB-011B227972F3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AF90E-82B3-4ED2-9CA4-4601083F5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276F8-1EB4-45BC-BAAE-AFE644582CE1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C3C4C-B2EC-4C45-B726-DE07D8363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66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0F259-DA86-4287-85E7-F6520C690AB5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02402-98C5-464A-8715-5A699ED82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8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8A8FA-B1A9-48D0-B2A3-543D92A521CC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F48CA-58C8-4B7C-AB45-8B5C780BB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59AF4-20D5-464C-8765-5D95334378F9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ABA9F-1CC6-4B27-A3EA-BBA06DA10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2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B8B2A-12BF-4C7C-A6FE-3803BCD5D4E8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5E320-7F73-4971-BED8-44287D5FC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9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48982-A9D3-4A60-A322-178818A8A563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3CCBC-9E13-433E-B808-C1F968C50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8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D7F298-A948-4B5B-BB94-F41ADD492E31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7D7E5C2-1E84-47F5-8F2A-C72FF596D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5" r:id="rId11"/>
    <p:sldLayoutId id="2147483990" r:id="rId12"/>
    <p:sldLayoutId id="2147483996" r:id="rId13"/>
    <p:sldLayoutId id="2147483991" r:id="rId14"/>
    <p:sldLayoutId id="2147483992" r:id="rId15"/>
    <p:sldLayoutId id="2147483993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7000">
              <a:srgbClr val="D6E0F6"/>
            </a:gs>
            <a:gs pos="0">
              <a:schemeClr val="accent6">
                <a:lumMod val="5000"/>
                <a:lumOff val="95000"/>
              </a:schemeClr>
            </a:gs>
            <a:gs pos="100000">
              <a:schemeClr val="accent6">
                <a:lumMod val="45000"/>
                <a:lumOff val="55000"/>
              </a:schemeClr>
            </a:gs>
            <a:gs pos="100000">
              <a:srgbClr val="DAEFC3"/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1130300" y="1600200"/>
            <a:ext cx="5827713" cy="2451100"/>
          </a:xfrm>
        </p:spPr>
        <p:txBody>
          <a:bodyPr/>
          <a:lstStyle/>
          <a:p>
            <a:pPr eaLnBrk="1" hangingPunct="1"/>
            <a:r>
              <a:rPr lang="en-US" sz="4400" smtClean="0"/>
              <a:t>CIJENA I VREMENSKA VRIJEDNOST NOVCA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1130300" y="4495800"/>
            <a:ext cx="5827713" cy="6524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r-Latn-BA" dirty="0" smtClean="0"/>
              <a:t>Prof. dr Tajana Serdar Raković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7086600" cy="1320800"/>
          </a:xfrm>
        </p:spPr>
        <p:txBody>
          <a:bodyPr/>
          <a:lstStyle/>
          <a:p>
            <a:pPr eaLnBrk="1" hangingPunct="1"/>
            <a:r>
              <a:rPr lang="vi-VN" sz="2800" smtClean="0"/>
              <a:t>1.1.3. Prilagođavanje kamatnih stopa riziku od neizvršenja novčanih obaveza (DRP</a:t>
            </a:r>
            <a:r>
              <a:rPr lang="sr-Latn-BA" sz="2800" smtClean="0"/>
              <a:t>)</a:t>
            </a:r>
            <a:endParaRPr lang="en-US" sz="2800" smtClean="0"/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09600" y="1676400"/>
            <a:ext cx="7239000" cy="4953000"/>
          </a:xfrm>
        </p:spPr>
        <p:txBody>
          <a:bodyPr/>
          <a:lstStyle/>
          <a:p>
            <a:pPr marL="395288" indent="-285750" eaLnBrk="1" hangingPunct="1"/>
            <a:r>
              <a:rPr lang="en-US" sz="2000" smtClean="0"/>
              <a:t>Neizvršenje novčanih obaveza može se pojaviti na niz načina,</a:t>
            </a:r>
            <a:r>
              <a:rPr lang="sr-Latn-BA" sz="2000" smtClean="0"/>
              <a:t> </a:t>
            </a:r>
            <a:r>
              <a:rPr lang="en-US" sz="2000" smtClean="0"/>
              <a:t>recimo neisplaćivanjem kamate na glavnicu ili nepoštovanjem uslova definisanih u kreditnom</a:t>
            </a:r>
            <a:r>
              <a:rPr lang="sr-Latn-BA" sz="2000" smtClean="0"/>
              <a:t> </a:t>
            </a:r>
            <a:r>
              <a:rPr lang="en-US" sz="2000" smtClean="0"/>
              <a:t>ugovoru.</a:t>
            </a:r>
            <a:endParaRPr lang="sr-Latn-BA" sz="2000" smtClean="0"/>
          </a:p>
          <a:p>
            <a:pPr marL="395288" indent="-285750" eaLnBrk="1" hangingPunct="1"/>
            <a:r>
              <a:rPr lang="sr-Latn-BA" sz="2000" smtClean="0"/>
              <a:t> </a:t>
            </a:r>
            <a:r>
              <a:rPr lang="en-US" sz="2000" smtClean="0"/>
              <a:t>Vjerovatnoća da korisnik kredita neće moći da ispuni svoje obaveze zavisi od stepena </a:t>
            </a:r>
            <a:r>
              <a:rPr lang="en-US" sz="2000" smtClean="0">
                <a:solidFill>
                  <a:schemeClr val="accent1"/>
                </a:solidFill>
              </a:rPr>
              <a:t>poslovnog</a:t>
            </a:r>
            <a:r>
              <a:rPr lang="sr-Latn-BA" sz="2000" smtClean="0">
                <a:solidFill>
                  <a:schemeClr val="accent1"/>
                </a:solidFill>
              </a:rPr>
              <a:t> </a:t>
            </a:r>
            <a:r>
              <a:rPr lang="pl-PL" sz="2000" smtClean="0">
                <a:solidFill>
                  <a:schemeClr val="accent1"/>
                </a:solidFill>
              </a:rPr>
              <a:t>rizika i finansijskog rizika kompanije.</a:t>
            </a:r>
          </a:p>
          <a:p>
            <a:pPr marL="395288" indent="-285750" eaLnBrk="1" hangingPunct="1"/>
            <a:r>
              <a:rPr lang="en-US" sz="2000" smtClean="0"/>
              <a:t>Drugo značajno pitanje je </a:t>
            </a:r>
            <a:r>
              <a:rPr lang="en-US" sz="2000" smtClean="0">
                <a:solidFill>
                  <a:schemeClr val="accent1"/>
                </a:solidFill>
              </a:rPr>
              <a:t>visina diskontne stope kod procjene rizičnih investicija</a:t>
            </a:r>
            <a:r>
              <a:rPr lang="sr-Latn-BA" sz="2000" smtClean="0"/>
              <a:t> </a:t>
            </a:r>
            <a:r>
              <a:rPr lang="en-US" sz="2000" smtClean="0"/>
              <a:t>kao što je kupovina korporativnih obveznica.</a:t>
            </a:r>
          </a:p>
          <a:p>
            <a:pPr marL="395288" indent="-285750" eaLnBrk="1" hangingPunct="1"/>
            <a:r>
              <a:rPr lang="en-US" sz="2000" smtClean="0"/>
              <a:t>Kod ovih investicija ne može se koristiti</a:t>
            </a:r>
            <a:r>
              <a:rPr lang="sr-Latn-BA" sz="2000" smtClean="0"/>
              <a:t> </a:t>
            </a:r>
            <a:r>
              <a:rPr lang="en-US" sz="2000" smtClean="0"/>
              <a:t>bezrizična stopa, nego će se za diskontnu stopu uzeti </a:t>
            </a:r>
            <a:r>
              <a:rPr lang="en-US" sz="2000" b="1" smtClean="0"/>
              <a:t>bezrizična stopa plus premija za rizik</a:t>
            </a:r>
            <a:r>
              <a:rPr lang="sr-Latn-BA" sz="2000" smtClean="0"/>
              <a:t> </a:t>
            </a:r>
            <a:r>
              <a:rPr lang="en-US" sz="2000" smtClean="0"/>
              <a:t>neispunjavanja obaveza koja se zove premija rizika kod obveznica (default spread).</a:t>
            </a:r>
          </a:p>
          <a:p>
            <a:pPr marL="395288" indent="-28575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1323975"/>
            <a:ext cx="7915275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066800"/>
          </a:xfrm>
        </p:spPr>
        <p:txBody>
          <a:bodyPr/>
          <a:lstStyle/>
          <a:p>
            <a:pPr eaLnBrk="1" hangingPunct="1"/>
            <a:r>
              <a:rPr lang="vi-VN" sz="2800" smtClean="0"/>
              <a:t>1.1.4. Prilagođavanje kamatne stope prema vremenu dospijeća (MRP)</a:t>
            </a:r>
            <a:r>
              <a:rPr lang="sr-Latn-BA" sz="2800" smtClean="0"/>
              <a:t/>
            </a:r>
            <a:br>
              <a:rPr lang="sr-Latn-BA" sz="2800" smtClean="0"/>
            </a:br>
            <a:endParaRPr lang="en-US" sz="28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52600"/>
            <a:ext cx="7543800" cy="4289425"/>
          </a:xfrm>
        </p:spPr>
        <p:txBody>
          <a:bodyPr rtlCol="0">
            <a:normAutofit lnSpcReduction="10000"/>
          </a:bodyPr>
          <a:lstStyle/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Dugoročne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obveznice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imaju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više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kamatne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stope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od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kratkoročnih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r-Latn-B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Činjenica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da se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vrijednost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obveznica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mijenja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promjenama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kamatnih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naziva</a:t>
            </a:r>
            <a:r>
              <a:rPr lang="sr-Latn-B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rizik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kamatne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stope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</a:t>
            </a:r>
            <a:r>
              <a:rPr lang="sr-Latn-B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je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shvatiti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sljedeći odnos: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Kada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tržišne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kamatne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stope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smanjuju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cijena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obveznica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raste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Kada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tržišne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kamatne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stope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rastu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cijena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obveznica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opada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sr-Latn-B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Što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je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duži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rok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dospijeća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obveznica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veće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mogućnosti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promjena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cijeni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obveznica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Slično</a:t>
            </a:r>
            <a:r>
              <a:rPr lang="sr-Latn-B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kreditom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vi-V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Odnos između roka dospijeća i prinosa je izuzetno bitan i naziva se </a:t>
            </a:r>
            <a:r>
              <a:rPr lang="vi-VN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ročna (vremenska)</a:t>
            </a:r>
            <a:r>
              <a:rPr lang="sr-Latn-BA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vi-VN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struktura kamatnih stopa</a:t>
            </a:r>
            <a:r>
              <a:rPr lang="sr-Latn-BA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/>
              <a:t>1.2. Ročna (vremenska) struktura kamatnih stopa</a:t>
            </a:r>
            <a:r>
              <a:rPr lang="sr-Latn-BA" dirty="0"/>
              <a:t/>
            </a:r>
            <a:br>
              <a:rPr lang="sr-Latn-BA" dirty="0"/>
            </a:br>
            <a:endParaRPr lang="en-US" dirty="0"/>
          </a:p>
        </p:txBody>
      </p:sp>
      <p:sp>
        <p:nvSpPr>
          <p:cNvPr id="17411" name="Content Placeholder 1"/>
          <p:cNvSpPr>
            <a:spLocks noGrp="1"/>
          </p:cNvSpPr>
          <p:nvPr>
            <p:ph idx="1"/>
          </p:nvPr>
        </p:nvSpPr>
        <p:spPr>
          <a:xfrm>
            <a:off x="609600" y="1752600"/>
            <a:ext cx="6348413" cy="4289425"/>
          </a:xfrm>
        </p:spPr>
        <p:txBody>
          <a:bodyPr/>
          <a:lstStyle/>
          <a:p>
            <a:pPr eaLnBrk="1" hangingPunct="1"/>
            <a:r>
              <a:rPr lang="sv-SE" sz="2000" smtClean="0"/>
              <a:t>Ova struktura kamatnih stopa u literaturi se naziva i </a:t>
            </a:r>
            <a:r>
              <a:rPr lang="sv-SE" sz="2000" b="1" i="1" smtClean="0">
                <a:solidFill>
                  <a:schemeClr val="accent1"/>
                </a:solidFill>
              </a:rPr>
              <a:t>krivom prinosa </a:t>
            </a:r>
            <a:r>
              <a:rPr lang="sv-SE" sz="2000" b="1" smtClean="0">
                <a:solidFill>
                  <a:schemeClr val="accent1"/>
                </a:solidFill>
              </a:rPr>
              <a:t>koja prikazuje vezu</a:t>
            </a:r>
            <a:r>
              <a:rPr lang="sr-Latn-BA" sz="2000" b="1" smtClean="0">
                <a:solidFill>
                  <a:schemeClr val="accent1"/>
                </a:solidFill>
              </a:rPr>
              <a:t> </a:t>
            </a:r>
            <a:r>
              <a:rPr lang="vi-VN" sz="2000" b="1" smtClean="0">
                <a:solidFill>
                  <a:schemeClr val="accent1"/>
                </a:solidFill>
              </a:rPr>
              <a:t>između prinosa do dospijeća i roka dospijeća obveznice</a:t>
            </a:r>
            <a:r>
              <a:rPr lang="vi-VN" sz="2000" smtClean="0"/>
              <a:t>.</a:t>
            </a:r>
            <a:endParaRPr lang="sr-Latn-BA" sz="2000" smtClean="0"/>
          </a:p>
          <a:p>
            <a:pPr eaLnBrk="1" hangingPunct="1"/>
            <a:r>
              <a:rPr lang="sr-Latn-BA" sz="2000" smtClean="0"/>
              <a:t>P</a:t>
            </a:r>
            <a:r>
              <a:rPr lang="vi-VN" sz="2000" smtClean="0"/>
              <a:t>remija za rizik neizmirenja obaveza predstavlja razliku između obećanog</a:t>
            </a:r>
            <a:r>
              <a:rPr lang="sr-Latn-BA" sz="2000" smtClean="0"/>
              <a:t> </a:t>
            </a:r>
            <a:r>
              <a:rPr lang="pt-BR" sz="2000" smtClean="0"/>
              <a:t>prinosa do dospijeća korporativne obveznice i prinosa identične državne obveznice kod koje</a:t>
            </a:r>
            <a:r>
              <a:rPr lang="sr-Latn-BA" sz="2000" smtClean="0"/>
              <a:t> </a:t>
            </a:r>
            <a:r>
              <a:rPr lang="en-US" sz="2000" smtClean="0"/>
              <a:t>ne postoji rizik neizmirenja obaveza.</a:t>
            </a:r>
            <a:endParaRPr lang="sr-Latn-BA" sz="2000" smtClean="0"/>
          </a:p>
          <a:p>
            <a:pPr eaLnBrk="1" hangingPunct="1"/>
            <a:r>
              <a:rPr lang="en-US" sz="2000" smtClean="0"/>
              <a:t>Ukoliko je nagib krive rastući riječ je o normalnoj krivoj prinosa kod koje prinos raste s</a:t>
            </a:r>
            <a:r>
              <a:rPr lang="sr-Latn-BA" sz="2000" smtClean="0"/>
              <a:t> </a:t>
            </a:r>
            <a:r>
              <a:rPr lang="en-US" sz="2000" smtClean="0"/>
              <a:t>rastom ročnosti obveznice odnosno dugoročne kamatne stope.</a:t>
            </a:r>
          </a:p>
          <a:p>
            <a:pPr eaLnBrk="1" hangingPunct="1"/>
            <a:endParaRPr lang="sr-Latn-BA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84677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304800" y="228600"/>
            <a:ext cx="8458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255588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Wingdings 3" panose="05040102010807070707" pitchFamily="18" charset="2"/>
              <a:buChar char=""/>
            </a:pPr>
            <a:r>
              <a:rPr lang="en-US"/>
              <a:t>Odgovarajuće</a:t>
            </a:r>
            <a:r>
              <a:rPr lang="sr-Latn-BA"/>
              <a:t> </a:t>
            </a:r>
            <a:r>
              <a:rPr lang="pl-PL"/>
              <a:t>teorije pokušavaju da objasne oblik krive koja u odnosu na ročnost obveznica se mogu </a:t>
            </a:r>
            <a:r>
              <a:rPr lang="en-US"/>
              <a:t>javiti u četiri oblika:</a:t>
            </a:r>
            <a:r>
              <a:rPr lang="sr-Latn-BA"/>
              <a:t> </a:t>
            </a:r>
            <a:r>
              <a:rPr lang="en-US"/>
              <a:t>rastuća,</a:t>
            </a:r>
            <a:r>
              <a:rPr lang="sr-Latn-BA"/>
              <a:t> </a:t>
            </a:r>
            <a:r>
              <a:rPr lang="en-US"/>
              <a:t>opadajuća,</a:t>
            </a:r>
            <a:r>
              <a:rPr lang="sr-Latn-BA"/>
              <a:t> </a:t>
            </a:r>
            <a:r>
              <a:rPr lang="en-US"/>
              <a:t>ravna</a:t>
            </a:r>
            <a:r>
              <a:rPr lang="sr-Latn-BA"/>
              <a:t> i </a:t>
            </a:r>
            <a:r>
              <a:rPr lang="en-US"/>
              <a:t>povijena</a:t>
            </a:r>
            <a:r>
              <a:rPr lang="sr-Latn-BA"/>
              <a:t>.</a:t>
            </a:r>
            <a:endParaRPr lang="en-US"/>
          </a:p>
          <a:p>
            <a:pPr>
              <a:spcBef>
                <a:spcPct val="0"/>
              </a:spcBef>
              <a:buClrTx/>
              <a:buSzTx/>
              <a:buFont typeface="Wingdings 3" panose="05040102010807070707" pitchFamily="18" charset="2"/>
              <a:buChar char=""/>
            </a:pP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Ukoliko se očekuje da će kamatne stope rasti usljed efekata inflacije, kriva prinosa biće</a:t>
            </a:r>
            <a:r>
              <a:rPr lang="sr-Latn-BA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normalna i rastuća. </a:t>
            </a:r>
            <a:endParaRPr lang="sr-Latn-B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010400" cy="1320800"/>
          </a:xfrm>
        </p:spPr>
        <p:txBody>
          <a:bodyPr/>
          <a:lstStyle/>
          <a:p>
            <a:pPr eaLnBrk="1" hangingPunct="1"/>
            <a:r>
              <a:rPr lang="en-US" sz="2800" smtClean="0"/>
              <a:t>1.2.1. Teorija očekivanja (Expectations Theory)</a:t>
            </a:r>
            <a:r>
              <a:rPr lang="sr-Latn-BA" sz="2800" smtClean="0"/>
              <a:t/>
            </a:r>
            <a:br>
              <a:rPr lang="sr-Latn-BA" sz="2800" smtClean="0"/>
            </a:br>
            <a:r>
              <a:rPr lang="sr-Latn-BA" i="1" smtClean="0"/>
              <a:t/>
            </a:r>
            <a:br>
              <a:rPr lang="sr-Latn-BA" i="1" smtClean="0"/>
            </a:br>
            <a:endParaRPr lang="en-US" smtClean="0"/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62200"/>
            <a:ext cx="83248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Box 2"/>
          <p:cNvSpPr txBox="1">
            <a:spLocks noChangeArrowheads="1"/>
          </p:cNvSpPr>
          <p:nvPr/>
        </p:nvSpPr>
        <p:spPr bwMode="auto">
          <a:xfrm>
            <a:off x="533400" y="5070475"/>
            <a:ext cx="7467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Kamatne stope, u</a:t>
            </a:r>
            <a:r>
              <a:rPr lang="sr-Latn-BA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vi-VN">
                <a:solidFill>
                  <a:schemeClr val="tx1"/>
                </a:solidFill>
                <a:latin typeface="Arial" panose="020B0604020202020204" pitchFamily="34" charset="0"/>
              </a:rPr>
              <a:t>stvari, odražavaju očekivanja investitora u pogledu makroekonomskih predviđanja te su</a:t>
            </a:r>
            <a:r>
              <a:rPr lang="sr-Latn-BA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vi-VN">
                <a:solidFill>
                  <a:schemeClr val="tx1"/>
                </a:solidFill>
                <a:latin typeface="Arial" panose="020B0604020202020204" pitchFamily="34" charset="0"/>
              </a:rPr>
              <a:t>se </a:t>
            </a:r>
            <a:r>
              <a:rPr lang="vi-VN" b="1">
                <a:solidFill>
                  <a:schemeClr val="tx1"/>
                </a:solidFill>
                <a:latin typeface="Arial" panose="020B0604020202020204" pitchFamily="34" charset="0"/>
              </a:rPr>
              <a:t>forvard stope i kriva prinosa pokazale kao koristan alat za ekonomska predviđanja</a:t>
            </a:r>
            <a:r>
              <a:rPr lang="vi-VN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endParaRPr lang="en-US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r-Latn-B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1.2.2. Teorija preferencije likvidnosti</a:t>
            </a:r>
            <a:r>
              <a:rPr lang="sr-Latn-BA" sz="2800" smtClean="0"/>
              <a:t/>
            </a:r>
            <a:br>
              <a:rPr lang="sr-Latn-BA" sz="2800" smtClean="0"/>
            </a:br>
            <a:endParaRPr lang="en-US" sz="28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5950" y="1676400"/>
            <a:ext cx="6346825" cy="4495800"/>
          </a:xfrm>
        </p:spPr>
        <p:txBody>
          <a:bodyPr rtlCol="0">
            <a:normAutofit/>
          </a:bodyPr>
          <a:lstStyle/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teorija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smatra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kreditor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zajmodavac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više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voli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kratkoročne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kredite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dok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korisnik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kredita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zajmoprimac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pretenduje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dugoročne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kredite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Korisnici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kredita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tome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moraju platiti premiju da bi motivisali kreditora da odobri dugoročni kredit.</a:t>
            </a: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Razmotrimo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recimo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kupca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kuće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koji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mogućnost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izbora između tridesetogodišnje hipoteke ili niza jednogodišnjih hipoteka s promjenljivim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varijabilnim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kamatnim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stopama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r-Latn-B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orisnici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kredita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neskloni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riziku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rizik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od</a:t>
            </a:r>
            <a:r>
              <a:rPr lang="sr-Latn-B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povećanja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kamatnih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stopa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nadvladava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koristi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od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opadanja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kamatnih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stopa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Drugi razlog zbog kojeg kreditori više preferiraju kratkoročne kredite je što je teško</a:t>
            </a:r>
            <a:r>
              <a:rPr lang="sr-Latn-BA" smtClean="0"/>
              <a:t> </a:t>
            </a:r>
            <a:r>
              <a:rPr lang="en-US" smtClean="0"/>
              <a:t>predvidjeti finansijsku situaciju korisnika kredita – zajmoprimca u daljoj budućnosti.</a:t>
            </a:r>
            <a:endParaRPr lang="sr-Latn-BA" smtClean="0"/>
          </a:p>
          <a:p>
            <a:pPr eaLnBrk="1" hangingPunct="1"/>
            <a:r>
              <a:rPr lang="en-US" b="1" smtClean="0"/>
              <a:t>Pozajmljivači preferiraju dugor</a:t>
            </a:r>
            <a:r>
              <a:rPr lang="sr-Latn-BA" b="1" smtClean="0"/>
              <a:t>o</a:t>
            </a:r>
            <a:r>
              <a:rPr lang="en-US" b="1" smtClean="0"/>
              <a:t>čne kredite, ali kreditori žele odobravati kratkoročne.</a:t>
            </a:r>
            <a:endParaRPr lang="sr-Latn-BA" b="1" smtClean="0"/>
          </a:p>
          <a:p>
            <a:pPr eaLnBrk="1" hangingPunct="1"/>
            <a:r>
              <a:rPr lang="en-US" b="1" smtClean="0"/>
              <a:t>Prema teoriji preferirane likvidnosti, rješenje je da zajmoprimac treba da isplati</a:t>
            </a:r>
            <a:r>
              <a:rPr lang="sr-Latn-BA" b="1" smtClean="0"/>
              <a:t> </a:t>
            </a:r>
            <a:r>
              <a:rPr lang="en-US" b="1" smtClean="0"/>
              <a:t>premiju kreditoru kako bi ga kompenzovao za odobravanje dugoročnih kredita.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84772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66800" y="4038600"/>
            <a:ext cx="67056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ovom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slučaju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dugoro</a:t>
            </a: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obveznica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kriva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prinosa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će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imati</a:t>
            </a: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rastuću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putanju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čak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 ne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očekuje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buduće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povećanje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kamatnih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stopa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sr-Latn-B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en-US" dirty="0" err="1">
                <a:solidFill>
                  <a:schemeClr val="accent1"/>
                </a:solidFill>
              </a:rPr>
              <a:t>Uzrok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rastuće</a:t>
            </a:r>
            <a:r>
              <a:rPr lang="sr-Latn-BA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krive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prinosa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su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zahtjevi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investitora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za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većim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očekivanim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prinosima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aktivu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koja</a:t>
            </a:r>
            <a:r>
              <a:rPr lang="en-US" dirty="0">
                <a:solidFill>
                  <a:schemeClr val="accent1"/>
                </a:solidFill>
              </a:rPr>
              <a:t> se </a:t>
            </a:r>
            <a:r>
              <a:rPr lang="en-US" dirty="0" err="1">
                <a:solidFill>
                  <a:schemeClr val="accent1"/>
                </a:solidFill>
              </a:rPr>
              <a:t>smatra</a:t>
            </a:r>
            <a:r>
              <a:rPr lang="sr-Latn-BA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rizičnijom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što</a:t>
            </a:r>
            <a:r>
              <a:rPr lang="en-US" dirty="0">
                <a:solidFill>
                  <a:schemeClr val="accent1"/>
                </a:solidFill>
              </a:rPr>
              <a:t> se </a:t>
            </a:r>
            <a:r>
              <a:rPr lang="en-US" dirty="0" err="1">
                <a:solidFill>
                  <a:schemeClr val="accent1"/>
                </a:solidFill>
              </a:rPr>
              <a:t>definiše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kao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i="1" dirty="0" err="1">
                <a:solidFill>
                  <a:schemeClr val="accent1"/>
                </a:solidFill>
              </a:rPr>
              <a:t>teorija</a:t>
            </a:r>
            <a:r>
              <a:rPr lang="en-US" i="1" dirty="0">
                <a:solidFill>
                  <a:schemeClr val="accent1"/>
                </a:solidFill>
              </a:rPr>
              <a:t> </a:t>
            </a:r>
            <a:r>
              <a:rPr lang="en-US" i="1" dirty="0" err="1">
                <a:solidFill>
                  <a:schemeClr val="accent1"/>
                </a:solidFill>
              </a:rPr>
              <a:t>preferencije</a:t>
            </a:r>
            <a:r>
              <a:rPr lang="en-US" i="1" dirty="0">
                <a:solidFill>
                  <a:schemeClr val="accent1"/>
                </a:solidFill>
              </a:rPr>
              <a:t> </a:t>
            </a:r>
            <a:r>
              <a:rPr lang="en-US" i="1" dirty="0" err="1">
                <a:solidFill>
                  <a:schemeClr val="accent1"/>
                </a:solidFill>
              </a:rPr>
              <a:t>likvidnosti</a:t>
            </a:r>
            <a:r>
              <a:rPr lang="en-US" i="1" dirty="0">
                <a:solidFill>
                  <a:schemeClr val="accent1"/>
                </a:solidFill>
              </a:rPr>
              <a:t> </a:t>
            </a:r>
            <a:r>
              <a:rPr lang="sr-Latn-BA" i="1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ročne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strukture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kamatnih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stopa</a:t>
            </a:r>
            <a:r>
              <a:rPr lang="en-US" dirty="0">
                <a:solidFill>
                  <a:schemeClr val="accent1"/>
                </a:solidFill>
              </a:rPr>
              <a:t>.</a:t>
            </a:r>
            <a:endParaRPr lang="sr-Latn-BA" dirty="0">
              <a:solidFill>
                <a:schemeClr val="accent1"/>
              </a:solidFill>
            </a:endParaRPr>
          </a:p>
          <a:p>
            <a:pPr>
              <a:defRPr/>
            </a:pPr>
            <a:endParaRPr lang="sr-Latn-B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6248400" cy="642938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79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7086600" cy="3700462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sr-Latn-BA" smtClean="0"/>
              <a:t>  </a:t>
            </a:r>
          </a:p>
          <a:p>
            <a:pPr eaLnBrk="1" hangingPunct="1"/>
            <a:r>
              <a:rPr lang="en-US" smtClean="0"/>
              <a:t>Naziv proističe iz činjenice da su kratkoročne obveznice „likvidnije“ od dugoročnih zbog</a:t>
            </a:r>
            <a:r>
              <a:rPr lang="sr-Latn-BA" smtClean="0"/>
              <a:t> </a:t>
            </a:r>
            <a:r>
              <a:rPr lang="en-US" smtClean="0"/>
              <a:t>čega su investitori voljni da ulažu u ove obveznice čak i ako su prinosi manji od dugoročnih.</a:t>
            </a:r>
            <a:endParaRPr lang="pl-PL" smtClean="0"/>
          </a:p>
          <a:p>
            <a:pPr eaLnBrk="1" hangingPunct="1">
              <a:buFont typeface="Wingdings 3" panose="05040102010807070707" pitchFamily="18" charset="2"/>
              <a:buNone/>
            </a:pPr>
            <a:endParaRPr lang="sr-Latn-BA" smtClean="0"/>
          </a:p>
          <a:p>
            <a:pPr eaLnBrk="1" hangingPunct="1"/>
            <a:r>
              <a:rPr lang="en-US" smtClean="0"/>
              <a:t>Premija koju investitori traže za rizik ulaganja u dugoročne obveznice s manjom likvidnošću</a:t>
            </a:r>
            <a:r>
              <a:rPr lang="sr-Latn-BA" smtClean="0"/>
              <a:t> </a:t>
            </a:r>
            <a:r>
              <a:rPr lang="vi-VN" smtClean="0"/>
              <a:t>naziva se </a:t>
            </a:r>
            <a:r>
              <a:rPr lang="vi-VN" b="1" smtClean="0"/>
              <a:t>likvidnosna premija </a:t>
            </a:r>
            <a:r>
              <a:rPr lang="vi-VN" smtClean="0"/>
              <a:t>koju čini raspon između forvard stope i očekivane kratkoročne</a:t>
            </a:r>
            <a:r>
              <a:rPr lang="sr-Latn-BA" smtClean="0"/>
              <a:t> </a:t>
            </a:r>
            <a:r>
              <a:rPr lang="en-US" smtClean="0"/>
              <a:t>stope:</a:t>
            </a:r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191000"/>
            <a:ext cx="3429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4953000"/>
            <a:ext cx="6553200" cy="12001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95288" indent="-285750" eaLnBrk="1" hangingPunct="1">
              <a:defRPr/>
            </a:pPr>
            <a:r>
              <a:rPr lang="sr-Latn-BA" dirty="0"/>
              <a:t>     </a:t>
            </a:r>
            <a:r>
              <a:rPr lang="en-US" dirty="0"/>
              <a:t>Ova </a:t>
            </a: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/>
              <a:t>pretpostavlja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s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rokovima</a:t>
            </a:r>
            <a:r>
              <a:rPr lang="en-US" dirty="0"/>
              <a:t> </a:t>
            </a:r>
            <a:r>
              <a:rPr lang="en-US" dirty="0" err="1"/>
              <a:t>dospijeća</a:t>
            </a:r>
            <a:r>
              <a:rPr lang="sr-Latn-BA" dirty="0"/>
              <a:t> </a:t>
            </a:r>
            <a:r>
              <a:rPr lang="en-US" dirty="0" err="1"/>
              <a:t>supstituti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dozvoljava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ipak</a:t>
            </a:r>
            <a:r>
              <a:rPr lang="en-US" dirty="0"/>
              <a:t> </a:t>
            </a:r>
            <a:r>
              <a:rPr lang="en-US" dirty="0" err="1"/>
              <a:t>zainteresovaniji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s</a:t>
            </a:r>
            <a:r>
              <a:rPr lang="sr-Latn-BA" dirty="0"/>
              <a:t> </a:t>
            </a:r>
            <a:r>
              <a:rPr lang="vi-VN" dirty="0"/>
              <a:t>konkretno određenim rokom dospijeća.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UpDiag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1. CIJENA NOVCA</a:t>
            </a:r>
          </a:p>
        </p:txBody>
      </p:sp>
      <p:sp>
        <p:nvSpPr>
          <p:cNvPr id="614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Cijene pojedinih izvora finansiranja zavise od tržišta i odnosa ponude i tražnje, ali ne samo od toga, što se najbolje može vidjeti iz strukture kamatnih stopa.</a:t>
            </a:r>
          </a:p>
          <a:p>
            <a:pPr eaLnBrk="1" hangingPunct="1"/>
            <a:r>
              <a:rPr lang="en-US" sz="2400" smtClean="0">
                <a:solidFill>
                  <a:schemeClr val="accent1"/>
                </a:solidFill>
              </a:rPr>
              <a:t>Kamatna stopa predstavlja godišnju stopu prinosa na investiciju i finansijski instrument do njegovog dospijeća, dok pod kamatom treba podrazumijevati novčani ekvivalent kamatne stope koja se izražava u jedinicama </a:t>
            </a:r>
            <a:r>
              <a:rPr lang="vi-VN" sz="2400" smtClean="0">
                <a:solidFill>
                  <a:schemeClr val="accent1"/>
                </a:solidFill>
              </a:rPr>
              <a:t>određene valute</a:t>
            </a:r>
            <a:r>
              <a:rPr lang="vi-VN" sz="2400" smtClean="0"/>
              <a:t>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1000"/>
            <a:ext cx="6124575" cy="346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Box 1"/>
          <p:cNvSpPr txBox="1">
            <a:spLocks noChangeArrowheads="1"/>
          </p:cNvSpPr>
          <p:nvPr/>
        </p:nvSpPr>
        <p:spPr bwMode="auto">
          <a:xfrm>
            <a:off x="381000" y="4068763"/>
            <a:ext cx="73152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r-Latn-BA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vi-VN">
                <a:solidFill>
                  <a:schemeClr val="tx1"/>
                </a:solidFill>
                <a:latin typeface="Arial" panose="020B0604020202020204" pitchFamily="34" charset="0"/>
              </a:rPr>
              <a:t>Analiza krive prinosa može nam pomoći u predviđanju budućih kretanja kamatnih stopa</a:t>
            </a:r>
            <a:r>
              <a:rPr lang="sr-Latn-BA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što je za ulaganja u obveznice izuzetno važno. Nagibi krive prinosa ukazuju na kretanje</a:t>
            </a:r>
            <a:r>
              <a:rPr lang="sr-Latn-BA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kamatnih stopa u budućnosti</a:t>
            </a:r>
            <a:r>
              <a:rPr lang="sr-Latn-BA">
                <a:solidFill>
                  <a:schemeClr val="tx1"/>
                </a:solidFill>
                <a:latin typeface="Arial" panose="020B0604020202020204" pitchFamily="34" charset="0"/>
              </a:rPr>
              <a:t>, odnosno oštriji nagibi znače značajnije promjene kamatnih stopa.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1.2.3. Teorija segmentiranja tržišta</a:t>
            </a:r>
            <a:r>
              <a:rPr lang="en-US" sz="2800" i="1" smtClean="0"/>
              <a:t/>
            </a:r>
            <a:br>
              <a:rPr lang="en-US" sz="2800" i="1" smtClean="0"/>
            </a:br>
            <a:endParaRPr lang="en-US" sz="2800" smtClean="0"/>
          </a:p>
        </p:txBody>
      </p:sp>
      <p:sp>
        <p:nvSpPr>
          <p:cNvPr id="26627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7543800" cy="4495800"/>
          </a:xfrm>
        </p:spPr>
        <p:txBody>
          <a:bodyPr/>
          <a:lstStyle/>
          <a:p>
            <a:pPr marL="395288" indent="-285750" eaLnBrk="1" hangingPunct="1"/>
            <a:r>
              <a:rPr lang="en-US" sz="2000" smtClean="0"/>
              <a:t>Iz prethodne rasprave osnovano je konstatovati da i teorija očekivanja ročne strukture i</a:t>
            </a:r>
            <a:r>
              <a:rPr lang="sr-Latn-BA" sz="2000" smtClean="0"/>
              <a:t> </a:t>
            </a:r>
            <a:r>
              <a:rPr lang="en-US" sz="2000" smtClean="0"/>
              <a:t>teorija preferencije likvidnosti implicitno posmatraju obveznice različitih rokova dospijeća</a:t>
            </a:r>
            <a:r>
              <a:rPr lang="sr-Latn-BA" sz="2000" smtClean="0"/>
              <a:t> </a:t>
            </a:r>
            <a:r>
              <a:rPr lang="en-US" sz="2000" smtClean="0"/>
              <a:t>kao svojevrsne supstitute.</a:t>
            </a:r>
            <a:endParaRPr lang="sr-Latn-BA" sz="2000" smtClean="0"/>
          </a:p>
          <a:p>
            <a:pPr marL="395288" indent="-285750" eaLnBrk="1" hangingPunct="1"/>
            <a:r>
              <a:rPr lang="sr-Latn-BA" sz="2000" smtClean="0"/>
              <a:t> </a:t>
            </a:r>
            <a:r>
              <a:rPr lang="en-US" sz="2000" smtClean="0"/>
              <a:t>To podrazumijeva da investitori (kupci) koji imaju obveznice</a:t>
            </a:r>
            <a:r>
              <a:rPr lang="sr-Latn-BA" sz="2000" smtClean="0"/>
              <a:t> </a:t>
            </a:r>
            <a:r>
              <a:rPr lang="en-US" sz="2000" smtClean="0"/>
              <a:t>jednog roka dospijeća mogu biti privučeni držanjem obveznica drugog roka dospijeća ako</a:t>
            </a:r>
            <a:r>
              <a:rPr lang="sr-Latn-BA" sz="2000" smtClean="0"/>
              <a:t> </a:t>
            </a:r>
            <a:r>
              <a:rPr lang="en-US" sz="2000" smtClean="0"/>
              <a:t>pri tome mogu da zarade premiju rizika.</a:t>
            </a:r>
            <a:endParaRPr lang="sr-Latn-BA" sz="2000" smtClean="0"/>
          </a:p>
          <a:p>
            <a:pPr marL="395288" indent="-285750" eaLnBrk="1" hangingPunct="1"/>
            <a:r>
              <a:rPr lang="en-US" sz="2000" smtClean="0"/>
              <a:t>Za razliku od prethodnih stanovišta, teorija segmentiranja tržišta sugeriše kako se dugoročnim</a:t>
            </a:r>
            <a:r>
              <a:rPr lang="sr-Latn-BA" sz="2000" smtClean="0"/>
              <a:t> </a:t>
            </a:r>
            <a:r>
              <a:rPr lang="en-US" sz="2000" smtClean="0"/>
              <a:t>i kratkoročnim obveznicama (kao i drugim tržišnim instrumentima) trguje na različitim</a:t>
            </a:r>
            <a:r>
              <a:rPr lang="sr-Latn-BA" sz="2000" smtClean="0"/>
              <a:t> </a:t>
            </a:r>
            <a:r>
              <a:rPr lang="en-US" sz="2000" smtClean="0"/>
              <a:t>(segmentiranim) tržištima u kojima svako tržište ne</a:t>
            </a:r>
            <a:r>
              <a:rPr lang="sr-Latn-BA" sz="2000" smtClean="0"/>
              <a:t>za</a:t>
            </a:r>
            <a:r>
              <a:rPr lang="en-US" sz="2000" smtClean="0"/>
              <a:t>visno pronalazi svoju ravnotežu</a:t>
            </a:r>
            <a:r>
              <a:rPr lang="sr-Latn-BA" sz="2000" smtClean="0"/>
              <a:t>.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 marL="365125" indent="-255588" eaLnBrk="1" hangingPunct="1">
              <a:buFont typeface="Wingdings 3" panose="05040102010807070707" pitchFamily="18" charset="2"/>
              <a:buNone/>
            </a:pPr>
            <a:r>
              <a:rPr lang="sr-Latn-BA" smtClean="0"/>
              <a:t>    </a:t>
            </a:r>
            <a:endParaRPr lang="en-US" smtClean="0"/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6843713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Box 2"/>
          <p:cNvSpPr txBox="1">
            <a:spLocks noChangeArrowheads="1"/>
          </p:cNvSpPr>
          <p:nvPr/>
        </p:nvSpPr>
        <p:spPr bwMode="auto">
          <a:xfrm>
            <a:off x="990600" y="5260975"/>
            <a:ext cx="6172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 3" panose="05040102010807070707" pitchFamily="18" charset="2"/>
              <a:buNone/>
            </a:pPr>
            <a:r>
              <a:rPr lang="vi-VN">
                <a:solidFill>
                  <a:schemeClr val="tx1"/>
                </a:solidFill>
                <a:latin typeface="Arial" panose="020B0604020202020204" pitchFamily="34" charset="0"/>
              </a:rPr>
              <a:t>Dakle, prema ovoj teoriji ročna struktura kamatnih stopa određena je ravnotežnom stopom</a:t>
            </a:r>
            <a:r>
              <a:rPr lang="sr-Latn-BA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pl-PL">
                <a:solidFill>
                  <a:schemeClr val="tx1"/>
                </a:solidFill>
                <a:latin typeface="Arial" panose="020B0604020202020204" pitchFamily="34" charset="0"/>
              </a:rPr>
              <a:t>koja se određuje (postiže) na tržištu za svaki rok dospijeća.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5" name="Content Placeholder 1"/>
          <p:cNvSpPr>
            <a:spLocks noGrp="1"/>
          </p:cNvSpPr>
          <p:nvPr>
            <p:ph idx="1"/>
          </p:nvPr>
        </p:nvSpPr>
        <p:spPr>
          <a:xfrm>
            <a:off x="609600" y="2160588"/>
            <a:ext cx="7162800" cy="3881437"/>
          </a:xfrm>
        </p:spPr>
        <p:txBody>
          <a:bodyPr/>
          <a:lstStyle/>
          <a:p>
            <a:pPr marL="395288" indent="-285750" eaLnBrk="1" hangingPunct="1"/>
            <a:r>
              <a:rPr lang="sr-Latn-BA" smtClean="0"/>
              <a:t> </a:t>
            </a:r>
            <a:r>
              <a:rPr lang="en-US" sz="2000" smtClean="0"/>
              <a:t>Ovi segmenti</a:t>
            </a:r>
            <a:r>
              <a:rPr lang="sr-Latn-BA" sz="2000" smtClean="0"/>
              <a:t> </a:t>
            </a:r>
            <a:r>
              <a:rPr lang="pl-PL" sz="2000" smtClean="0"/>
              <a:t>danas nisu izolovani jer se veoma lako prelazi iz jednog u drugi ako je potencijalni prinos u </a:t>
            </a:r>
            <a:r>
              <a:rPr lang="en-US" sz="2000" smtClean="0"/>
              <a:t>drugom segmentu veći i kompenzira rizik kamatne stope i ulaganja izvan prvog segmenta.</a:t>
            </a:r>
            <a:endParaRPr lang="sr-Latn-BA" sz="2000" smtClean="0"/>
          </a:p>
          <a:p>
            <a:pPr marL="395288" indent="-285750" eaLnBrk="1" hangingPunct="1"/>
            <a:r>
              <a:rPr lang="sr-Latn-BA" sz="2000" smtClean="0"/>
              <a:t> </a:t>
            </a:r>
            <a:r>
              <a:rPr lang="en-US" sz="2000" smtClean="0"/>
              <a:t>Kriva prinosa je rastuća jer je samo manji broj investitora zainteresovan za dugoročne</a:t>
            </a:r>
            <a:r>
              <a:rPr lang="sr-Latn-BA" sz="2000" smtClean="0"/>
              <a:t> </a:t>
            </a:r>
            <a:r>
              <a:rPr lang="en-US" sz="2000" smtClean="0"/>
              <a:t>obveznice pa je i njihova tražnja manja od one za kratkoročnim obveznicama. </a:t>
            </a:r>
            <a:endParaRPr lang="sr-Latn-BA" sz="2000" smtClean="0"/>
          </a:p>
          <a:p>
            <a:pPr marL="395288" indent="-285750" eaLnBrk="1" hangingPunct="1"/>
            <a:r>
              <a:rPr lang="en-US" sz="2000" smtClean="0"/>
              <a:t>Takvo stanje</a:t>
            </a:r>
            <a:r>
              <a:rPr lang="sr-Latn-BA" sz="2000" smtClean="0"/>
              <a:t> </a:t>
            </a:r>
            <a:r>
              <a:rPr lang="en-US" sz="2000" smtClean="0"/>
              <a:t>je posljedica rizika kamatnih stopa, koji je povećan kod dugoročnih kredita ili hartija od</a:t>
            </a:r>
            <a:r>
              <a:rPr lang="sr-Latn-BA" sz="2000" smtClean="0"/>
              <a:t> </a:t>
            </a:r>
            <a:r>
              <a:rPr lang="en-US" sz="2000" smtClean="0"/>
              <a:t>vrijednosti koji mogu da promijene svoje vrijednosti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6348413" cy="1320800"/>
          </a:xfrm>
        </p:spPr>
        <p:txBody>
          <a:bodyPr/>
          <a:lstStyle/>
          <a:p>
            <a:pPr eaLnBrk="1" hangingPunct="1"/>
            <a:r>
              <a:rPr lang="sr-Latn-BA" sz="2800" i="1" smtClean="0"/>
              <a:t>T</a:t>
            </a:r>
            <a:r>
              <a:rPr lang="en-US" sz="2800" i="1" smtClean="0"/>
              <a:t>eorije koje nude objašnjenje oblika krive prinosa</a:t>
            </a:r>
          </a:p>
        </p:txBody>
      </p:sp>
      <p:sp>
        <p:nvSpPr>
          <p:cNvPr id="29699" name="Content Placeholder 1"/>
          <p:cNvSpPr>
            <a:spLocks noGrp="1"/>
          </p:cNvSpPr>
          <p:nvPr>
            <p:ph idx="1"/>
          </p:nvPr>
        </p:nvSpPr>
        <p:spPr>
          <a:xfrm>
            <a:off x="609600" y="1524000"/>
            <a:ext cx="7086600" cy="4953000"/>
          </a:xfrm>
        </p:spPr>
        <p:txBody>
          <a:bodyPr/>
          <a:lstStyle/>
          <a:p>
            <a:pPr marL="365125" indent="-255588" eaLnBrk="1" hangingPunct="1">
              <a:buFont typeface="Wingdings 3" panose="05040102010807070707" pitchFamily="18" charset="2"/>
              <a:buChar char=""/>
            </a:pPr>
            <a:r>
              <a:rPr lang="en-US" sz="2000" i="1" smtClean="0">
                <a:solidFill>
                  <a:schemeClr val="accent1"/>
                </a:solidFill>
              </a:rPr>
              <a:t>Teorija očekivanja</a:t>
            </a:r>
            <a:r>
              <a:rPr lang="en-US" sz="2000" i="1" smtClean="0"/>
              <a:t> </a:t>
            </a:r>
            <a:r>
              <a:rPr lang="en-US" sz="2000" smtClean="0"/>
              <a:t>sugeriše da su stope dugoročnih kredita ili</a:t>
            </a:r>
            <a:r>
              <a:rPr lang="sr-Latn-BA" sz="2000" smtClean="0"/>
              <a:t> </a:t>
            </a:r>
            <a:r>
              <a:rPr lang="en-US" sz="2000" smtClean="0"/>
              <a:t>obveznica na prosjeku očekivanih</a:t>
            </a:r>
            <a:r>
              <a:rPr lang="sr-Latn-BA" sz="2000" smtClean="0"/>
              <a:t> </a:t>
            </a:r>
            <a:r>
              <a:rPr lang="en-US" sz="2000" smtClean="0"/>
              <a:t>kratkoročnih stopa i da su kratkoročne stope primarno pod uticajem stope inflacije.</a:t>
            </a:r>
          </a:p>
          <a:p>
            <a:pPr marL="365125" indent="-255588" eaLnBrk="1" hangingPunct="1">
              <a:buFont typeface="Wingdings 3" panose="05040102010807070707" pitchFamily="18" charset="2"/>
              <a:buChar char=""/>
            </a:pPr>
            <a:r>
              <a:rPr lang="en-US" sz="2000" i="1" smtClean="0">
                <a:solidFill>
                  <a:schemeClr val="accent1"/>
                </a:solidFill>
              </a:rPr>
              <a:t>Teorija preferencije likvidnosti </a:t>
            </a:r>
            <a:r>
              <a:rPr lang="en-US" sz="2000" smtClean="0"/>
              <a:t>upozorava da oni koji pozajmljuju (zajmoprimci) moraju</a:t>
            </a:r>
            <a:r>
              <a:rPr lang="sr-Latn-BA" sz="2000" smtClean="0"/>
              <a:t> </a:t>
            </a:r>
            <a:r>
              <a:rPr lang="en-US" sz="2000" smtClean="0"/>
              <a:t>da ponude neku kompenzaciju kako bi motivisali kreditora da napusti preferiranje</a:t>
            </a:r>
            <a:r>
              <a:rPr lang="sr-Latn-BA" sz="2000" smtClean="0"/>
              <a:t> </a:t>
            </a:r>
            <a:r>
              <a:rPr lang="en-US" sz="2000" smtClean="0"/>
              <a:t>odobravanja kratkoročnih kredita s prilagodljivom (varijabilnom) kamatnom stopom u</a:t>
            </a:r>
            <a:r>
              <a:rPr lang="sr-Latn-BA" sz="2000" smtClean="0"/>
              <a:t> </a:t>
            </a:r>
            <a:r>
              <a:rPr lang="en-US" sz="2000" smtClean="0"/>
              <a:t>korist dugoročnih kredita s fiksnom kamatnom stopom, koje oni više preferiraju.</a:t>
            </a:r>
          </a:p>
          <a:p>
            <a:pPr marL="365125" indent="-255588" eaLnBrk="1" hangingPunct="1">
              <a:buFont typeface="Wingdings 3" panose="05040102010807070707" pitchFamily="18" charset="2"/>
              <a:buChar char=""/>
            </a:pPr>
            <a:r>
              <a:rPr lang="vi-VN" sz="2000" i="1" smtClean="0">
                <a:solidFill>
                  <a:schemeClr val="accent1"/>
                </a:solidFill>
              </a:rPr>
              <a:t>Teorija segmentacije tržišta </a:t>
            </a:r>
            <a:r>
              <a:rPr lang="vi-VN" sz="2000" smtClean="0"/>
              <a:t>upozorava da postoji ravnoteža između ponude i tražnje</a:t>
            </a:r>
            <a:r>
              <a:rPr lang="sr-Latn-BA" sz="2000" smtClean="0"/>
              <a:t> </a:t>
            </a:r>
            <a:r>
              <a:rPr lang="pl-PL" sz="2000" smtClean="0"/>
              <a:t>sredstava za svaki rok dospijeća kredita.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43000"/>
            <a:ext cx="6348413" cy="5105400"/>
          </a:xfrm>
        </p:spPr>
        <p:txBody>
          <a:bodyPr rtlCol="0">
            <a:normAutofit/>
          </a:bodyPr>
          <a:lstStyle/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Koja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je od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ovih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teorija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tačna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Vjerovatno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Nivo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kamatnih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baziran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budućim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očekivanjima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ponude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tražnje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novca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inflacije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Kriva prinosa je normalno rastuća stoga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što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prosječne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dodate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premije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rizika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premije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rezultat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rizika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promjene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kamatnih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preferencije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kreditora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ostane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likvidan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Očekivanja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će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inflacija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opasti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povremeno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prevladava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ovim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premijama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kriva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prinosa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postaje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inverzna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vi-V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Ponuda i potražnja za sredstvima pri svakom roku dospijeća takođe utiču na ove stope.</a:t>
            </a:r>
            <a:endParaRPr lang="sr-Latn-B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Razlog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zbog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kojeg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krive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prinosa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tako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pažljivo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posmatraju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stoga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što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mnogi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analitičari</a:t>
            </a: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smatraju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 one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mogu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nagovijestiti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budućnost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privrede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457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BA" sz="2800" dirty="0" smtClean="0"/>
              <a:t>Primjer 1.3.</a:t>
            </a:r>
            <a:endParaRPr lang="sr-Latn-BA" sz="2800" dirty="0"/>
          </a:p>
        </p:txBody>
      </p:sp>
      <p:pic>
        <p:nvPicPr>
          <p:cNvPr id="317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295400"/>
            <a:ext cx="7162800" cy="39925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143000"/>
          </a:xfrm>
        </p:spPr>
        <p:txBody>
          <a:bodyPr/>
          <a:lstStyle/>
          <a:p>
            <a:pPr eaLnBrk="1" hangingPunct="1"/>
            <a:r>
              <a:rPr lang="vi-VN" sz="2800" smtClean="0"/>
              <a:t>1.2.4. Predviđanje kretanja kamatnih stopa</a:t>
            </a:r>
            <a:r>
              <a:rPr lang="sr-Latn-BA" sz="2800" smtClean="0"/>
              <a:t/>
            </a:r>
            <a:br>
              <a:rPr lang="sr-Latn-BA" sz="2800" smtClean="0"/>
            </a:br>
            <a:endParaRPr lang="en-US" sz="2800" smtClean="0"/>
          </a:p>
        </p:txBody>
      </p:sp>
      <p:sp>
        <p:nvSpPr>
          <p:cNvPr id="32771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7467600" cy="4876800"/>
          </a:xfrm>
        </p:spPr>
        <p:txBody>
          <a:bodyPr/>
          <a:lstStyle/>
          <a:p>
            <a:pPr marL="395288" indent="-285750" eaLnBrk="1" hangingPunct="1"/>
            <a:r>
              <a:rPr lang="pl-PL" smtClean="0"/>
              <a:t>Prognoza kretanja kamatnih stopa je vrlo složena, a posebno u okolnostima kada je u </a:t>
            </a:r>
            <a:r>
              <a:rPr lang="en-US" smtClean="0"/>
              <a:t>ekonomiji prisutno više faktora koji u isto vrijeme djeluju na kamatne stope.</a:t>
            </a:r>
            <a:endParaRPr lang="sr-Latn-BA" smtClean="0"/>
          </a:p>
          <a:p>
            <a:pPr marL="395288" indent="-285750" eaLnBrk="1" hangingPunct="1"/>
            <a:r>
              <a:rPr lang="en-US" smtClean="0"/>
              <a:t>Kada je riječ o ukupnoj ekonomiji i f</a:t>
            </a:r>
            <a:r>
              <a:rPr lang="sr-Latn-BA" smtClean="0"/>
              <a:t>i</a:t>
            </a:r>
            <a:r>
              <a:rPr lang="en-US" smtClean="0"/>
              <a:t>nansijskom tržištu, ne može se govoriti o jedinstvenoj kamatnoj</a:t>
            </a:r>
            <a:r>
              <a:rPr lang="sr-Latn-BA" smtClean="0"/>
              <a:t> </a:t>
            </a:r>
            <a:r>
              <a:rPr lang="en-US" smtClean="0"/>
              <a:t>stopi koja bi važila za svaki subjekt, već je riječ o </a:t>
            </a:r>
            <a:r>
              <a:rPr lang="en-US" smtClean="0">
                <a:solidFill>
                  <a:schemeClr val="accent1"/>
                </a:solidFill>
              </a:rPr>
              <a:t>nizu kamatnih stopa koje se formiraju i primjenjuju</a:t>
            </a:r>
            <a:r>
              <a:rPr lang="sr-Latn-BA" smtClean="0">
                <a:solidFill>
                  <a:schemeClr val="accent1"/>
                </a:solidFill>
              </a:rPr>
              <a:t> </a:t>
            </a:r>
            <a:r>
              <a:rPr lang="en-US" smtClean="0">
                <a:solidFill>
                  <a:schemeClr val="accent1"/>
                </a:solidFill>
              </a:rPr>
              <a:t>na različitim segmentima finansijskog trži</a:t>
            </a:r>
            <a:r>
              <a:rPr lang="sr-Latn-BA" smtClean="0">
                <a:solidFill>
                  <a:schemeClr val="accent1"/>
                </a:solidFill>
              </a:rPr>
              <a:t>š</a:t>
            </a:r>
            <a:r>
              <a:rPr lang="en-US" smtClean="0">
                <a:solidFill>
                  <a:schemeClr val="accent1"/>
                </a:solidFill>
              </a:rPr>
              <a:t>ta.</a:t>
            </a:r>
            <a:endParaRPr lang="sr-Latn-BA" smtClean="0">
              <a:solidFill>
                <a:schemeClr val="accent1"/>
              </a:solidFill>
            </a:endParaRPr>
          </a:p>
          <a:p>
            <a:pPr marL="395288" indent="-285750" eaLnBrk="1" hangingPunct="1"/>
            <a:r>
              <a:rPr lang="pl-PL" smtClean="0"/>
              <a:t>Kamatne stope na finansijskom tržištu međusobno su zavisne i utiču jedna na drugu, ali određene kamatne stope su osnova za sve druge na finansijskom tržištu, pa se </a:t>
            </a:r>
            <a:r>
              <a:rPr lang="en-US" smtClean="0"/>
              <a:t>može govoriti o </a:t>
            </a:r>
            <a:r>
              <a:rPr lang="en-US" smtClean="0">
                <a:solidFill>
                  <a:schemeClr val="accent1"/>
                </a:solidFill>
              </a:rPr>
              <a:t>primarnim ili osnovnim odnosno baznim kamatnim stopama </a:t>
            </a:r>
            <a:r>
              <a:rPr lang="en-US" smtClean="0"/>
              <a:t>putem</a:t>
            </a:r>
            <a:r>
              <a:rPr lang="sr-Latn-BA" smtClean="0"/>
              <a:t> </a:t>
            </a:r>
            <a:r>
              <a:rPr lang="en-US" smtClean="0"/>
              <a:t>kojih se transmisijskim mehanizmom oblikuju sve ostale kamatne stope na finansijskom</a:t>
            </a:r>
            <a:r>
              <a:rPr lang="sr-Latn-BA" smtClean="0"/>
              <a:t> </a:t>
            </a:r>
            <a:r>
              <a:rPr lang="en-US" smtClean="0"/>
              <a:t>tržištu</a:t>
            </a:r>
            <a:r>
              <a:rPr lang="en-US" sz="2000" smtClean="0"/>
              <a:t>.</a:t>
            </a:r>
            <a:endParaRPr lang="sr-Latn-BA" sz="2000" smtClean="0"/>
          </a:p>
          <a:p>
            <a:pPr marL="395288" indent="-285750" eaLnBrk="1" hangingPunct="1"/>
            <a:endParaRPr lang="sr-Latn-BA" sz="2000" smtClean="0">
              <a:solidFill>
                <a:schemeClr val="accent1"/>
              </a:solidFill>
            </a:endParaRPr>
          </a:p>
          <a:p>
            <a:pPr marL="395288" indent="-28575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6705600" cy="914400"/>
          </a:xfrm>
        </p:spPr>
        <p:txBody>
          <a:bodyPr/>
          <a:lstStyle/>
          <a:p>
            <a:pPr eaLnBrk="1" hangingPunct="1"/>
            <a:r>
              <a:rPr lang="it-IT" sz="2400" smtClean="0"/>
              <a:t>Odnos cijene obveznice i prinosa ima sljedeće osnovne pravilnosti:</a:t>
            </a:r>
            <a:br>
              <a:rPr lang="it-IT" sz="2400" smtClean="0"/>
            </a:br>
            <a:endParaRPr lang="en-US" sz="24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143000"/>
            <a:ext cx="7162800" cy="5257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err="1" smtClean="0">
                <a:solidFill>
                  <a:schemeClr val="accent1"/>
                </a:solidFill>
              </a:rPr>
              <a:t>Cijena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obveznice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prinos</a:t>
            </a:r>
            <a:r>
              <a:rPr lang="en-US" dirty="0">
                <a:solidFill>
                  <a:schemeClr val="accent1"/>
                </a:solidFill>
              </a:rPr>
              <a:t> do </a:t>
            </a:r>
            <a:r>
              <a:rPr lang="en-US" dirty="0" err="1">
                <a:solidFill>
                  <a:schemeClr val="accent1"/>
                </a:solidFill>
              </a:rPr>
              <a:t>dospijeća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su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inverzno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povezani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kada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prinosi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rastu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cijena</a:t>
            </a: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obveznice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opada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obrnuto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vi-V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Pad </a:t>
            </a:r>
            <a:r>
              <a:rPr lang="vi-V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cijene obveznice u slučaju kada dođe do povećanja prinosa do dospijeća za određeni</a:t>
            </a: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vi-V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iznos, biće manji od rasta cijene obveznice u slučaju kada dođe do pada prinosa do</a:t>
            </a: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dospijeća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iznos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Cijene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dugoročnih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obveznica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mnogo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osjetljivije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promjne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kamatnim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stopama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nego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što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je to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slučaj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obveznicama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čiji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rok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dospijeća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kraći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sr-Latn-B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Osjetljivost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cijene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obveznice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promjenu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raste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porastom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roka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dospijeća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 tim što nije u pitanju proporcionalni rast već rast po opadajućoj stopi.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rizik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inverzno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povezan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visinom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kupona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Obveznice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višim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kuponima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</a:t>
            </a: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manje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osjetljive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promjenu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kamatne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stope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od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obveznica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nižim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kuponima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Osjetljivost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cijene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obveznice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promjenu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kamatne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stope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inverzno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povezana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prinosom do dospijeća obveznice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Obveznica koja ima veći prinos do dospijeća a u</a:t>
            </a: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svemu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ostalom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ista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obveznicom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koja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ima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manji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prinos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dospijeća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biće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manje</a:t>
            </a: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rizična u pogledu kretanja kamatnih stopa.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6781800" cy="5715000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O</a:t>
            </a:r>
            <a:r>
              <a:rPr lang="vi-V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snovano je konstatovati da je predviđanje kamatnih stopa veoma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složen posao i odvija se kroz predviđanje:</a:t>
            </a: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vi-VN" b="1" dirty="0" smtClean="0">
                <a:solidFill>
                  <a:schemeClr val="accent1"/>
                </a:solidFill>
              </a:rPr>
              <a:t>smjera promjena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vi-VN" b="1" dirty="0" smtClean="0">
                <a:solidFill>
                  <a:schemeClr val="accent1"/>
                </a:solidFill>
              </a:rPr>
              <a:t>stepena promjena kamatnih </a:t>
            </a:r>
            <a:r>
              <a:rPr lang="vi-V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stopa što je puno teži dio posla. </a:t>
            </a:r>
            <a:endParaRPr lang="sr-Latn-B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vi-VN" dirty="0" smtClean="0">
                <a:solidFill>
                  <a:schemeClr val="tx1"/>
                </a:solidFill>
              </a:rPr>
              <a:t>Najjednostavniji </a:t>
            </a:r>
            <a:r>
              <a:rPr lang="vi-VN" dirty="0">
                <a:solidFill>
                  <a:schemeClr val="tx1"/>
                </a:solidFill>
              </a:rPr>
              <a:t>je pristup predviđanja kretanja kamatnih stopa na bazi uticaja i analize</a:t>
            </a:r>
            <a:r>
              <a:rPr lang="sr-Latn-BA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svakog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 od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navedenih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faktora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izolovano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posmatranih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. </a:t>
            </a:r>
            <a:endParaRPr lang="sr-Latn-BA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Pri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 tome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nije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dovoljno</a:t>
            </a:r>
            <a:r>
              <a:rPr lang="sr-Latn-BA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znati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samo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smjer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već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i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stepen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reakcije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kamatnih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stopa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na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svaki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od </a:t>
            </a:r>
            <a:r>
              <a:rPr lang="en-US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faktora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što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ovako</a:t>
            </a:r>
            <a:r>
              <a:rPr lang="sr-Latn-BA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vi-VN" dirty="0">
                <a:solidFill>
                  <a:schemeClr val="tx1"/>
                </a:solidFill>
              </a:rPr>
              <a:t>predviđanje ipak čini </a:t>
            </a:r>
            <a:r>
              <a:rPr lang="vi-VN" dirty="0" smtClean="0">
                <a:solidFill>
                  <a:schemeClr val="tx1"/>
                </a:solidFill>
              </a:rPr>
              <a:t>složenim</a:t>
            </a:r>
            <a:r>
              <a:rPr lang="sr-Latn-BA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609600"/>
            <a:ext cx="6119813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1.1.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495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Cijena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poznajmljivanja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novca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vremenom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uveliko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varira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Struktura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kamatne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stope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odgovarajući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način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izražava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nivo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kamatnih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stopa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pod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uticajem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različitih faktora, što pokazuje naredna jednačina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pt-BR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 = r + INF + LP + DRP + MRP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gdje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 = nominalna ili publikovana kamatna stopa,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 =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realna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kamatna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stopa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 =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očekivana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stopa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inflacije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(the expected rate of inflation)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LP =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premija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likvidnosti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(the liquidity premium)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DRP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=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premija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rizik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neispunjenja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obaveza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(the default risk premium)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MRP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=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premija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rizik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različitog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perioda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dospijeća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(the maturity risk premium)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7391400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8382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52600"/>
            <a:ext cx="6348413" cy="4289425"/>
          </a:xfrm>
        </p:spPr>
        <p:txBody>
          <a:bodyPr rtlCol="0">
            <a:normAutofit/>
          </a:bodyPr>
          <a:lstStyle/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 skladu s prethodnim osnovano je ustvrditi da je jedan od najtežih zadataka pri odobravanju </a:t>
            </a:r>
            <a:r>
              <a:rPr lang="vi-V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kredita preduzećima određivanje njegove cijene, odnosno kamatne stope po kojoj će kredit</a:t>
            </a: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odobren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ostoji nekoliko načina kako banka određuje cijenu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kredita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2628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metodom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zbrajanja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troškova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  <a:endParaRPr lang="sr-Latn-B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2628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modelom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cijene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najboljeg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zajmoprimca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endParaRPr lang="sr-Latn-B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2628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cijenom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ispod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osnovne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  <a:endParaRPr lang="sr-Latn-B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2628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kreditima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maksimalnim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kamatnim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stopama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endParaRPr lang="sr-Latn-B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2628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odelom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kamatnih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zasnovanom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cost benefit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analizi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klijenta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1"/>
          <p:cNvSpPr>
            <a:spLocks noGrp="1"/>
          </p:cNvSpPr>
          <p:nvPr>
            <p:ph idx="1"/>
          </p:nvPr>
        </p:nvSpPr>
        <p:spPr>
          <a:xfrm>
            <a:off x="381000" y="3124200"/>
            <a:ext cx="8229600" cy="3810000"/>
          </a:xfrm>
        </p:spPr>
        <p:txBody>
          <a:bodyPr/>
          <a:lstStyle/>
          <a:p>
            <a:pPr marL="395288" indent="-285750" eaLnBrk="1" hangingPunct="1"/>
            <a:r>
              <a:rPr lang="vi-VN" dirty="0" smtClean="0"/>
              <a:t>U međunarodnim relacijama kamatne stope za različite finansijske instrumente takođe se</a:t>
            </a:r>
            <a:r>
              <a:rPr lang="sr-Latn-BA" dirty="0" smtClean="0"/>
              <a:t> </a:t>
            </a:r>
            <a:r>
              <a:rPr lang="pl-PL" dirty="0" smtClean="0"/>
              <a:t>formiraju u odnosu na određene referentne kamatne stope, koje mogu imati regionalno ili </a:t>
            </a:r>
            <a:r>
              <a:rPr lang="en-US" dirty="0" err="1" smtClean="0"/>
              <a:t>globalno</a:t>
            </a:r>
            <a:r>
              <a:rPr lang="en-US" dirty="0" smtClean="0"/>
              <a:t> </a:t>
            </a:r>
            <a:r>
              <a:rPr lang="en-US" dirty="0" err="1" smtClean="0"/>
              <a:t>obilježje</a:t>
            </a:r>
            <a:r>
              <a:rPr lang="sr-Latn-BA" dirty="0" smtClean="0"/>
              <a:t>: </a:t>
            </a:r>
            <a:r>
              <a:rPr lang="en-US" dirty="0" smtClean="0"/>
              <a:t>“</a:t>
            </a:r>
            <a:r>
              <a:rPr lang="en-US" dirty="0" err="1" smtClean="0"/>
              <a:t>libor</a:t>
            </a:r>
            <a:r>
              <a:rPr lang="en-US" dirty="0" smtClean="0"/>
              <a:t>”</a:t>
            </a:r>
            <a:r>
              <a:rPr lang="sr-Latn-BA" smtClean="0"/>
              <a:t>, </a:t>
            </a:r>
            <a:r>
              <a:rPr lang="sr-Latn-BA" smtClean="0"/>
              <a:t>„fibor“,</a:t>
            </a:r>
            <a:r>
              <a:rPr lang="en-US" smtClean="0"/>
              <a:t>“p</a:t>
            </a:r>
            <a:r>
              <a:rPr lang="sr-Latn-BA" dirty="0" smtClean="0"/>
              <a:t>r</a:t>
            </a:r>
            <a:r>
              <a:rPr lang="en-US" dirty="0" err="1" smtClean="0"/>
              <a:t>ibor</a:t>
            </a:r>
            <a:r>
              <a:rPr lang="en-US" dirty="0" smtClean="0"/>
              <a:t>”,</a:t>
            </a:r>
            <a:r>
              <a:rPr lang="sr-Latn-BA" dirty="0" smtClean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zibor</a:t>
            </a:r>
            <a:r>
              <a:rPr lang="en-US" dirty="0" smtClean="0"/>
              <a:t>”, “</a:t>
            </a:r>
            <a:r>
              <a:rPr lang="en-US" dirty="0" err="1" smtClean="0"/>
              <a:t>hipor</a:t>
            </a:r>
            <a:r>
              <a:rPr lang="en-US" dirty="0" smtClean="0"/>
              <a:t>”, “</a:t>
            </a:r>
            <a:r>
              <a:rPr lang="en-US" dirty="0" err="1" smtClean="0"/>
              <a:t>euribor</a:t>
            </a:r>
            <a:r>
              <a:rPr lang="en-US" dirty="0" smtClean="0"/>
              <a:t>” </a:t>
            </a:r>
            <a:r>
              <a:rPr lang="en-US" dirty="0" err="1" smtClean="0"/>
              <a:t>itd</a:t>
            </a:r>
            <a:r>
              <a:rPr lang="en-US" dirty="0" smtClean="0"/>
              <a:t>.</a:t>
            </a:r>
            <a:endParaRPr lang="sr-Latn-BA" dirty="0" smtClean="0"/>
          </a:p>
          <a:p>
            <a:pPr marL="395288" indent="-285750" eaLnBrk="1" hangingPunct="1"/>
            <a:r>
              <a:rPr lang="vi-VN" dirty="0" smtClean="0"/>
              <a:t>One se uvećavaju i za određenu premiju rizika shodno kvaliteti pojedinog zajmoprimca.</a:t>
            </a:r>
            <a:endParaRPr lang="sr-Latn-BA" dirty="0" smtClean="0"/>
          </a:p>
          <a:p>
            <a:pPr marL="395288" indent="-285750" eaLnBrk="1" hangingPunct="1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 smtClean="0"/>
              <a:t>spomenutih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poznatih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, </a:t>
            </a:r>
            <a:r>
              <a:rPr lang="en-US" dirty="0" err="1" smtClean="0"/>
              <a:t>naše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obračunavaju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posebne</a:t>
            </a:r>
            <a:r>
              <a:rPr lang="en-US" dirty="0" smtClean="0"/>
              <a:t> </a:t>
            </a:r>
            <a:r>
              <a:rPr lang="en-US" dirty="0" err="1" smtClean="0"/>
              <a:t>naknade</a:t>
            </a:r>
            <a:r>
              <a:rPr lang="sr-Latn-BA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odobrene</a:t>
            </a:r>
            <a:r>
              <a:rPr lang="en-US" dirty="0" smtClean="0"/>
              <a:t> </a:t>
            </a:r>
            <a:r>
              <a:rPr lang="en-US" dirty="0" err="1" smtClean="0"/>
              <a:t>kredite</a:t>
            </a:r>
            <a:r>
              <a:rPr lang="sr-Latn-BA" dirty="0" smtClean="0"/>
              <a:t>, a takve </a:t>
            </a:r>
            <a:r>
              <a:rPr lang="en-US" dirty="0" err="1" smtClean="0"/>
              <a:t>naknade</a:t>
            </a:r>
            <a:r>
              <a:rPr lang="sr-Latn-BA" dirty="0" smtClean="0"/>
              <a:t> su</a:t>
            </a:r>
            <a:r>
              <a:rPr lang="en-US" dirty="0" smtClean="0"/>
              <a:t> </a:t>
            </a:r>
            <a:r>
              <a:rPr lang="en-US" dirty="0" err="1" smtClean="0"/>
              <a:t>zapravo</a:t>
            </a:r>
            <a:r>
              <a:rPr lang="en-US" dirty="0" smtClean="0"/>
              <a:t> </a:t>
            </a:r>
            <a:r>
              <a:rPr lang="en-US" dirty="0" err="1" smtClean="0"/>
              <a:t>dopunska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prikrivena</a:t>
            </a:r>
            <a:r>
              <a:rPr lang="sr-Latn-BA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endParaRPr lang="en-US" dirty="0" smtClean="0"/>
          </a:p>
        </p:txBody>
      </p:sp>
      <p:pic>
        <p:nvPicPr>
          <p:cNvPr id="378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1303338"/>
            <a:ext cx="6305550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0" y="304800"/>
            <a:ext cx="58674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Najjednostavniji model za određivanje cijene kredita pretpostavlja da kamatna stopa koja</a:t>
            </a: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naplaćuje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bilo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koji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kredit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uključuje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četiri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komponente</a:t>
            </a:r>
            <a:r>
              <a:rPr lang="sr-Latn-B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sr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1.3. Efekat kamatnih stopa na cijenu akcija</a:t>
            </a:r>
            <a:br>
              <a:rPr lang="pl-PL" dirty="0"/>
            </a:br>
            <a:endParaRPr lang="en-US" dirty="0"/>
          </a:p>
        </p:txBody>
      </p:sp>
      <p:sp>
        <p:nvSpPr>
          <p:cNvPr id="3891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5288" indent="-285750" eaLnBrk="1" hangingPunct="1"/>
            <a:r>
              <a:rPr lang="en-US" sz="2000" smtClean="0"/>
              <a:t>Nivo kamatnih stopa utiče na cijene akcija na dva načina. Prvo, kada su kamatne stope</a:t>
            </a:r>
            <a:r>
              <a:rPr lang="sr-Latn-BA" sz="2000" smtClean="0"/>
              <a:t> </a:t>
            </a:r>
            <a:r>
              <a:rPr lang="en-US" sz="2000" smtClean="0"/>
              <a:t>visoke, dobit korporacija opada. Drugo, kada su kamatne stope visoke, druge investicije se</a:t>
            </a:r>
            <a:r>
              <a:rPr lang="sr-Latn-BA" sz="2000" smtClean="0"/>
              <a:t> </a:t>
            </a:r>
            <a:r>
              <a:rPr lang="en-US" sz="2000" smtClean="0"/>
              <a:t>mogu učiniti atraktivnijima</a:t>
            </a:r>
            <a:r>
              <a:rPr lang="sr-Latn-BA" sz="2000" smtClean="0"/>
              <a:t>.</a:t>
            </a:r>
          </a:p>
          <a:p>
            <a:pPr marL="395288" indent="-285750" eaLnBrk="1" hangingPunct="1"/>
            <a:r>
              <a:rPr lang="en-US" sz="2000" smtClean="0"/>
              <a:t>Drugi razlog zbog kojeg visoke kamatne stope utiču na dobit je težnja da se u takvim</a:t>
            </a:r>
            <a:r>
              <a:rPr lang="sr-Latn-BA" sz="2000" smtClean="0"/>
              <a:t> </a:t>
            </a:r>
            <a:r>
              <a:rPr lang="en-US" sz="2000" smtClean="0"/>
              <a:t>okolnostima smanje privredne aktivnosti.</a:t>
            </a:r>
            <a:endParaRPr lang="sr-Latn-BA" sz="2000" smtClean="0"/>
          </a:p>
          <a:p>
            <a:pPr marL="395288" indent="-285750" eaLnBrk="1" hangingPunct="1"/>
            <a:r>
              <a:rPr lang="sr-Latn-BA" sz="2000" smtClean="0"/>
              <a:t> </a:t>
            </a:r>
            <a:r>
              <a:rPr lang="en-US" smtClean="0"/>
              <a:t>Kada je cjelokupna privreda u depresiji, potrošnja</a:t>
            </a:r>
            <a:r>
              <a:rPr lang="sr-Latn-BA" smtClean="0"/>
              <a:t> </a:t>
            </a:r>
            <a:r>
              <a:rPr lang="en-US" smtClean="0"/>
              <a:t>i dobit korporacija opadaju. Opadanje dobiti korporacija dovodi do smanjenja cijena akcija.</a:t>
            </a:r>
            <a:r>
              <a:rPr lang="sr-Latn-BA" smtClean="0"/>
              <a:t> </a:t>
            </a:r>
          </a:p>
          <a:p>
            <a:pPr marL="395288" indent="-285750" eaLnBrk="1" hangingPunct="1"/>
            <a:endParaRPr lang="sr-Latn-B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160588"/>
            <a:ext cx="7239000" cy="3881437"/>
          </a:xfrm>
        </p:spPr>
        <p:txBody>
          <a:bodyPr rtlCol="0">
            <a:normAutofit lnSpcReduction="10000"/>
          </a:bodyPr>
          <a:lstStyle/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K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kamatne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stope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niske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investitori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radije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kupuju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akcije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niske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zarade na obveznicama i sertifikatima o depozitu koje nude banke. </a:t>
            </a: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vi-V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Međutim, kada </a:t>
            </a:r>
            <a:r>
              <a:rPr lang="vi-VN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kamatne</a:t>
            </a:r>
            <a:r>
              <a:rPr lang="sr-Latn-B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stope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rastu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neki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investitori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prodaju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akcije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kupuju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obveznice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Fiksni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prihodi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koje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nude obveznice i koje imaju veći prioritet u plaćanju, poželjnija su varijanta u poređenju s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nesigurnim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prihodima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dividendama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akcije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nude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korporacije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sr-Latn-B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Kada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investitor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prodaje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akcije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da bi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kupio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obveznice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cijena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akcija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opada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cijena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obveznica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raste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5478" indent="-28575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Ovaj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je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obrnut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kada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opadaju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Iz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prethodnog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primjećuje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cijene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akcija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obveznica</a:t>
            </a:r>
            <a:r>
              <a:rPr lang="sr-Latn-B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kreću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suprotnim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pravcima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010400" cy="1295400"/>
          </a:xfrm>
        </p:spPr>
        <p:txBody>
          <a:bodyPr/>
          <a:lstStyle/>
          <a:p>
            <a:pPr algn="ctr" eaLnBrk="1" hangingPunct="1"/>
            <a:r>
              <a:rPr lang="sr-Latn-BA" smtClean="0"/>
              <a:t>2. VREMENSKA VRIJEDNOST NOVCA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620000" cy="4343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Vrijeme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novac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zapravo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znači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svako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čekanje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košta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što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upućuje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konstataciju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između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jedne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novčane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jedinice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sadašnjosti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jedne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budućnosti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postoji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određena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veza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Ta je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veza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poznata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kao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vremenska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vrijednost</a:t>
            </a:r>
            <a:r>
              <a:rPr lang="sr-Latn-B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Iako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izračunavanje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ekvivalentnih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iznosa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može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izvršiti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bilo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kojoj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vremenskoj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tački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izračunavanje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 u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pravilu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svodi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dva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procesa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endParaRPr lang="sr-Latn-BA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sr-Latn-BA" sz="2000" dirty="0" smtClean="0">
                <a:solidFill>
                  <a:schemeClr val="accent1"/>
                </a:solidFill>
              </a:rPr>
              <a:t>D</a:t>
            </a:r>
            <a:r>
              <a:rPr lang="en-US" sz="2000" dirty="0" err="1" smtClean="0">
                <a:solidFill>
                  <a:schemeClr val="accent1"/>
                </a:solidFill>
              </a:rPr>
              <a:t>iskontovanje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svođenje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buduće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vrijednosti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sadašnju</a:t>
            </a:r>
            <a:endParaRPr lang="sr-Latn-BA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sr-Latn-BA" sz="2000" dirty="0" smtClean="0">
                <a:solidFill>
                  <a:schemeClr val="accent1"/>
                </a:solidFill>
              </a:rPr>
              <a:t>K</a:t>
            </a:r>
            <a:r>
              <a:rPr lang="en-US" sz="2000" dirty="0" err="1" smtClean="0">
                <a:solidFill>
                  <a:schemeClr val="accent1"/>
                </a:solidFill>
              </a:rPr>
              <a:t>apitalisanje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chemeClr val="accent1"/>
                </a:solidFill>
              </a:rPr>
              <a:t>(</a:t>
            </a:r>
            <a:r>
              <a:rPr lang="en-US" sz="2000" dirty="0" err="1">
                <a:solidFill>
                  <a:schemeClr val="accent1"/>
                </a:solidFill>
              </a:rPr>
              <a:t>ukamaćenje</a:t>
            </a:r>
            <a:r>
              <a:rPr lang="en-US" sz="2000" dirty="0">
                <a:solidFill>
                  <a:schemeClr val="accent1"/>
                </a:solidFill>
              </a:rPr>
              <a:t>)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svođenje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sadašnje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vrijednosti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buduću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što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može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prikazati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narednom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grafiku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BA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762000" y="279400"/>
            <a:ext cx="6348413" cy="700088"/>
          </a:xfrm>
        </p:spPr>
        <p:txBody>
          <a:bodyPr/>
          <a:lstStyle/>
          <a:p>
            <a:pPr algn="ctr" eaLnBrk="1" hangingPunct="1"/>
            <a:r>
              <a:rPr lang="en-US" sz="2800" smtClean="0"/>
              <a:t>Procesi diskontovanja i kapitalisanja</a:t>
            </a:r>
            <a:endParaRPr lang="sr-Latn-BA" sz="280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066800" y="2286000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066800" y="3810000"/>
            <a:ext cx="487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066800" y="2514600"/>
            <a:ext cx="4572000" cy="12954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66800" y="3810000"/>
            <a:ext cx="4800600" cy="14224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1991" name="TextBox 12"/>
          <p:cNvSpPr txBox="1">
            <a:spLocks noChangeArrowheads="1"/>
          </p:cNvSpPr>
          <p:nvPr/>
        </p:nvSpPr>
        <p:spPr bwMode="auto">
          <a:xfrm>
            <a:off x="6172200" y="3886200"/>
            <a:ext cx="1428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Broj perioda</a:t>
            </a:r>
            <a:endParaRPr lang="sr-Latn-B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992" name="TextBox 13"/>
          <p:cNvSpPr txBox="1">
            <a:spLocks noChangeArrowheads="1"/>
          </p:cNvSpPr>
          <p:nvPr/>
        </p:nvSpPr>
        <p:spPr bwMode="auto">
          <a:xfrm>
            <a:off x="762000" y="2322513"/>
            <a:ext cx="2286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200">
                <a:solidFill>
                  <a:schemeClr val="tx1"/>
                </a:solidFill>
                <a:latin typeface="Arial" panose="020B0604020202020204" pitchFamily="34" charset="0"/>
              </a:rPr>
              <a:t>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200">
                <a:solidFill>
                  <a:schemeClr val="tx1"/>
                </a:solidFill>
                <a:latin typeface="Arial" panose="020B0604020202020204" pitchFamily="34" charset="0"/>
              </a:rPr>
              <a:t>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200">
                <a:solidFill>
                  <a:schemeClr val="tx1"/>
                </a:solidFill>
                <a:latin typeface="Arial" panose="020B0604020202020204" pitchFamily="34" charset="0"/>
              </a:rPr>
              <a:t>2</a:t>
            </a:r>
            <a:endParaRPr lang="en-US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200">
                <a:solidFill>
                  <a:schemeClr val="tx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1993" name="TextBox 14"/>
          <p:cNvSpPr txBox="1">
            <a:spLocks noChangeArrowheads="1"/>
          </p:cNvSpPr>
          <p:nvPr/>
        </p:nvSpPr>
        <p:spPr bwMode="auto">
          <a:xfrm>
            <a:off x="1676400" y="22098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Diskontovanje i kapitalisanje</a:t>
            </a:r>
            <a:endParaRPr lang="sr-Latn-B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994" name="Rectangle 15"/>
          <p:cNvSpPr>
            <a:spLocks noChangeArrowheads="1"/>
          </p:cNvSpPr>
          <p:nvPr/>
        </p:nvSpPr>
        <p:spPr bwMode="auto">
          <a:xfrm>
            <a:off x="1752600" y="3830638"/>
            <a:ext cx="39830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200">
                <a:solidFill>
                  <a:schemeClr val="tx1"/>
                </a:solidFill>
                <a:latin typeface="Arial" panose="020B0604020202020204" pitchFamily="34" charset="0"/>
              </a:rPr>
              <a:t>2                 4                    6                     8                  10</a:t>
            </a:r>
            <a:endParaRPr lang="sr-Latn-BA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905000" y="3581400"/>
            <a:ext cx="0" cy="48895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67000" y="3352800"/>
            <a:ext cx="0" cy="9032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581400" y="3076575"/>
            <a:ext cx="0" cy="149542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0" y="2819400"/>
            <a:ext cx="0" cy="205740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486400" y="2579688"/>
            <a:ext cx="0" cy="252571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585788" y="168275"/>
            <a:ext cx="6348412" cy="762000"/>
          </a:xfrm>
        </p:spPr>
        <p:txBody>
          <a:bodyPr/>
          <a:lstStyle/>
          <a:p>
            <a:pPr algn="ctr" eaLnBrk="1" hangingPunct="1"/>
            <a:r>
              <a:rPr lang="sr-Latn-BA" sz="2800" smtClean="0"/>
              <a:t>2.1. Grafičko prikazivanje vremena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914400" y="2819400"/>
            <a:ext cx="44958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928688" y="3175000"/>
            <a:ext cx="4495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13" name="TextBox 6"/>
          <p:cNvSpPr txBox="1">
            <a:spLocks noChangeArrowheads="1"/>
          </p:cNvSpPr>
          <p:nvPr/>
        </p:nvSpPr>
        <p:spPr bwMode="auto">
          <a:xfrm>
            <a:off x="838200" y="3505200"/>
            <a:ext cx="425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chemeClr val="tx1"/>
                </a:solidFill>
                <a:latin typeface="Arial" panose="020B0604020202020204" pitchFamily="34" charset="0"/>
              </a:rPr>
              <a:t>SV</a:t>
            </a:r>
            <a:endParaRPr lang="sr-Latn-BA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3014" name="TextBox 7"/>
          <p:cNvSpPr txBox="1">
            <a:spLocks noChangeArrowheads="1"/>
          </p:cNvSpPr>
          <p:nvPr/>
        </p:nvSpPr>
        <p:spPr bwMode="auto">
          <a:xfrm>
            <a:off x="5334000" y="3397250"/>
            <a:ext cx="85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chemeClr val="tx1"/>
                </a:solidFill>
                <a:latin typeface="Arial" panose="020B0604020202020204" pitchFamily="34" charset="0"/>
              </a:rPr>
              <a:t>1000KM</a:t>
            </a:r>
            <a:endParaRPr lang="sr-Latn-BA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3015" name="TextBox 8"/>
          <p:cNvSpPr txBox="1">
            <a:spLocks noChangeArrowheads="1"/>
          </p:cNvSpPr>
          <p:nvPr/>
        </p:nvSpPr>
        <p:spPr bwMode="auto">
          <a:xfrm>
            <a:off x="1004888" y="2403475"/>
            <a:ext cx="43291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</a:rPr>
              <a:t>0            1               2                3               4</a:t>
            </a:r>
            <a:endParaRPr lang="sr-Latn-BA" sz="1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004888" y="4953000"/>
            <a:ext cx="44958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3017" name="TextBox 10"/>
          <p:cNvSpPr txBox="1">
            <a:spLocks noChangeArrowheads="1"/>
          </p:cNvSpPr>
          <p:nvPr/>
        </p:nvSpPr>
        <p:spPr bwMode="auto">
          <a:xfrm>
            <a:off x="1095375" y="4572000"/>
            <a:ext cx="4329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</a:rPr>
              <a:t>0            1               2                3               4</a:t>
            </a:r>
            <a:endParaRPr lang="sr-Latn-BA" sz="1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3018" name="Rectangle 11"/>
          <p:cNvSpPr>
            <a:spLocks noChangeArrowheads="1"/>
          </p:cNvSpPr>
          <p:nvPr/>
        </p:nvSpPr>
        <p:spPr bwMode="auto">
          <a:xfrm>
            <a:off x="5178425" y="5441950"/>
            <a:ext cx="492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BV</a:t>
            </a:r>
            <a:endParaRPr lang="sr-Latn-B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3019" name="Rectangle 12"/>
          <p:cNvSpPr>
            <a:spLocks noChangeArrowheads="1"/>
          </p:cNvSpPr>
          <p:nvPr/>
        </p:nvSpPr>
        <p:spPr bwMode="auto">
          <a:xfrm>
            <a:off x="838200" y="5441950"/>
            <a:ext cx="9477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</a:rPr>
              <a:t>1000KM</a:t>
            </a:r>
            <a:endParaRPr lang="sr-Latn-BA" sz="1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036638" y="5334000"/>
            <a:ext cx="44640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21" name="TextBox 16"/>
          <p:cNvSpPr txBox="1">
            <a:spLocks noChangeArrowheads="1"/>
          </p:cNvSpPr>
          <p:nvPr/>
        </p:nvSpPr>
        <p:spPr bwMode="auto">
          <a:xfrm>
            <a:off x="838200" y="2057400"/>
            <a:ext cx="495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Diskontovanje na vremenskoj liniji</a:t>
            </a:r>
            <a:endParaRPr lang="sr-Latn-B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3022" name="Rectangle 17"/>
          <p:cNvSpPr>
            <a:spLocks noChangeArrowheads="1"/>
          </p:cNvSpPr>
          <p:nvPr/>
        </p:nvSpPr>
        <p:spPr bwMode="auto">
          <a:xfrm>
            <a:off x="914400" y="4181475"/>
            <a:ext cx="3506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Kapitalisanje na vremenskoj liniji</a:t>
            </a:r>
            <a:endParaRPr lang="sr-Latn-B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3023" name="Rectangle 18"/>
          <p:cNvSpPr>
            <a:spLocks noChangeArrowheads="1"/>
          </p:cNvSpPr>
          <p:nvPr/>
        </p:nvSpPr>
        <p:spPr bwMode="auto">
          <a:xfrm>
            <a:off x="609600" y="782638"/>
            <a:ext cx="7086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Problem prikazivanja vremena započećemo pitanjem: šta znači kada kažemo da ste primali 100 KM godišnje u periodu od pet godina. Jednostavno rješenje ovog problema je vremenska linija, koja predstavlja grafičku prezentaciju novčanih tokova</a:t>
            </a:r>
            <a:r>
              <a:rPr lang="sr-Latn-BA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685800"/>
          </a:xfrm>
        </p:spPr>
        <p:txBody>
          <a:bodyPr/>
          <a:lstStyle/>
          <a:p>
            <a:pPr eaLnBrk="1" hangingPunct="1"/>
            <a:r>
              <a:rPr lang="sr-Latn-BA" sz="2800" smtClean="0"/>
              <a:t>Jednostavni interes (kamata)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543800" cy="45942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err="1" smtClean="0"/>
              <a:t>Jednostavni</a:t>
            </a:r>
            <a:r>
              <a:rPr lang="en-US" sz="2000" dirty="0" smtClean="0"/>
              <a:t> </a:t>
            </a:r>
            <a:r>
              <a:rPr lang="en-US" sz="2000" dirty="0" err="1" smtClean="0"/>
              <a:t>interesi</a:t>
            </a:r>
            <a:r>
              <a:rPr lang="en-US" sz="2000" dirty="0" smtClean="0"/>
              <a:t> ne </a:t>
            </a:r>
            <a:r>
              <a:rPr lang="en-US" sz="2000" dirty="0" err="1" smtClean="0"/>
              <a:t>zarađuju</a:t>
            </a:r>
            <a:r>
              <a:rPr lang="en-US" sz="2000" dirty="0" smtClean="0"/>
              <a:t> </a:t>
            </a:r>
            <a:r>
              <a:rPr lang="en-US" sz="2000" dirty="0" err="1" smtClean="0"/>
              <a:t>interes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reinvestirani</a:t>
            </a:r>
            <a:r>
              <a:rPr lang="en-US" sz="2000" dirty="0" smtClean="0"/>
              <a:t> </a:t>
            </a:r>
            <a:r>
              <a:rPr lang="en-US" sz="2000" dirty="0" err="1" smtClean="0"/>
              <a:t>interes</a:t>
            </a:r>
            <a:r>
              <a:rPr lang="en-US" sz="2000" dirty="0" smtClean="0"/>
              <a:t>. To </a:t>
            </a:r>
            <a:r>
              <a:rPr lang="en-US" sz="2000" dirty="0" err="1" smtClean="0"/>
              <a:t>iz</a:t>
            </a:r>
            <a:r>
              <a:rPr lang="en-US" sz="2000" dirty="0" smtClean="0"/>
              <a:t> </a:t>
            </a:r>
            <a:r>
              <a:rPr lang="en-US" sz="2000" dirty="0" err="1" smtClean="0"/>
              <a:t>razloga</a:t>
            </a:r>
            <a:r>
              <a:rPr lang="en-US" sz="2000" dirty="0" smtClean="0"/>
              <a:t> </a:t>
            </a:r>
            <a:r>
              <a:rPr lang="en-US" sz="2000" dirty="0" err="1" smtClean="0"/>
              <a:t>što</a:t>
            </a:r>
            <a:r>
              <a:rPr lang="en-US" sz="2000" dirty="0" smtClean="0"/>
              <a:t> se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kraju</a:t>
            </a:r>
            <a:r>
              <a:rPr lang="en-US" sz="2000" dirty="0" smtClean="0"/>
              <a:t> </a:t>
            </a:r>
            <a:r>
              <a:rPr lang="en-US" sz="2000" dirty="0" err="1" smtClean="0"/>
              <a:t>svakog</a:t>
            </a:r>
            <a:r>
              <a:rPr lang="en-US" sz="2000" dirty="0" smtClean="0"/>
              <a:t> </a:t>
            </a:r>
            <a:r>
              <a:rPr lang="en-US" sz="2000" dirty="0" err="1" smtClean="0"/>
              <a:t>perioda</a:t>
            </a:r>
            <a:r>
              <a:rPr lang="en-US" sz="2000" dirty="0" smtClean="0"/>
              <a:t> </a:t>
            </a:r>
            <a:r>
              <a:rPr lang="en-US" sz="2000" dirty="0" err="1" smtClean="0"/>
              <a:t>preračunava</a:t>
            </a:r>
            <a:r>
              <a:rPr lang="en-US" sz="2000" dirty="0" smtClean="0"/>
              <a:t> </a:t>
            </a:r>
            <a:r>
              <a:rPr lang="en-US" sz="2000" dirty="0" err="1" smtClean="0"/>
              <a:t>krajnji</a:t>
            </a:r>
            <a:r>
              <a:rPr lang="en-US" sz="2000" dirty="0" smtClean="0"/>
              <a:t> </a:t>
            </a:r>
            <a:r>
              <a:rPr lang="en-US" sz="2000" dirty="0" err="1" smtClean="0"/>
              <a:t>bilans</a:t>
            </a:r>
            <a:r>
              <a:rPr lang="en-US" sz="2000" dirty="0" smtClean="0"/>
              <a:t> (</a:t>
            </a:r>
            <a:r>
              <a:rPr lang="en-US" sz="2000" dirty="0" err="1" smtClean="0"/>
              <a:t>iznos</a:t>
            </a:r>
            <a:r>
              <a:rPr lang="en-US" sz="2000" dirty="0" smtClean="0"/>
              <a:t>)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kamata</a:t>
            </a:r>
            <a:r>
              <a:rPr lang="en-US" sz="2000" dirty="0" smtClean="0"/>
              <a:t> se </a:t>
            </a:r>
            <a:r>
              <a:rPr lang="en-US" sz="2000" dirty="0" err="1" smtClean="0"/>
              <a:t>obračunava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isplaćuje</a:t>
            </a:r>
            <a:r>
              <a:rPr lang="en-US" sz="2000" dirty="0" smtClean="0"/>
              <a:t>. </a:t>
            </a:r>
            <a:endParaRPr lang="sr-Latn-BA" sz="2000" dirty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000" b="1" dirty="0" err="1" smtClean="0"/>
              <a:t>PRIMJER</a:t>
            </a:r>
            <a:r>
              <a:rPr lang="sr-Latn-BA" sz="2000" b="1" dirty="0" smtClean="0"/>
              <a:t> 2.1: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Jednostavni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interes</a:t>
            </a:r>
            <a:r>
              <a:rPr lang="en-US" sz="2000" b="1" dirty="0" smtClean="0"/>
              <a:t> </a:t>
            </a:r>
            <a:endParaRPr lang="sr-Latn-BA" sz="2000" b="1" dirty="0" smtClean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000" dirty="0" err="1" smtClean="0"/>
              <a:t>Obračunajte</a:t>
            </a:r>
            <a:r>
              <a:rPr lang="en-US" sz="2000" dirty="0" smtClean="0"/>
              <a:t> </a:t>
            </a:r>
            <a:r>
              <a:rPr lang="en-US" sz="2000" dirty="0" err="1" smtClean="0"/>
              <a:t>jednostavni</a:t>
            </a:r>
            <a:r>
              <a:rPr lang="en-US" sz="2000" dirty="0" smtClean="0"/>
              <a:t> </a:t>
            </a:r>
            <a:r>
              <a:rPr lang="en-US" sz="2000" dirty="0" err="1" smtClean="0"/>
              <a:t>interes</a:t>
            </a:r>
            <a:r>
              <a:rPr lang="en-US" sz="2000" dirty="0" smtClean="0"/>
              <a:t> </a:t>
            </a:r>
            <a:r>
              <a:rPr lang="en-US" sz="2000" dirty="0" err="1" smtClean="0"/>
              <a:t>koji</a:t>
            </a:r>
            <a:r>
              <a:rPr lang="en-US" sz="2000" dirty="0" smtClean="0"/>
              <a:t> se </a:t>
            </a:r>
            <a:r>
              <a:rPr lang="en-US" sz="2000" dirty="0" err="1" smtClean="0"/>
              <a:t>zarađuje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jednogodišnji</a:t>
            </a:r>
            <a:r>
              <a:rPr lang="en-US" sz="2000" dirty="0" smtClean="0"/>
              <a:t> </a:t>
            </a:r>
            <a:r>
              <a:rPr lang="en-US" sz="2000" dirty="0" err="1" smtClean="0"/>
              <a:t>depozit</a:t>
            </a:r>
            <a:r>
              <a:rPr lang="en-US" sz="2000" dirty="0" smtClean="0"/>
              <a:t> od 100 KM u </a:t>
            </a:r>
            <a:r>
              <a:rPr lang="en-US" sz="2000" dirty="0" err="1" smtClean="0"/>
              <a:t>periodu</a:t>
            </a:r>
            <a:r>
              <a:rPr lang="en-US" sz="2000" dirty="0" smtClean="0"/>
              <a:t> od 5 </a:t>
            </a:r>
            <a:r>
              <a:rPr lang="en-US" sz="2000" dirty="0" err="1" smtClean="0"/>
              <a:t>godina</a:t>
            </a:r>
            <a:r>
              <a:rPr lang="en-US" sz="2000" dirty="0" smtClean="0"/>
              <a:t>.</a:t>
            </a:r>
            <a:endParaRPr lang="sr-Latn-BA" sz="2000" dirty="0" smtClean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000" b="1" dirty="0" err="1" smtClean="0"/>
              <a:t>RJEŠENJE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Interes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kamata</a:t>
            </a:r>
            <a:r>
              <a:rPr lang="en-US" sz="2000" b="1" dirty="0" smtClean="0"/>
              <a:t>) </a:t>
            </a:r>
            <a:r>
              <a:rPr lang="en-US" sz="2000" b="1" dirty="0" err="1" smtClean="0"/>
              <a:t>obračunava</a:t>
            </a:r>
            <a:r>
              <a:rPr lang="en-US" sz="2000" b="1" dirty="0" smtClean="0"/>
              <a:t> se </a:t>
            </a:r>
            <a:r>
              <a:rPr lang="en-US" sz="2000" b="1" dirty="0" err="1" smtClean="0"/>
              <a:t>tako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što</a:t>
            </a:r>
            <a:r>
              <a:rPr lang="en-US" sz="2000" b="1" dirty="0" smtClean="0"/>
              <a:t> se </a:t>
            </a:r>
            <a:r>
              <a:rPr lang="en-US" sz="2000" b="1" dirty="0" err="1" smtClean="0"/>
              <a:t>ulog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pomnoži</a:t>
            </a:r>
            <a:r>
              <a:rPr lang="en-US" sz="2000" b="1" dirty="0" smtClean="0"/>
              <a:t> s </a:t>
            </a:r>
            <a:r>
              <a:rPr lang="en-US" sz="2000" b="1" dirty="0" err="1" smtClean="0"/>
              <a:t>interesnom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stopom</a:t>
            </a:r>
            <a:r>
              <a:rPr lang="en-US" sz="2000" b="1" dirty="0" smtClean="0"/>
              <a:t>. </a:t>
            </a:r>
            <a:endParaRPr lang="sr-Latn-BA" sz="2000" b="1" dirty="0" smtClean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000" dirty="0" err="1" smtClean="0"/>
              <a:t>Kamata</a:t>
            </a:r>
            <a:r>
              <a:rPr lang="en-US" sz="2000" dirty="0" smtClean="0"/>
              <a:t> =100 KM x 0,05= 5 KM</a:t>
            </a:r>
            <a:endParaRPr lang="sr-Latn-B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391400" cy="762000"/>
          </a:xfrm>
        </p:spPr>
        <p:txBody>
          <a:bodyPr/>
          <a:lstStyle/>
          <a:p>
            <a:pPr eaLnBrk="1" hangingPunct="1"/>
            <a:r>
              <a:rPr lang="sr-Latn-BA" sz="3200" smtClean="0"/>
              <a:t>2.2. Izračunavanje buduće vrijednosti </a:t>
            </a:r>
            <a:r>
              <a:rPr lang="sr-Latn-BA" sz="2800" b="1" smtClean="0"/>
              <a:t/>
            </a:r>
            <a:br>
              <a:rPr lang="sr-Latn-BA" sz="2800" b="1" smtClean="0"/>
            </a:br>
            <a:endParaRPr lang="sr-Latn-BA" sz="28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467600" cy="5334000"/>
          </a:xfrm>
        </p:spPr>
        <p:txBody>
          <a:bodyPr/>
          <a:lstStyle/>
          <a:p>
            <a:pPr eaLnBrk="1" hangingPunct="1">
              <a:defRPr/>
            </a:pPr>
            <a:r>
              <a:rPr lang="sr-Latn-BA" dirty="0" smtClean="0"/>
              <a:t>B</a:t>
            </a:r>
            <a:r>
              <a:rPr lang="en-US" dirty="0" err="1" smtClean="0"/>
              <a:t>uduća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je u </a:t>
            </a:r>
            <a:r>
              <a:rPr lang="en-US" dirty="0" err="1" smtClean="0"/>
              <a:t>pozitivnoj</a:t>
            </a:r>
            <a:r>
              <a:rPr lang="en-US" dirty="0" smtClean="0"/>
              <a:t> </a:t>
            </a:r>
            <a:r>
              <a:rPr lang="en-US" dirty="0" err="1" smtClean="0"/>
              <a:t>korelaciji</a:t>
            </a:r>
            <a:r>
              <a:rPr lang="en-US" dirty="0" smtClean="0"/>
              <a:t> s </a:t>
            </a:r>
            <a:r>
              <a:rPr lang="en-US" dirty="0" err="1" smtClean="0"/>
              <a:t>kamatnom</a:t>
            </a:r>
            <a:r>
              <a:rPr lang="en-US" dirty="0" smtClean="0"/>
              <a:t> </a:t>
            </a:r>
            <a:r>
              <a:rPr lang="en-US" dirty="0" err="1" smtClean="0"/>
              <a:t>stopom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brojem</a:t>
            </a:r>
            <a:r>
              <a:rPr lang="en-US" dirty="0" smtClean="0"/>
              <a:t> </a:t>
            </a:r>
            <a:r>
              <a:rPr lang="en-US" dirty="0" err="1" smtClean="0"/>
              <a:t>perioda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kapitalisanje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endParaRPr lang="sr-Latn-BA" dirty="0" smtClean="0"/>
          </a:p>
          <a:p>
            <a:pPr eaLnBrk="1" hangingPunct="1">
              <a:defRPr/>
            </a:pPr>
            <a:r>
              <a:rPr lang="sr-Latn-BA" dirty="0" smtClean="0"/>
              <a:t>G</a:t>
            </a:r>
            <a:r>
              <a:rPr lang="en-US" dirty="0" err="1" smtClean="0"/>
              <a:t>odišnje</a:t>
            </a:r>
            <a:r>
              <a:rPr lang="en-US" dirty="0" smtClean="0"/>
              <a:t> </a:t>
            </a:r>
            <a:r>
              <a:rPr lang="en-US" dirty="0" err="1" smtClean="0"/>
              <a:t>kapitalisanje</a:t>
            </a:r>
            <a:r>
              <a:rPr lang="sr-Latn-BA" dirty="0" smtClean="0"/>
              <a:t>: </a:t>
            </a:r>
            <a:r>
              <a:rPr lang="en-US" dirty="0" err="1" smtClean="0"/>
              <a:t>buduću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pronalazimo</a:t>
            </a:r>
            <a:r>
              <a:rPr lang="en-US" dirty="0" smtClean="0"/>
              <a:t> </a:t>
            </a:r>
            <a:r>
              <a:rPr lang="en-US" dirty="0" err="1" smtClean="0"/>
              <a:t>množeći</a:t>
            </a:r>
            <a:r>
              <a:rPr lang="en-US" dirty="0" smtClean="0"/>
              <a:t> </a:t>
            </a:r>
            <a:r>
              <a:rPr lang="en-US" dirty="0" err="1" smtClean="0"/>
              <a:t>sadašnju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s </a:t>
            </a:r>
            <a:r>
              <a:rPr lang="en-US" dirty="0" err="1" smtClean="0"/>
              <a:t>faktorom</a:t>
            </a:r>
            <a:r>
              <a:rPr lang="en-US" dirty="0" smtClean="0"/>
              <a:t> (1+k)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izračunavanja</a:t>
            </a:r>
            <a:r>
              <a:rPr lang="en-US" dirty="0" smtClean="0"/>
              <a:t> </a:t>
            </a:r>
            <a:r>
              <a:rPr lang="en-US" dirty="0" err="1" smtClean="0"/>
              <a:t>budućeg</a:t>
            </a:r>
            <a:r>
              <a:rPr lang="en-US" dirty="0" smtClean="0"/>
              <a:t>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 smtClean="0"/>
              <a:t>naziva</a:t>
            </a:r>
            <a:r>
              <a:rPr lang="sr-Latn-BA" dirty="0" smtClean="0"/>
              <a:t>mo</a:t>
            </a:r>
            <a:r>
              <a:rPr lang="en-US" dirty="0" smtClean="0"/>
              <a:t> </a:t>
            </a:r>
            <a:r>
              <a:rPr lang="en-US" dirty="0" err="1" smtClean="0"/>
              <a:t>složeni</a:t>
            </a:r>
            <a:r>
              <a:rPr lang="en-US" dirty="0" smtClean="0"/>
              <a:t> </a:t>
            </a:r>
            <a:r>
              <a:rPr lang="en-US" dirty="0" err="1" smtClean="0"/>
              <a:t>račun</a:t>
            </a:r>
            <a:r>
              <a:rPr lang="sr-Latn-BA" dirty="0" smtClean="0"/>
              <a:t>. 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sr-Latn-BA" sz="2400" b="1" dirty="0" smtClean="0">
                <a:solidFill>
                  <a:schemeClr val="accent1"/>
                </a:solidFill>
              </a:rPr>
              <a:t>BVn=SV (1+k)</a:t>
            </a:r>
            <a:r>
              <a:rPr lang="sr-Latn-BA" sz="2400" b="1" baseline="30000" dirty="0" smtClean="0">
                <a:solidFill>
                  <a:schemeClr val="accent1"/>
                </a:solidFill>
              </a:rPr>
              <a:t>n</a:t>
            </a:r>
            <a:endParaRPr lang="sr-Latn-BA" dirty="0">
              <a:solidFill>
                <a:schemeClr val="accent1"/>
              </a:solidFill>
            </a:endParaRP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000" b="1" dirty="0" err="1" smtClean="0"/>
              <a:t>PRIMJER</a:t>
            </a:r>
            <a:r>
              <a:rPr lang="sr-Latn-BA" sz="2000" b="1" dirty="0" smtClean="0"/>
              <a:t> 2.2: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Složeni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interes</a:t>
            </a:r>
            <a:r>
              <a:rPr lang="en-US" sz="2000" b="1" dirty="0" smtClean="0"/>
              <a:t> </a:t>
            </a:r>
            <a:endParaRPr lang="sr-Latn-BA" sz="2000" b="1" dirty="0" smtClean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000" dirty="0" err="1" smtClean="0"/>
              <a:t>Koja</a:t>
            </a:r>
            <a:r>
              <a:rPr lang="en-US" sz="2000" dirty="0" smtClean="0"/>
              <a:t> je </a:t>
            </a:r>
            <a:r>
              <a:rPr lang="en-US" sz="2000" dirty="0" err="1" smtClean="0"/>
              <a:t>buduća</a:t>
            </a:r>
            <a:r>
              <a:rPr lang="en-US" sz="2000" dirty="0" smtClean="0"/>
              <a:t> </a:t>
            </a:r>
            <a:r>
              <a:rPr lang="en-US" sz="2000" dirty="0" err="1" smtClean="0"/>
              <a:t>vrijednost</a:t>
            </a:r>
            <a:r>
              <a:rPr lang="en-US" sz="2000" dirty="0" smtClean="0"/>
              <a:t> </a:t>
            </a:r>
            <a:r>
              <a:rPr lang="en-US" sz="2000" dirty="0" err="1" smtClean="0"/>
              <a:t>depozita</a:t>
            </a:r>
            <a:r>
              <a:rPr lang="en-US" sz="2000" dirty="0" smtClean="0"/>
              <a:t> od 1.500 KM </a:t>
            </a:r>
            <a:r>
              <a:rPr lang="en-US" sz="2000" dirty="0" err="1" smtClean="0"/>
              <a:t>uložena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20 </a:t>
            </a:r>
            <a:r>
              <a:rPr lang="en-US" sz="2000" dirty="0" err="1" smtClean="0"/>
              <a:t>godina</a:t>
            </a:r>
            <a:r>
              <a:rPr lang="en-US" sz="2000" dirty="0" smtClean="0"/>
              <a:t>, </a:t>
            </a:r>
            <a:r>
              <a:rPr lang="en-US" sz="2000" dirty="0" err="1" smtClean="0"/>
              <a:t>gdje</a:t>
            </a:r>
            <a:r>
              <a:rPr lang="en-US" sz="2000" dirty="0" smtClean="0"/>
              <a:t> je </a:t>
            </a:r>
            <a:r>
              <a:rPr lang="en-US" sz="2000" dirty="0" err="1" smtClean="0"/>
              <a:t>godišnji</a:t>
            </a:r>
            <a:r>
              <a:rPr lang="en-US" sz="2000" dirty="0" smtClean="0"/>
              <a:t> </a:t>
            </a:r>
            <a:r>
              <a:rPr lang="en-US" sz="2000" dirty="0" err="1" smtClean="0"/>
              <a:t>interes</a:t>
            </a:r>
            <a:r>
              <a:rPr lang="en-US" sz="2000" dirty="0" smtClean="0"/>
              <a:t> 8%, a </a:t>
            </a:r>
            <a:r>
              <a:rPr lang="en-US" sz="2000" dirty="0" err="1" smtClean="0"/>
              <a:t>kapitalisanje</a:t>
            </a:r>
            <a:r>
              <a:rPr lang="en-US" sz="2000" dirty="0" smtClean="0"/>
              <a:t> </a:t>
            </a:r>
            <a:r>
              <a:rPr lang="en-US" sz="2000" dirty="0" err="1" smtClean="0"/>
              <a:t>godišnje</a:t>
            </a:r>
            <a:r>
              <a:rPr lang="en-US" sz="2000" dirty="0" smtClean="0"/>
              <a:t>? </a:t>
            </a:r>
            <a:endParaRPr lang="sr-Latn-BA" sz="2000" dirty="0" smtClean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000" b="1" dirty="0" err="1" smtClean="0"/>
              <a:t>RJEŠENJE</a:t>
            </a:r>
            <a:r>
              <a:rPr lang="en-US" sz="2000" b="1" dirty="0" smtClean="0"/>
              <a:t>: BV= </a:t>
            </a:r>
            <a:r>
              <a:rPr lang="en-US" sz="2000" b="1" dirty="0" err="1" smtClean="0"/>
              <a:t>SV</a:t>
            </a:r>
            <a:r>
              <a:rPr lang="en-US" sz="2000" b="1" dirty="0" smtClean="0"/>
              <a:t> x (1+k)</a:t>
            </a:r>
            <a:r>
              <a:rPr lang="sr-Latn-BA" sz="2000" b="1" baseline="30000" dirty="0"/>
              <a:t> n</a:t>
            </a:r>
            <a:endParaRPr lang="en-US" sz="2000" b="1" dirty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000" dirty="0" smtClean="0"/>
              <a:t>BV=1500 X (1+0,08)</a:t>
            </a:r>
            <a:r>
              <a:rPr lang="sr-Latn-BA" sz="2000" b="1" baseline="30000" dirty="0" smtClean="0"/>
              <a:t> 20</a:t>
            </a:r>
            <a:r>
              <a:rPr lang="sr-Latn-BA" sz="2000" b="1" dirty="0" smtClean="0"/>
              <a:t> </a:t>
            </a:r>
            <a:r>
              <a:rPr lang="en-US" sz="2000" dirty="0" smtClean="0"/>
              <a:t>=1500 X (1+0,08)</a:t>
            </a:r>
            <a:r>
              <a:rPr lang="sr-Latn-BA" sz="2000" b="1" baseline="30000" dirty="0" smtClean="0"/>
              <a:t> 20</a:t>
            </a:r>
            <a:r>
              <a:rPr lang="sr-Latn-BA" sz="2000" b="1" dirty="0" smtClean="0"/>
              <a:t> 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000" dirty="0" smtClean="0"/>
              <a:t>=1500 X 4,6609571=6.991,4 KM</a:t>
            </a:r>
            <a:endParaRPr lang="sr-Latn-B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100" dirty="0"/>
              <a:t>1.1.1. Realna naspram nominalne kamatne stope i inflacija</a:t>
            </a:r>
            <a:r>
              <a:rPr lang="en-US" b="1" i="1" dirty="0"/>
              <a:t/>
            </a:r>
            <a:br>
              <a:rPr lang="en-US" b="1" i="1" dirty="0"/>
            </a:br>
            <a:endParaRPr lang="en-US" dirty="0"/>
          </a:p>
        </p:txBody>
      </p:sp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609600" y="1752600"/>
            <a:ext cx="7467600" cy="44958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Realna</a:t>
            </a:r>
            <a:r>
              <a:rPr lang="en-US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kamatna</a:t>
            </a:r>
            <a:r>
              <a:rPr lang="en-US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stopa</a:t>
            </a:r>
            <a:r>
              <a:rPr lang="en-US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povezana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je</a:t>
            </a:r>
            <a:r>
              <a:rPr lang="vi-V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 kupovnom moći, a ne s novčanom jedinicom. Razlika između kupovne moći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novčane jedinice je efekat inflacije (INF).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Možemo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definisati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realnu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kompenzaciju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koja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zahtijeva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odloženu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potrošnju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r = N – INF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Očekivana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stopa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inflacije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(INF). </a:t>
            </a:r>
            <a:r>
              <a:rPr lang="vi-V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Kamatne stope se određuju prije pozajmljivanja sredstava i određene su tako da se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n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putem njih investitori kompenzuju za korištenje novca tokom kreditnog perioda.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6348413" cy="914400"/>
          </a:xfrm>
        </p:spPr>
        <p:txBody>
          <a:bodyPr/>
          <a:lstStyle/>
          <a:p>
            <a:pPr eaLnBrk="1" hangingPunct="1"/>
            <a:r>
              <a:rPr lang="sr-Latn-BA" sz="2800" smtClean="0"/>
              <a:t>Umnoženi period obračuna složenog interesa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6348413" cy="4289425"/>
          </a:xfrm>
        </p:spPr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400" b="1" smtClean="0"/>
              <a:t>PRIMJER </a:t>
            </a:r>
            <a:r>
              <a:rPr lang="sr-Latn-BA" sz="2400" b="1" smtClean="0"/>
              <a:t>2.3: </a:t>
            </a:r>
            <a:r>
              <a:rPr lang="en-US" sz="2400" b="1" smtClean="0"/>
              <a:t>Umnoženi period obračuna složenog interesa </a:t>
            </a:r>
            <a:r>
              <a:rPr lang="en-US" sz="2400" smtClean="0"/>
              <a:t>Koja je buduća vrijednost depozita od 1.500 KM uloženog na 20 godina gdje je godišnji interes 8% kapitalisanje je kvartalno? </a:t>
            </a:r>
            <a:endParaRPr lang="sr-Latn-BA" sz="24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400" smtClean="0"/>
              <a:t>RJEŠENJE:</a:t>
            </a:r>
            <a:endParaRPr lang="sr-Latn-BA" sz="24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400" b="1" smtClean="0"/>
              <a:t>BVn = SV(1+k/m)</a:t>
            </a:r>
            <a:r>
              <a:rPr lang="sr-Latn-BA" sz="2400" b="1" baseline="30000" smtClean="0"/>
              <a:t> nm</a:t>
            </a:r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400" smtClean="0"/>
              <a:t>BV</a:t>
            </a:r>
            <a:r>
              <a:rPr lang="en-US" sz="1600" smtClean="0"/>
              <a:t>20</a:t>
            </a:r>
            <a:r>
              <a:rPr lang="en-US" sz="2400" smtClean="0"/>
              <a:t> = 1.500 x (0,08/4)</a:t>
            </a:r>
            <a:r>
              <a:rPr lang="sr-Latn-BA" sz="2400" b="1" baseline="30000" smtClean="0"/>
              <a:t> 4*20</a:t>
            </a:r>
            <a:r>
              <a:rPr lang="en-US" sz="2400" smtClean="0"/>
              <a:t> </a:t>
            </a:r>
            <a:endParaRPr lang="sr-Latn-BA" sz="24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400" smtClean="0"/>
              <a:t>= 1.500 x (1+0,02)</a:t>
            </a:r>
            <a:r>
              <a:rPr lang="sr-Latn-BA" sz="2400" b="1" baseline="30000" smtClean="0"/>
              <a:t> 80</a:t>
            </a:r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400" smtClean="0"/>
              <a:t> = 1500 x 4,8754392=7.313,16 KM </a:t>
            </a:r>
            <a:endParaRPr lang="sr-Latn-BA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BA" sz="2800" smtClean="0"/>
              <a:t>Efektivna kamatna stopa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6348413" cy="4594225"/>
          </a:xfrm>
        </p:spPr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endParaRPr lang="sr-Latn-BA" b="1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b="1" smtClean="0"/>
              <a:t>Efektivna interesna stopa = (1+k/m)</a:t>
            </a:r>
            <a:r>
              <a:rPr lang="sr-Latn-BA" sz="2000" b="1" baseline="30000" smtClean="0"/>
              <a:t> m</a:t>
            </a:r>
            <a:r>
              <a:rPr lang="en-US" sz="2000" b="1" smtClean="0"/>
              <a:t> –1</a:t>
            </a:r>
            <a:endParaRPr lang="sr-Latn-BA" sz="2000" b="1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endParaRPr lang="sr-Latn-BA" sz="2000" b="1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b="1" smtClean="0"/>
              <a:t>PRIMJER 2.</a:t>
            </a:r>
            <a:r>
              <a:rPr lang="sr-Latn-BA" sz="2000" b="1" smtClean="0"/>
              <a:t>4:</a:t>
            </a:r>
            <a:r>
              <a:rPr lang="en-US" sz="2000" b="1" smtClean="0"/>
              <a:t> Preračunavanje efektivne interesne stope </a:t>
            </a:r>
            <a:endParaRPr lang="sr-Latn-BA" sz="2000" b="1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smtClean="0"/>
              <a:t>Koja je efektivna interesna stopa, ukoliko je interesna stopa 12% i preračunava se mjesečno? </a:t>
            </a:r>
            <a:endParaRPr lang="sr-Latn-BA" sz="20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smtClean="0"/>
              <a:t>RJEŠENJE: Primjenom prethodne jednačine i zamjenom podataka u njoj dobija se: </a:t>
            </a:r>
            <a:endParaRPr lang="sr-Latn-BA" sz="20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smtClean="0"/>
              <a:t>Efektivna interesna stopa = (1+0,12/12)</a:t>
            </a:r>
            <a:r>
              <a:rPr lang="sr-Latn-BA" sz="2000" b="1" baseline="30000" smtClean="0"/>
              <a:t> 12</a:t>
            </a:r>
            <a:r>
              <a:rPr lang="en-US" sz="2000" smtClean="0"/>
              <a:t> – 1</a:t>
            </a:r>
            <a:endParaRPr lang="sr-Latn-BA" sz="20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smtClean="0"/>
              <a:t> = 0,1268 = 12,68%.</a:t>
            </a:r>
            <a:endParaRPr lang="sr-Latn-BA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6553200" cy="1066800"/>
          </a:xfrm>
        </p:spPr>
        <p:txBody>
          <a:bodyPr/>
          <a:lstStyle/>
          <a:p>
            <a:pPr eaLnBrk="1" hangingPunct="1"/>
            <a:r>
              <a:rPr lang="sr-Latn-BA" sz="2800" smtClean="0"/>
              <a:t>Izračunavanje buduće vrijednosti pomoću jednačine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365625"/>
          </a:xfrm>
        </p:spPr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400" b="1" smtClean="0"/>
              <a:t>PRIMJER 2.</a:t>
            </a:r>
            <a:r>
              <a:rPr lang="sr-Latn-BA" sz="2400" b="1" smtClean="0"/>
              <a:t>5</a:t>
            </a:r>
            <a:r>
              <a:rPr lang="en-US" sz="2400" b="1" smtClean="0"/>
              <a:t>. </a:t>
            </a:r>
            <a:r>
              <a:rPr lang="en-US" sz="2400" smtClean="0"/>
              <a:t>Pretpostavimo da je štediša uložio u banku 1000 KM uz kamatnu stopu 8% na dvije godine, s tim da se obračunavaju jednostavne kamate. Koliko bi štediša imao na kraju? </a:t>
            </a:r>
            <a:endParaRPr lang="sr-Latn-BA" sz="24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400" smtClean="0"/>
              <a:t>RJEŠENJE: BV</a:t>
            </a:r>
            <a:r>
              <a:rPr lang="en-US" sz="1600" smtClean="0"/>
              <a:t>2</a:t>
            </a:r>
            <a:r>
              <a:rPr lang="en-US" sz="2400" smtClean="0"/>
              <a:t> = SV + SV x k + SV x k </a:t>
            </a:r>
            <a:endParaRPr lang="sr-Latn-BA" sz="24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400" smtClean="0"/>
              <a:t>= SV(1+k x 2) = SV (1+0,08 x 2) </a:t>
            </a:r>
            <a:endParaRPr lang="sr-Latn-BA" sz="24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400" smtClean="0"/>
              <a:t>= 1.000 (1+0,16) = 1.160 KM.</a:t>
            </a:r>
            <a:endParaRPr lang="sr-Latn-BA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6553200" cy="1066800"/>
          </a:xfrm>
        </p:spPr>
        <p:txBody>
          <a:bodyPr/>
          <a:lstStyle/>
          <a:p>
            <a:pPr eaLnBrk="1" hangingPunct="1"/>
            <a:r>
              <a:rPr lang="sr-Latn-BA" sz="2800" smtClean="0"/>
              <a:t>Izračunavanje buduće vrijednosti pomoću jednačine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365625"/>
          </a:xfrm>
        </p:spPr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b="1" smtClean="0"/>
              <a:t>PRIMJER 2.</a:t>
            </a:r>
            <a:r>
              <a:rPr lang="sr-Latn-BA" b="1" smtClean="0"/>
              <a:t>6</a:t>
            </a:r>
            <a:r>
              <a:rPr lang="en-US" b="1" smtClean="0"/>
              <a:t>. </a:t>
            </a:r>
            <a:r>
              <a:rPr lang="en-US" smtClean="0"/>
              <a:t>Pretpostavimo da je štediša uložio 1.000 KM uz kamatnu stopu od 8% uz obračun složenih kamata. Koliki iznos štediša može podići nakon dvije godine? </a:t>
            </a:r>
            <a:endParaRPr lang="sr-Latn-BA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mtClean="0"/>
              <a:t>RJEŠENJE: </a:t>
            </a:r>
            <a:endParaRPr lang="sr-Latn-BA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mtClean="0"/>
              <a:t>BV</a:t>
            </a:r>
            <a:r>
              <a:rPr lang="en-US" sz="1200" smtClean="0"/>
              <a:t>1</a:t>
            </a:r>
            <a:r>
              <a:rPr lang="en-US" smtClean="0"/>
              <a:t> = SV+SV x k = SV (1+k) = 1.000(1+0,08) = 1.080 </a:t>
            </a:r>
            <a:endParaRPr lang="sr-Latn-BA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mtClean="0"/>
              <a:t>BV</a:t>
            </a:r>
            <a:r>
              <a:rPr lang="en-US" sz="1200" smtClean="0"/>
              <a:t>2</a:t>
            </a:r>
            <a:r>
              <a:rPr lang="en-US" smtClean="0"/>
              <a:t> = BV</a:t>
            </a:r>
            <a:r>
              <a:rPr lang="en-US" sz="1200" smtClean="0"/>
              <a:t>1</a:t>
            </a:r>
            <a:r>
              <a:rPr lang="en-US" smtClean="0"/>
              <a:t> + BV</a:t>
            </a:r>
            <a:r>
              <a:rPr lang="en-US" sz="1200" smtClean="0"/>
              <a:t>1</a:t>
            </a:r>
            <a:r>
              <a:rPr lang="en-US" smtClean="0"/>
              <a:t> x k = BV</a:t>
            </a:r>
            <a:r>
              <a:rPr lang="en-US" sz="1200" smtClean="0"/>
              <a:t>1</a:t>
            </a:r>
            <a:r>
              <a:rPr lang="en-US" smtClean="0"/>
              <a:t>(1+k) </a:t>
            </a:r>
            <a:endParaRPr lang="sr-Latn-BA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mtClean="0"/>
              <a:t>BV</a:t>
            </a:r>
            <a:r>
              <a:rPr lang="en-US" sz="1200" smtClean="0"/>
              <a:t>2</a:t>
            </a:r>
            <a:r>
              <a:rPr lang="en-US" smtClean="0"/>
              <a:t>=SV(1+k)(1+k) =SV (1+0,08)</a:t>
            </a:r>
            <a:r>
              <a:rPr lang="sr-Latn-BA" b="1" baseline="30000" smtClean="0"/>
              <a:t> 2</a:t>
            </a:r>
            <a:r>
              <a:rPr lang="en-US" smtClean="0"/>
              <a:t> = 1.000 x 1,1664 = 1.166,4 KM </a:t>
            </a:r>
            <a:endParaRPr lang="sr-Latn-BA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endParaRPr lang="sr-Latn-BA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mtClean="0"/>
              <a:t>Za dvije godine štediša može dobiti iznos od 1.166,4 KM, što je 6 KM i 4 pf više u odnosu na štedišu iz primjera u kojem su obračunate jednostavne kamate. </a:t>
            </a:r>
            <a:endParaRPr lang="sr-Latn-B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6553200" cy="1066800"/>
          </a:xfrm>
        </p:spPr>
        <p:txBody>
          <a:bodyPr/>
          <a:lstStyle/>
          <a:p>
            <a:pPr eaLnBrk="1" hangingPunct="1"/>
            <a:r>
              <a:rPr lang="sr-Latn-BA" sz="2800" smtClean="0"/>
              <a:t>Izračunavanje buduće vrijednosti pomoću finansijskih tablica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343400"/>
          </a:xfrm>
        </p:spPr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b="1" smtClean="0"/>
              <a:t>PRIMJER 2.</a:t>
            </a:r>
            <a:r>
              <a:rPr lang="sr-Latn-BA" sz="2000" b="1" smtClean="0"/>
              <a:t>7</a:t>
            </a:r>
            <a:r>
              <a:rPr lang="en-US" sz="2000" b="1" smtClean="0"/>
              <a:t>. </a:t>
            </a:r>
            <a:r>
              <a:rPr lang="en-US" sz="2000" smtClean="0"/>
              <a:t>Ako je štediša uložio 1.000 KM u banku uz kamatnu stopu od 8%, koliki iznos je mogao podići na kraju druge godine? </a:t>
            </a:r>
            <a:endParaRPr lang="sr-Latn-BA" sz="20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smtClean="0"/>
              <a:t>RJEŠENJE: U ovom slučaju za rješenje buduće vrijednosti upotrebiće se prve fi nansijske tablice čiji je dio dat u tabeli. </a:t>
            </a:r>
            <a:endParaRPr lang="sr-Latn-BA" sz="20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smtClean="0"/>
              <a:t>Pošto tražimo buduću vrijednost za dva perioda, potrebno je pronaći kamatni faktor u drugom redu, a pošto je stopa kapitalisanja 8%, u koloni za osam posto u ovom redu nalazimo traženi faktor od 1,1664.</a:t>
            </a:r>
            <a:endParaRPr lang="sr-Latn-BA" sz="20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smtClean="0"/>
              <a:t> Sada možemo izračunati i BV. </a:t>
            </a:r>
            <a:endParaRPr lang="sr-Latn-BA" sz="20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smtClean="0"/>
              <a:t>BV</a:t>
            </a:r>
            <a:r>
              <a:rPr lang="en-US" sz="1400" smtClean="0"/>
              <a:t>2</a:t>
            </a:r>
            <a:r>
              <a:rPr lang="en-US" sz="2000" smtClean="0"/>
              <a:t> = 1.000 x 1,1664 = 1.166,4 KM, što je iznos jednak onom iz primjera 2.</a:t>
            </a:r>
            <a:r>
              <a:rPr lang="sr-Latn-BA" sz="2000" smtClean="0"/>
              <a:t>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BA" sz="2800" smtClean="0"/>
              <a:t>Ispodgodišnje kapitalisanje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6348413" cy="3881438"/>
          </a:xfrm>
        </p:spPr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b="1" smtClean="0"/>
              <a:t>PRIMJER 2.</a:t>
            </a:r>
            <a:r>
              <a:rPr lang="sr-Latn-BA" b="1" smtClean="0"/>
              <a:t>8</a:t>
            </a:r>
            <a:r>
              <a:rPr lang="en-US" b="1" smtClean="0"/>
              <a:t>. </a:t>
            </a:r>
            <a:r>
              <a:rPr lang="en-US" smtClean="0"/>
              <a:t>Koliki je iznos koji će štediša moći podići za dvije godine ako je uložio 1.000 KM uz kamatnu stopu 8% uz polugodišnje kapitalisanje? </a:t>
            </a:r>
            <a:endParaRPr lang="sr-Latn-BA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mtClean="0"/>
              <a:t>RJEŠENJE: </a:t>
            </a:r>
            <a:endParaRPr lang="sr-Latn-BA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mtClean="0"/>
              <a:t>BV2 = 1000 (1 + </a:t>
            </a:r>
            <a:r>
              <a:rPr lang="sr-Latn-BA" smtClean="0"/>
              <a:t>0,08/2</a:t>
            </a:r>
            <a:r>
              <a:rPr lang="en-US" smtClean="0"/>
              <a:t>)</a:t>
            </a:r>
            <a:r>
              <a:rPr lang="sr-Latn-BA" b="1" baseline="30000" smtClean="0"/>
              <a:t> 4</a:t>
            </a:r>
            <a:r>
              <a:rPr lang="en-US" smtClean="0"/>
              <a:t> = 1.000 x 1,1699 = 1.169,9 KM. </a:t>
            </a:r>
            <a:endParaRPr lang="sr-Latn-BA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mtClean="0"/>
              <a:t>Znači, štediša će imati 1.169,9 KM, što je za 3,5 KM više u odnosu na godišnji obračun kamata iz primjera 2.</a:t>
            </a:r>
            <a:r>
              <a:rPr lang="sr-Latn-BA" smtClean="0"/>
              <a:t>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sz="3200" smtClean="0"/>
              <a:t>2.3. Izračunavanje sadašnje vrijednosti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09600" y="1752601"/>
            <a:ext cx="7010400" cy="685800"/>
          </a:xfrm>
          <a:blipFill rotWithShape="0">
            <a:blip r:embed="rId2"/>
            <a:stretch>
              <a:fillRect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sr-Latn-BA">
                <a:noFill/>
              </a:rPr>
              <a:t> </a:t>
            </a:r>
          </a:p>
        </p:txBody>
      </p:sp>
      <p:pic>
        <p:nvPicPr>
          <p:cNvPr id="52228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83" y="2405333"/>
            <a:ext cx="7331075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705600" cy="990600"/>
          </a:xfrm>
        </p:spPr>
        <p:txBody>
          <a:bodyPr/>
          <a:lstStyle/>
          <a:p>
            <a:pPr eaLnBrk="1" hangingPunct="1"/>
            <a:r>
              <a:rPr lang="sr-Latn-BA" sz="2800" smtClean="0"/>
              <a:t>Izračunavanje sadašnje vrijednosti pomoću finansijskih tablica 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239000" cy="4213225"/>
          </a:xfrm>
        </p:spPr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b="1" smtClean="0"/>
              <a:t>PRIMJER 2.</a:t>
            </a:r>
            <a:r>
              <a:rPr lang="sr-Latn-BA" sz="2000" b="1" smtClean="0"/>
              <a:t>10</a:t>
            </a:r>
            <a:r>
              <a:rPr lang="en-US" sz="2000" smtClean="0"/>
              <a:t>. Kolika je sadašnja vrijednost iznosa od 1.166,4 KM koji dosp</a:t>
            </a:r>
            <a:r>
              <a:rPr lang="sr-Latn-BA" sz="2000" smtClean="0"/>
              <a:t>ij</a:t>
            </a:r>
            <a:r>
              <a:rPr lang="en-US" sz="2000" smtClean="0"/>
              <a:t>eva za dvije godine ako je odgovarajuća kamatna stopa 8%? </a:t>
            </a:r>
            <a:endParaRPr lang="sr-Latn-BA" sz="20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smtClean="0"/>
              <a:t>RJEŠENJE: Tabela </a:t>
            </a:r>
            <a:r>
              <a:rPr lang="sr-Latn-BA" sz="2000" smtClean="0"/>
              <a:t>finansijskih tablica </a:t>
            </a:r>
            <a:r>
              <a:rPr lang="en-US" sz="2000" smtClean="0"/>
              <a:t>sadrži dio tablice sadašnje vrijednosti u kojoj pronalazimo traženi diskontni faktor. U drugom redu za period diskontovanja tražimo faktor koji se nalazi u koloni 8% kamatne stope i dobijamo traženi faktor od 0,8573.</a:t>
            </a:r>
            <a:endParaRPr lang="sr-Latn-BA" sz="20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smtClean="0"/>
              <a:t>SV = 1.166,4 x 0,8573 = 1.000,07 ≈ 1.000 KM </a:t>
            </a:r>
            <a:endParaRPr lang="sr-Latn-BA" sz="2000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z="2000" smtClean="0"/>
              <a:t>Sadašnja vrijednost 1.166,4 KM koja dosp</a:t>
            </a:r>
            <a:r>
              <a:rPr lang="sr-Latn-BA" sz="2000" smtClean="0"/>
              <a:t>ij</a:t>
            </a:r>
            <a:r>
              <a:rPr lang="en-US" sz="2000" smtClean="0"/>
              <a:t>eva za dvije godine jednaka je 1000 KM, što je rezultat dobijen upotrebom jednačine</a:t>
            </a:r>
            <a:r>
              <a:rPr lang="sr-Latn-BA" sz="20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BA" sz="2800" smtClean="0"/>
              <a:t>Ispodgodišnje diskontovanje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248434"/>
            <a:ext cx="8031192" cy="5257800"/>
          </a:xfrm>
          <a:blipFill rotWithShape="0">
            <a:blip r:embed="rId2"/>
            <a:stretch>
              <a:fillRect l="-607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sr-Latn-B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6348413" cy="1320800"/>
          </a:xfrm>
        </p:spPr>
        <p:txBody>
          <a:bodyPr/>
          <a:lstStyle/>
          <a:p>
            <a:pPr eaLnBrk="1" hangingPunct="1"/>
            <a:r>
              <a:rPr lang="sr-Latn-BA" sz="3200" smtClean="0"/>
              <a:t>2.4. Vremenska vrijednost višestrukih gotovinskih tokova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09600" y="1524000"/>
            <a:ext cx="8153400" cy="4876800"/>
          </a:xfrm>
          <a:blipFill rotWithShape="0">
            <a:blip r:embed="rId2"/>
            <a:stretch>
              <a:fillRect l="-598" t="-750" r="-1271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sr-Latn-B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800" smtClean="0"/>
              <a:t>1.1.1. Realna naspram nominalne kamatne stope i inflacija</a:t>
            </a:r>
            <a:endParaRPr lang="en-US" sz="2800" smtClean="0"/>
          </a:p>
        </p:txBody>
      </p:sp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609600" y="1752600"/>
            <a:ext cx="7239000" cy="46482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Nominalna kamatna stopa (N)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realna kamatna stopa plus prilagođavanje za očekivanu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inflaciju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N = r + INF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rethodna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jednačina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postavljena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je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tako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da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prikaže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nominalnu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vrijednost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državnih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hartija od vrijednosti u odnosu na realnu kamatnu stopu i inflaciju.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Ovaj odnos se naziva </a:t>
            </a:r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Fišerova jednačina </a:t>
            </a: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koja pokazuje povezanost kamatne stope i </a:t>
            </a:r>
            <a:r>
              <a:rPr lang="sr-Latn-B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očekivane stope inflacije.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Nominalna kamatna stopa je realna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stopa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plus premije na rizik.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608013" y="304800"/>
            <a:ext cx="6348412" cy="1320800"/>
          </a:xfrm>
        </p:spPr>
        <p:txBody>
          <a:bodyPr/>
          <a:lstStyle/>
          <a:p>
            <a:pPr eaLnBrk="1" hangingPunct="1"/>
            <a:r>
              <a:rPr lang="sr-Latn-BA" sz="3200" smtClean="0"/>
              <a:t>2.4. Vremenska vrijednost višestrukih gotovinskih tokova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09600" y="1524000"/>
            <a:ext cx="8153400" cy="4876800"/>
          </a:xfrm>
          <a:blipFill rotWithShape="0">
            <a:blip r:embed="rId2"/>
            <a:stretch>
              <a:fillRect l="-598" t="-750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sr-Latn-B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BA" sz="2400" smtClean="0"/>
              <a:t>Izračunavanje sadašnje vrijednosti beskonačnog ujednačenog gotovinskog toka - vječna renta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>
          <a:xfrm>
            <a:off x="609600" y="1930400"/>
            <a:ext cx="6348413" cy="4111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Beskonačni</a:t>
            </a:r>
            <a:r>
              <a:rPr lang="en-US" dirty="0" smtClean="0"/>
              <a:t> </a:t>
            </a:r>
            <a:r>
              <a:rPr lang="en-US" dirty="0" err="1" smtClean="0"/>
              <a:t>ujednačeni</a:t>
            </a:r>
            <a:r>
              <a:rPr lang="en-US" dirty="0" smtClean="0"/>
              <a:t> </a:t>
            </a:r>
            <a:r>
              <a:rPr lang="en-US" dirty="0" err="1" smtClean="0"/>
              <a:t>gotovinski</a:t>
            </a:r>
            <a:r>
              <a:rPr lang="en-US" dirty="0" smtClean="0"/>
              <a:t> </a:t>
            </a:r>
            <a:r>
              <a:rPr lang="en-US" dirty="0" err="1" smtClean="0"/>
              <a:t>tok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niz</a:t>
            </a:r>
            <a:r>
              <a:rPr lang="en-US" dirty="0" smtClean="0"/>
              <a:t> </a:t>
            </a:r>
            <a:r>
              <a:rPr lang="en-US" dirty="0" err="1" smtClean="0"/>
              <a:t>jednakih</a:t>
            </a:r>
            <a:r>
              <a:rPr lang="en-US" dirty="0" smtClean="0"/>
              <a:t> </a:t>
            </a:r>
            <a:r>
              <a:rPr lang="en-US" dirty="0" err="1" smtClean="0"/>
              <a:t>gotovinskih</a:t>
            </a:r>
            <a:r>
              <a:rPr lang="en-US" dirty="0" smtClean="0"/>
              <a:t>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javljaju</a:t>
            </a:r>
            <a:r>
              <a:rPr lang="en-US" dirty="0" smtClean="0"/>
              <a:t> u </a:t>
            </a:r>
            <a:r>
              <a:rPr lang="en-US" dirty="0" err="1" smtClean="0"/>
              <a:t>jednakim</a:t>
            </a:r>
            <a:r>
              <a:rPr lang="en-US" dirty="0" smtClean="0"/>
              <a:t> </a:t>
            </a:r>
            <a:r>
              <a:rPr lang="en-US" dirty="0" err="1" smtClean="0"/>
              <a:t>intervalima</a:t>
            </a:r>
            <a:r>
              <a:rPr lang="en-US" dirty="0" smtClean="0"/>
              <a:t>, a </a:t>
            </a:r>
            <a:r>
              <a:rPr lang="en-US" dirty="0" err="1" smtClean="0"/>
              <a:t>nazivaju</a:t>
            </a:r>
            <a:r>
              <a:rPr lang="en-US" dirty="0" smtClean="0"/>
              <a:t> se </a:t>
            </a:r>
            <a:r>
              <a:rPr lang="en-US" dirty="0" err="1" smtClean="0"/>
              <a:t>beskonačni</a:t>
            </a:r>
            <a:r>
              <a:rPr lang="en-US" dirty="0" smtClean="0"/>
              <a:t> (</a:t>
            </a:r>
            <a:r>
              <a:rPr lang="en-US" dirty="0" err="1" smtClean="0"/>
              <a:t>vječni</a:t>
            </a:r>
            <a:r>
              <a:rPr lang="en-US" dirty="0" smtClean="0"/>
              <a:t>) </a:t>
            </a:r>
            <a:r>
              <a:rPr lang="en-US" dirty="0" err="1" smtClean="0"/>
              <a:t>povrat</a:t>
            </a:r>
            <a:r>
              <a:rPr lang="en-US" dirty="0" smtClean="0"/>
              <a:t>.</a:t>
            </a:r>
            <a:endParaRPr lang="sr-Latn-BA" dirty="0" smtClean="0"/>
          </a:p>
          <a:p>
            <a:pPr eaLnBrk="1" hangingPunct="1">
              <a:defRPr/>
            </a:pPr>
            <a:r>
              <a:rPr lang="en-US" dirty="0" err="1" smtClean="0"/>
              <a:t>Sadašnja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večnog</a:t>
            </a:r>
            <a:r>
              <a:rPr lang="en-US" dirty="0" smtClean="0"/>
              <a:t> </a:t>
            </a:r>
            <a:r>
              <a:rPr lang="en-US" dirty="0" err="1" smtClean="0"/>
              <a:t>povrata</a:t>
            </a:r>
            <a:r>
              <a:rPr lang="en-US" dirty="0" smtClean="0"/>
              <a:t> </a:t>
            </a:r>
            <a:r>
              <a:rPr lang="en-US" dirty="0" err="1" smtClean="0"/>
              <a:t>računa</a:t>
            </a:r>
            <a:r>
              <a:rPr lang="en-US" dirty="0" smtClean="0"/>
              <a:t> se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očekuje</a:t>
            </a:r>
            <a:r>
              <a:rPr lang="en-US" dirty="0" smtClean="0"/>
              <a:t> </a:t>
            </a:r>
            <a:r>
              <a:rPr lang="en-US" dirty="0" err="1" smtClean="0"/>
              <a:t>beskonačno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odgovarajuće</a:t>
            </a:r>
            <a:r>
              <a:rPr lang="en-US" dirty="0" smtClean="0"/>
              <a:t> </a:t>
            </a:r>
            <a:r>
              <a:rPr lang="en-US" dirty="0" err="1" smtClean="0"/>
              <a:t>diskontne</a:t>
            </a:r>
            <a:r>
              <a:rPr lang="en-US" dirty="0" smtClean="0"/>
              <a:t> </a:t>
            </a:r>
            <a:r>
              <a:rPr lang="en-US" dirty="0" err="1" smtClean="0"/>
              <a:t>stope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izraženo</a:t>
            </a:r>
            <a:r>
              <a:rPr lang="en-US" dirty="0" smtClean="0"/>
              <a:t> </a:t>
            </a:r>
            <a:r>
              <a:rPr lang="en-US" dirty="0" err="1" smtClean="0"/>
              <a:t>jednačinom</a:t>
            </a:r>
            <a:r>
              <a:rPr lang="en-US" dirty="0" smtClean="0"/>
              <a:t> </a:t>
            </a:r>
            <a:r>
              <a:rPr lang="en-US" dirty="0" err="1" smtClean="0"/>
              <a:t>vječnog</a:t>
            </a:r>
            <a:r>
              <a:rPr lang="en-US" dirty="0" smtClean="0"/>
              <a:t> </a:t>
            </a:r>
            <a:r>
              <a:rPr lang="en-US" dirty="0" err="1" smtClean="0"/>
              <a:t>povrata</a:t>
            </a:r>
            <a:r>
              <a:rPr lang="en-US" dirty="0" smtClean="0"/>
              <a:t>: </a:t>
            </a:r>
            <a:endParaRPr lang="sr-Latn-BA" dirty="0" smtClean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US" b="1" dirty="0" err="1" smtClean="0">
                <a:solidFill>
                  <a:schemeClr val="accent1"/>
                </a:solidFill>
              </a:rPr>
              <a:t>SV</a:t>
            </a:r>
            <a:r>
              <a:rPr lang="en-US" b="1" dirty="0" smtClean="0">
                <a:solidFill>
                  <a:schemeClr val="accent1"/>
                </a:solidFill>
              </a:rPr>
              <a:t> = </a:t>
            </a:r>
            <a:r>
              <a:rPr lang="sr-Latn-BA" b="1" dirty="0" smtClean="0">
                <a:solidFill>
                  <a:schemeClr val="accent1"/>
                </a:solidFill>
              </a:rPr>
              <a:t>K/k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sr-Latn-BA" b="1" dirty="0" smtClean="0">
              <a:solidFill>
                <a:schemeClr val="accent1"/>
              </a:solidFill>
            </a:endParaRP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US" dirty="0" err="1" smtClean="0"/>
              <a:t>gdje</a:t>
            </a:r>
            <a:r>
              <a:rPr lang="en-US" dirty="0" smtClean="0"/>
              <a:t> je: K =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javlja</a:t>
            </a:r>
            <a:r>
              <a:rPr lang="en-US" dirty="0" smtClean="0"/>
              <a:t> </a:t>
            </a:r>
            <a:r>
              <a:rPr lang="en-US" dirty="0" err="1" smtClean="0"/>
              <a:t>beskonačno</a:t>
            </a:r>
            <a:r>
              <a:rPr lang="en-US" dirty="0" smtClean="0"/>
              <a:t> u </a:t>
            </a:r>
            <a:r>
              <a:rPr lang="en-US" dirty="0" err="1" smtClean="0"/>
              <a:t>jednakim</a:t>
            </a:r>
            <a:r>
              <a:rPr lang="en-US" dirty="0" smtClean="0"/>
              <a:t> </a:t>
            </a:r>
            <a:r>
              <a:rPr lang="en-US" dirty="0" err="1" smtClean="0"/>
              <a:t>vremenskim</a:t>
            </a:r>
            <a:r>
              <a:rPr lang="en-US" dirty="0" smtClean="0"/>
              <a:t> </a:t>
            </a:r>
            <a:r>
              <a:rPr lang="en-US" dirty="0" err="1" smtClean="0"/>
              <a:t>intervalima</a:t>
            </a:r>
            <a:r>
              <a:rPr lang="en-US" dirty="0" smtClean="0"/>
              <a:t>, </a:t>
            </a:r>
            <a:endParaRPr lang="sr-Latn-BA" dirty="0" smtClean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US" dirty="0" smtClean="0"/>
              <a:t>k = </a:t>
            </a:r>
            <a:r>
              <a:rPr lang="en-US" dirty="0" err="1" smtClean="0"/>
              <a:t>diskontna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(</a:t>
            </a:r>
            <a:r>
              <a:rPr lang="en-US" dirty="0" err="1" smtClean="0"/>
              <a:t>izražena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decimalni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), </a:t>
            </a:r>
            <a:endParaRPr lang="sr-Latn-BA" dirty="0" smtClean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US" dirty="0" err="1" smtClean="0"/>
              <a:t>SV</a:t>
            </a:r>
            <a:r>
              <a:rPr lang="en-US" dirty="0" smtClean="0"/>
              <a:t> = </a:t>
            </a:r>
            <a:r>
              <a:rPr lang="en-US" dirty="0" err="1" smtClean="0"/>
              <a:t>sadašnja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vječne</a:t>
            </a:r>
            <a:r>
              <a:rPr lang="en-US" dirty="0" smtClean="0"/>
              <a:t> </a:t>
            </a:r>
            <a:r>
              <a:rPr lang="en-US" dirty="0" err="1" smtClean="0"/>
              <a:t>rente</a:t>
            </a:r>
            <a:r>
              <a:rPr lang="en-US" dirty="0" smtClean="0"/>
              <a:t> (</a:t>
            </a:r>
            <a:r>
              <a:rPr lang="en-US" dirty="0" err="1" smtClean="0"/>
              <a:t>beskonačnog</a:t>
            </a:r>
            <a:r>
              <a:rPr lang="en-US" dirty="0" smtClean="0"/>
              <a:t> </a:t>
            </a:r>
            <a:r>
              <a:rPr lang="en-US" dirty="0" err="1" smtClean="0"/>
              <a:t>ujednačenog</a:t>
            </a:r>
            <a:r>
              <a:rPr lang="en-US" dirty="0" smtClean="0"/>
              <a:t> </a:t>
            </a:r>
            <a:r>
              <a:rPr lang="en-US" dirty="0" err="1" smtClean="0"/>
              <a:t>gotovinskog</a:t>
            </a:r>
            <a:r>
              <a:rPr lang="en-US" dirty="0" smtClean="0"/>
              <a:t> </a:t>
            </a:r>
            <a:r>
              <a:rPr lang="en-US" dirty="0" err="1" smtClean="0"/>
              <a:t>toka</a:t>
            </a:r>
            <a:r>
              <a:rPr lang="en-US" dirty="0" smtClean="0"/>
              <a:t>)</a:t>
            </a:r>
            <a:endParaRPr lang="sr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BA" sz="2400" smtClean="0"/>
              <a:t>Izračunavanje sadašnje vrijednosti beskonačnog ujednačenog gotovinskog toka - vječna renta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609600" y="1930400"/>
            <a:ext cx="6348413" cy="4111625"/>
          </a:xfrm>
        </p:spPr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sr-Latn-BA" b="1" smtClean="0"/>
              <a:t>Primjer 2.13</a:t>
            </a:r>
            <a:r>
              <a:rPr lang="sr-Latn-BA" smtClean="0"/>
              <a:t>. </a:t>
            </a:r>
            <a:r>
              <a:rPr lang="en-US" smtClean="0"/>
              <a:t>Preferencijalna akcija je dobar primjer vječnog povrata. Naime, ovdje preduzeće obećava vječno (beskonačno) isplaćivati utvrđenu dividendu. </a:t>
            </a:r>
            <a:endParaRPr lang="sr-Latn-BA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mtClean="0"/>
              <a:t>Recimo, ako bi preduzeće X imalo vječnu odnosno beskonačnu dividendu od 9% i nominalnu vrijednost izdate akcije 50 KM i kada bi odgovarajući prinos na današnjem tržištu bio 10% sadašnja bi vrijednost akcije bila: </a:t>
            </a:r>
            <a:endParaRPr lang="sr-Latn-BA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sr-Latn-BA" smtClean="0"/>
              <a:t>K= 50KM x 0,09 = 4,5KM</a:t>
            </a:r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mtClean="0"/>
              <a:t>SV = </a:t>
            </a:r>
            <a:r>
              <a:rPr lang="sr-Latn-BA" smtClean="0"/>
              <a:t>K / k = 4,5 / 0,10=</a:t>
            </a:r>
            <a:r>
              <a:rPr lang="en-US" smtClean="0"/>
              <a:t> 45 KM </a:t>
            </a:r>
            <a:endParaRPr lang="sr-Latn-BA" smtClean="0"/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smtClean="0"/>
              <a:t>Ovdje je dakle, riječ o 10</a:t>
            </a:r>
            <a:r>
              <a:rPr lang="sr-Latn-BA" smtClean="0"/>
              <a:t>% </a:t>
            </a:r>
            <a:r>
              <a:rPr lang="en-US" smtClean="0"/>
              <a:t>kapitalisanju dividende od 4,50 KM.</a:t>
            </a:r>
            <a:endParaRPr lang="sr-Latn-B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BA" sz="2800" smtClean="0"/>
              <a:t>Konačni ujednačeni (anuitetni ) gotovinski tokovi – periodična renta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631825" y="1828800"/>
            <a:ext cx="6348413" cy="4262438"/>
          </a:xfrm>
        </p:spPr>
        <p:txBody>
          <a:bodyPr/>
          <a:lstStyle/>
          <a:p>
            <a:pPr eaLnBrk="1" hangingPunct="1"/>
            <a:r>
              <a:rPr lang="en-US" smtClean="0"/>
              <a:t>Sukcesivno plaćanje jednakih iznosa u jednakim vremenskim intervalima tokom određenog perioda, na primjer, mjesečno, kvartalno, godišnje - predstavlja periodičnu rentu.</a:t>
            </a:r>
            <a:endParaRPr lang="sr-Latn-BA" smtClean="0"/>
          </a:p>
          <a:p>
            <a:pPr eaLnBrk="1" hangingPunct="1"/>
            <a:r>
              <a:rPr lang="en-US" smtClean="0"/>
              <a:t>Plaćanja se obično vrše na kraju svakog perioda, iako postoje periodične rente kod koje se plaćanja obavljaju na početku perioda. </a:t>
            </a:r>
            <a:endParaRPr lang="sr-Latn-BA" smtClean="0"/>
          </a:p>
          <a:p>
            <a:pPr eaLnBrk="1" hangingPunct="1"/>
            <a:r>
              <a:rPr lang="en-US" smtClean="0"/>
              <a:t>Primjer periodične rente predstavljaju hartije od vrijednosti s jednakom šemom gotovinskih tokova kao što su kuponske obveznice, otplate hipotekarnih zajmova, nenamjenski zajmova te zajmova za trajna potrošna dobra.</a:t>
            </a:r>
            <a:endParaRPr lang="sr-Latn-BA" smtClean="0"/>
          </a:p>
          <a:p>
            <a:pPr eaLnBrk="1" hangingPunct="1"/>
            <a:endParaRPr lang="sr-Latn-B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sz="2800" smtClean="0"/>
              <a:t>Konačni ujednačeni (anuitetni ) gotovinski tokovi – periodična renta (povrat)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768" t="-942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sr-Latn-BA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315200" cy="1320800"/>
          </a:xfrm>
        </p:spPr>
        <p:txBody>
          <a:bodyPr/>
          <a:lstStyle/>
          <a:p>
            <a:pPr eaLnBrk="1" hangingPunct="1"/>
            <a:r>
              <a:rPr lang="sr-Latn-BA" sz="2800" smtClean="0"/>
              <a:t>Konačni ujednačeni (anuitetni ) gotovinski tokovi – periodična renta (povrat)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31975" y="1828800"/>
            <a:ext cx="6348413" cy="4262437"/>
          </a:xfrm>
          <a:blipFill rotWithShape="0">
            <a:blip r:embed="rId2"/>
            <a:stretch>
              <a:fillRect l="-865" t="-858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sr-Latn-B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595313" y="609600"/>
            <a:ext cx="6348412" cy="1320800"/>
          </a:xfrm>
        </p:spPr>
        <p:txBody>
          <a:bodyPr/>
          <a:lstStyle/>
          <a:p>
            <a:pPr eaLnBrk="1" hangingPunct="1"/>
            <a:r>
              <a:rPr lang="sr-Latn-BA" sz="3200" smtClean="0"/>
              <a:t>2.5. Rješenje kamatne stope, stope rasta i broja perioda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768" t="-942" r="-768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sr-Latn-B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196013" cy="762000"/>
          </a:xfrm>
        </p:spPr>
        <p:txBody>
          <a:bodyPr/>
          <a:lstStyle/>
          <a:p>
            <a:pPr eaLnBrk="1" hangingPunct="1"/>
            <a:r>
              <a:rPr lang="sr-Latn-BA" sz="2800" smtClean="0"/>
              <a:t>Rješenje vječne rastuće rente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1441" t="-942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sr-Latn-B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609600"/>
          </a:xfrm>
        </p:spPr>
        <p:txBody>
          <a:bodyPr/>
          <a:lstStyle/>
          <a:p>
            <a:pPr eaLnBrk="1" hangingPunct="1"/>
            <a:r>
              <a:rPr lang="en-US" sz="2800" i="1" smtClean="0"/>
              <a:t>Ravnotežna kamatna stopa</a:t>
            </a:r>
          </a:p>
        </p:txBody>
      </p:sp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609600" y="1219200"/>
            <a:ext cx="7543800" cy="48228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Ravnotežna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kamatna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formiraće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nivou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koji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izjednačava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agregatnu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ponudu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agregatnu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tražnju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raspoloživim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viškovima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novca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odnosno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kapitala. 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gregatna tražnja odnosno ponuda sastoji se od tražnje odnosno ponude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stanovništva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preduzeća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države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stranaca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što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može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predstaviti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simbolički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Pa=Ta.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1206500"/>
          </a:xfrm>
        </p:spPr>
        <p:txBody>
          <a:bodyPr/>
          <a:lstStyle/>
          <a:p>
            <a:pPr marL="395288" indent="-285750" eaLnBrk="1" hangingPunct="1"/>
            <a:r>
              <a:rPr lang="en-US" smtClean="0"/>
              <a:t>Svako narušavanje ravnoteže agregatne ponude i agregatne tražnje raspoloživih viškova novca je, u stvari, kratkotrajno, do uspostavljanja nove ravnoteže na odgovarajućem nivou ravnotežne kamatne stope.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1000"/>
            <a:ext cx="655478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7162800" cy="990600"/>
          </a:xfrm>
        </p:spPr>
        <p:txBody>
          <a:bodyPr/>
          <a:lstStyle/>
          <a:p>
            <a:pPr eaLnBrk="1" hangingPunct="1"/>
            <a:r>
              <a:rPr lang="en-US" sz="2800" smtClean="0"/>
              <a:t>PRIMJER 1.1. Preračunavanje nominalne kamatne stope</a:t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12291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6272213" cy="4365625"/>
          </a:xfrm>
        </p:spPr>
        <p:txBody>
          <a:bodyPr/>
          <a:lstStyle/>
          <a:p>
            <a:pPr eaLnBrk="1" hangingPunct="1"/>
            <a:r>
              <a:rPr lang="en-US" smtClean="0"/>
              <a:t>Pretpostavimo da je realna kamatna stopa 4%, a da je očekivana stopa inflacije 3%. Koja je nominalna kamatna stopa?</a:t>
            </a:r>
          </a:p>
          <a:p>
            <a:pPr eaLnBrk="1" hangingPunct="1"/>
            <a:r>
              <a:rPr lang="en-US" smtClean="0"/>
              <a:t>RJEŠENJE: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pl-PL" smtClean="0"/>
              <a:t>  Primjena jedna</a:t>
            </a:r>
            <a:r>
              <a:rPr lang="sr-Latn-BA" smtClean="0"/>
              <a:t>čine za Fišerov efekat</a:t>
            </a:r>
            <a:r>
              <a:rPr lang="pl-PL" smtClean="0"/>
              <a:t> daje rezultat: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i="1" smtClean="0"/>
              <a:t>N = 4% + 3% = 7%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pl-PL" smtClean="0"/>
              <a:t>Nominalna kamatna stopa biće 7%.</a:t>
            </a:r>
            <a:endParaRPr lang="en-US" smtClean="0"/>
          </a:p>
          <a:p>
            <a:pPr eaLnBrk="1" hangingPunct="1">
              <a:buFont typeface="Wingdings 3" panose="05040102010807070707" pitchFamily="18" charset="2"/>
              <a:buNone/>
            </a:pPr>
            <a:endParaRPr lang="en-US" smtClean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smtClean="0"/>
              <a:t>	</a:t>
            </a:r>
            <a:r>
              <a:rPr lang="pl-PL" smtClean="0"/>
              <a:t>U prošlosti je inflacija imala veće efekte na nivo kamatnih stopa u odnosu na bilo koji drugi </a:t>
            </a:r>
            <a:r>
              <a:rPr lang="en-US" smtClean="0"/>
              <a:t>faktor.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>
          <a:xfrm>
            <a:off x="381000" y="609600"/>
            <a:ext cx="7010400" cy="1066800"/>
          </a:xfrm>
        </p:spPr>
        <p:txBody>
          <a:bodyPr/>
          <a:lstStyle/>
          <a:p>
            <a:pPr marL="365125" indent="-255588" eaLnBrk="1" hangingPunct="1"/>
            <a:r>
              <a:rPr lang="vi-VN" sz="2800" smtClean="0"/>
              <a:t>1.1.2. Prilagođavanje kamatnih stop</a:t>
            </a:r>
            <a:r>
              <a:rPr lang="sr-Latn-BA" sz="2800" smtClean="0"/>
              <a:t>a </a:t>
            </a:r>
            <a:r>
              <a:rPr lang="vi-VN" sz="2800" smtClean="0"/>
              <a:t>riziku likvidnosti (LP)</a:t>
            </a:r>
            <a:endParaRPr lang="sr-Latn-BA" sz="2800" smtClean="0"/>
          </a:p>
        </p:txBody>
      </p:sp>
      <p:sp>
        <p:nvSpPr>
          <p:cNvPr id="13315" name="Content Placeholder 1"/>
          <p:cNvSpPr>
            <a:spLocks noGrp="1"/>
          </p:cNvSpPr>
          <p:nvPr>
            <p:ph idx="1"/>
          </p:nvPr>
        </p:nvSpPr>
        <p:spPr>
          <a:xfrm>
            <a:off x="649288" y="1752600"/>
            <a:ext cx="6742112" cy="4648200"/>
          </a:xfrm>
        </p:spPr>
        <p:txBody>
          <a:bodyPr/>
          <a:lstStyle/>
          <a:p>
            <a:pPr marL="395288" indent="-285750" eaLnBrk="1" hangingPunct="1"/>
            <a:r>
              <a:rPr lang="en-US" sz="2000" smtClean="0"/>
              <a:t>Neke investicije su veoma likvidne, što znači da se mogu lako prodati po predvidljivoj cijeni te</a:t>
            </a:r>
            <a:r>
              <a:rPr lang="sr-Latn-BA" sz="2000" smtClean="0"/>
              <a:t> </a:t>
            </a:r>
            <a:r>
              <a:rPr lang="en-US" sz="2000" smtClean="0"/>
              <a:t>time konvertovati u poznati iznos novca.</a:t>
            </a:r>
            <a:endParaRPr lang="sr-Latn-BA" sz="2000" smtClean="0"/>
          </a:p>
          <a:p>
            <a:pPr marL="395288" indent="-285750" eaLnBrk="1" hangingPunct="1"/>
            <a:r>
              <a:rPr lang="sr-Latn-BA" sz="2000" smtClean="0"/>
              <a:t>  P</a:t>
            </a:r>
            <a:r>
              <a:rPr lang="en-US" sz="2000" smtClean="0"/>
              <a:t>retvaranje ostalih sredstava u gotovinu može biti i skupo i dugotrajno</a:t>
            </a:r>
            <a:r>
              <a:rPr lang="sr-Latn-BA" sz="2000" smtClean="0"/>
              <a:t>.</a:t>
            </a:r>
          </a:p>
          <a:p>
            <a:pPr marL="395288" indent="-285750" eaLnBrk="1" hangingPunct="1"/>
            <a:r>
              <a:rPr lang="sr-Latn-BA" sz="2000" smtClean="0"/>
              <a:t> </a:t>
            </a:r>
            <a:r>
              <a:rPr lang="en-US" sz="2000" smtClean="0"/>
              <a:t>Pri tome, kupci zahtijevaju </a:t>
            </a:r>
            <a:r>
              <a:rPr lang="en-US" sz="2000" b="1" smtClean="0"/>
              <a:t>premiju za likvidnost</a:t>
            </a:r>
            <a:r>
              <a:rPr lang="en-US" sz="2000" smtClean="0"/>
              <a:t>, koja treba da ih kompenzuje za troškove, vrijeme</a:t>
            </a:r>
            <a:r>
              <a:rPr lang="sr-Latn-BA" sz="2000" smtClean="0"/>
              <a:t> </a:t>
            </a:r>
            <a:r>
              <a:rPr lang="en-US" sz="2000" smtClean="0"/>
              <a:t>i neugodnosti u vezi s nelikvidnim investicijama.</a:t>
            </a:r>
            <a:endParaRPr lang="sr-Latn-BA" sz="2000" smtClean="0"/>
          </a:p>
          <a:p>
            <a:pPr marL="395288" indent="-285750" eaLnBrk="1" hangingPunct="1"/>
            <a:r>
              <a:rPr lang="en-US" sz="2000" smtClean="0"/>
              <a:t>Visina premije, zapravo,</a:t>
            </a:r>
            <a:r>
              <a:rPr lang="sr-Latn-BA" sz="2000" smtClean="0"/>
              <a:t> </a:t>
            </a:r>
            <a:r>
              <a:rPr lang="en-US" sz="2000" smtClean="0"/>
              <a:t>zavisi od rizika likvidnosti dužnika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2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2278F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461</TotalTime>
  <Words>3871</Words>
  <Application>Microsoft Office PowerPoint</Application>
  <PresentationFormat>On-screen Show (4:3)</PresentationFormat>
  <Paragraphs>257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</vt:lpstr>
      <vt:lpstr>Tahoma</vt:lpstr>
      <vt:lpstr>Trebuchet MS</vt:lpstr>
      <vt:lpstr>Wingdings 3</vt:lpstr>
      <vt:lpstr>Facet</vt:lpstr>
      <vt:lpstr>CIJENA I VREMENSKA VRIJEDNOST NOVCA</vt:lpstr>
      <vt:lpstr>1. CIJENA NOVCA</vt:lpstr>
      <vt:lpstr>1.1. Struktura kamatnih stopa </vt:lpstr>
      <vt:lpstr>1.1.1. Realna naspram nominalne kamatne stope i inflacija </vt:lpstr>
      <vt:lpstr>1.1.1. Realna naspram nominalne kamatne stope i inflacija</vt:lpstr>
      <vt:lpstr>Ravnotežna kamatna stopa</vt:lpstr>
      <vt:lpstr>PowerPoint Presentation</vt:lpstr>
      <vt:lpstr>PRIMJER 1.1. Preračunavanje nominalne kamatne stope </vt:lpstr>
      <vt:lpstr>1.1.2. Prilagođavanje kamatnih stopa riziku likvidnosti (LP)</vt:lpstr>
      <vt:lpstr>1.1.3. Prilagođavanje kamatnih stopa riziku od neizvršenja novčanih obaveza (DRP)</vt:lpstr>
      <vt:lpstr>PowerPoint Presentation</vt:lpstr>
      <vt:lpstr>1.1.4. Prilagođavanje kamatne stope prema vremenu dospijeća (MRP) </vt:lpstr>
      <vt:lpstr>1.2. Ročna (vremenska) struktura kamatnih stopa </vt:lpstr>
      <vt:lpstr>PowerPoint Presentation</vt:lpstr>
      <vt:lpstr>1.2.1. Teorija očekivanja (Expectations Theory)  </vt:lpstr>
      <vt:lpstr>1.2.2. Teorija preferencije likvidnosti </vt:lpstr>
      <vt:lpstr>PowerPoint Presentation</vt:lpstr>
      <vt:lpstr>PowerPoint Presentation</vt:lpstr>
      <vt:lpstr>PowerPoint Presentation</vt:lpstr>
      <vt:lpstr>PowerPoint Presentation</vt:lpstr>
      <vt:lpstr>1.2.3. Teorija segmentiranja tržišta </vt:lpstr>
      <vt:lpstr>PowerPoint Presentation</vt:lpstr>
      <vt:lpstr>PowerPoint Presentation</vt:lpstr>
      <vt:lpstr>Teorije koje nude objašnjenje oblika krive prinosa</vt:lpstr>
      <vt:lpstr>PowerPoint Presentation</vt:lpstr>
      <vt:lpstr>Primjer 1.3.</vt:lpstr>
      <vt:lpstr>1.2.4. Predviđanje kretanja kamatnih stopa </vt:lpstr>
      <vt:lpstr>Odnos cijene obveznice i prinosa ima sljedeće osnovne pravilnosti: </vt:lpstr>
      <vt:lpstr>PowerPoint Presentation</vt:lpstr>
      <vt:lpstr>PowerPoint Presentation</vt:lpstr>
      <vt:lpstr>PowerPoint Presentation</vt:lpstr>
      <vt:lpstr>PowerPoint Presentation</vt:lpstr>
      <vt:lpstr>1.3. Efekat kamatnih stopa na cijenu akcija </vt:lpstr>
      <vt:lpstr>PowerPoint Presentation</vt:lpstr>
      <vt:lpstr>2. VREMENSKA VRIJEDNOST NOVCA</vt:lpstr>
      <vt:lpstr>Procesi diskontovanja i kapitalisanja</vt:lpstr>
      <vt:lpstr>2.1. Grafičko prikazivanje vremena</vt:lpstr>
      <vt:lpstr>Jednostavni interes (kamata)</vt:lpstr>
      <vt:lpstr>2.2. Izračunavanje buduće vrijednosti  </vt:lpstr>
      <vt:lpstr>Umnoženi period obračuna složenog interesa</vt:lpstr>
      <vt:lpstr>Efektivna kamatna stopa</vt:lpstr>
      <vt:lpstr>Izračunavanje buduće vrijednosti pomoću jednačine</vt:lpstr>
      <vt:lpstr>Izračunavanje buduće vrijednosti pomoću jednačine</vt:lpstr>
      <vt:lpstr>Izračunavanje buduće vrijednosti pomoću finansijskih tablica</vt:lpstr>
      <vt:lpstr>Ispodgodišnje kapitalisanje</vt:lpstr>
      <vt:lpstr>2.3. Izračunavanje sadašnje vrijednosti</vt:lpstr>
      <vt:lpstr>Izračunavanje sadašnje vrijednosti pomoću finansijskih tablica </vt:lpstr>
      <vt:lpstr>Ispodgodišnje diskontovanje</vt:lpstr>
      <vt:lpstr>2.4. Vremenska vrijednost višestrukih gotovinskih tokova</vt:lpstr>
      <vt:lpstr>2.4. Vremenska vrijednost višestrukih gotovinskih tokova</vt:lpstr>
      <vt:lpstr>Izračunavanje sadašnje vrijednosti beskonačnog ujednačenog gotovinskog toka - vječna renta</vt:lpstr>
      <vt:lpstr>Izračunavanje sadašnje vrijednosti beskonačnog ujednačenog gotovinskog toka - vječna renta</vt:lpstr>
      <vt:lpstr>Konačni ujednačeni (anuitetni ) gotovinski tokovi – periodična renta</vt:lpstr>
      <vt:lpstr>Konačni ujednačeni (anuitetni ) gotovinski tokovi – periodična renta (povrat)</vt:lpstr>
      <vt:lpstr>Konačni ujednačeni (anuitetni ) gotovinski tokovi – periodična renta (povrat)</vt:lpstr>
      <vt:lpstr>2.5. Rješenje kamatne stope, stope rasta i broja perioda</vt:lpstr>
      <vt:lpstr>Rješenje vječne rastuće rente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CIJENA I VREMENSKA VRIJEDNOST NOVCA</dc:title>
  <dc:creator>w7</dc:creator>
  <cp:lastModifiedBy>Tajana</cp:lastModifiedBy>
  <cp:revision>86</cp:revision>
  <dcterms:created xsi:type="dcterms:W3CDTF">2006-08-16T00:00:00Z</dcterms:created>
  <dcterms:modified xsi:type="dcterms:W3CDTF">2024-10-22T10:40:57Z</dcterms:modified>
</cp:coreProperties>
</file>