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9" r:id="rId1"/>
  </p:sldMasterIdLst>
  <p:sldIdLst>
    <p:sldId id="256" r:id="rId2"/>
    <p:sldId id="257" r:id="rId3"/>
    <p:sldId id="266" r:id="rId4"/>
    <p:sldId id="259" r:id="rId5"/>
    <p:sldId id="260" r:id="rId6"/>
    <p:sldId id="261" r:id="rId7"/>
    <p:sldId id="262" r:id="rId8"/>
    <p:sldId id="269" r:id="rId9"/>
    <p:sldId id="267" r:id="rId10"/>
    <p:sldId id="268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719" autoAdjust="0"/>
  </p:normalViewPr>
  <p:slideViewPr>
    <p:cSldViewPr snapToGrid="0" snapToObjects="1">
      <p:cViewPr varScale="1">
        <p:scale>
          <a:sx n="98" d="100"/>
          <a:sy n="98" d="100"/>
        </p:scale>
        <p:origin x="194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Todorovic" userId="b456dcb4c43cc0e5" providerId="LiveId" clId="{0FADC778-034A-550A-987F-874C8D43A1AC}"/>
    <pc:docChg chg="modSld">
      <pc:chgData name="Igor Todorovic" userId="b456dcb4c43cc0e5" providerId="LiveId" clId="{0FADC778-034A-550A-987F-874C8D43A1AC}" dt="2026-02-17T07:19:03.285" v="32" actId="20577"/>
      <pc:docMkLst>
        <pc:docMk/>
      </pc:docMkLst>
      <pc:sldChg chg="modSp mod">
        <pc:chgData name="Igor Todorovic" userId="b456dcb4c43cc0e5" providerId="LiveId" clId="{0FADC778-034A-550A-987F-874C8D43A1AC}" dt="2026-02-17T07:19:03.285" v="32" actId="20577"/>
        <pc:sldMkLst>
          <pc:docMk/>
          <pc:sldMk cId="316349923" sldId="262"/>
        </pc:sldMkLst>
        <pc:spChg chg="mod">
          <ac:chgData name="Igor Todorovic" userId="b456dcb4c43cc0e5" providerId="LiveId" clId="{0FADC778-034A-550A-987F-874C8D43A1AC}" dt="2026-02-17T07:19:03.285" v="32" actId="20577"/>
          <ac:spMkLst>
            <pc:docMk/>
            <pc:sldMk cId="316349923" sldId="262"/>
            <ac:spMk id="3" creationId="{00000000-0000-0000-0000-000000000000}"/>
          </ac:spMkLst>
        </pc:spChg>
      </pc:sldChg>
      <pc:sldChg chg="modSp mod">
        <pc:chgData name="Igor Todorovic" userId="b456dcb4c43cc0e5" providerId="LiveId" clId="{0FADC778-034A-550A-987F-874C8D43A1AC}" dt="2026-02-17T07:18:16.630" v="9" actId="20577"/>
        <pc:sldMkLst>
          <pc:docMk/>
          <pc:sldMk cId="1780596037" sldId="267"/>
        </pc:sldMkLst>
        <pc:spChg chg="mod">
          <ac:chgData name="Igor Todorovic" userId="b456dcb4c43cc0e5" providerId="LiveId" clId="{0FADC778-034A-550A-987F-874C8D43A1AC}" dt="2026-02-17T07:18:16.630" v="9" actId="20577"/>
          <ac:spMkLst>
            <pc:docMk/>
            <pc:sldMk cId="1780596037" sldId="26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251665B-C24A-4702-B522-6A4334602E03}" type="datetimeFigureOut">
              <a:rPr lang="en-US" smtClean="0"/>
              <a:t>2/17/26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  <p:sldLayoutId id="2147484071" r:id="rId12"/>
    <p:sldLayoutId id="2147484072" r:id="rId13"/>
    <p:sldLayoutId id="2147484073" r:id="rId14"/>
    <p:sldLayoutId id="2147484074" r:id="rId15"/>
    <p:sldLayoutId id="2147484075" r:id="rId16"/>
    <p:sldLayoutId id="2147484076" r:id="rId17"/>
    <p:sldLayoutId id="2147484077" r:id="rId18"/>
    <p:sldLayoutId id="2147484078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igor.misic@ef.unibl.org" TargetMode="External"/><Relationship Id="rId2" Type="http://schemas.openxmlformats.org/officeDocument/2006/relationships/hyperlink" Target="mailto:igor.todorovic@ef.unibl.org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4346221"/>
            <a:ext cx="7135368" cy="911391"/>
          </a:xfrm>
        </p:spPr>
        <p:txBody>
          <a:bodyPr>
            <a:normAutofit/>
          </a:bodyPr>
          <a:lstStyle/>
          <a:p>
            <a:r>
              <a:rPr lang="en-US" dirty="0" err="1"/>
              <a:t>Uvodno</a:t>
            </a:r>
            <a:r>
              <a:rPr lang="en-US" dirty="0"/>
              <a:t> </a:t>
            </a:r>
            <a:r>
              <a:rPr lang="en-US" dirty="0" err="1"/>
              <a:t>predavanje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5257800"/>
            <a:ext cx="7135368" cy="621792"/>
          </a:xfrm>
        </p:spPr>
        <p:txBody>
          <a:bodyPr>
            <a:normAutofit/>
          </a:bodyPr>
          <a:lstStyle/>
          <a:p>
            <a:r>
              <a:rPr lang="en-US" sz="1800" dirty="0"/>
              <a:t>Prof. </a:t>
            </a:r>
            <a:r>
              <a:rPr lang="en-US" sz="1800" dirty="0" err="1"/>
              <a:t>dr</a:t>
            </a:r>
            <a:r>
              <a:rPr lang="en-US" sz="1800" dirty="0"/>
              <a:t> Igor </a:t>
            </a:r>
            <a:r>
              <a:rPr lang="en-US" sz="1800" dirty="0" err="1"/>
              <a:t>Todorović</a:t>
            </a: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3231444" y="2432503"/>
            <a:ext cx="53057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MENADŽMENT</a:t>
            </a:r>
          </a:p>
          <a:p>
            <a:pPr algn="ctr"/>
            <a:r>
              <a:rPr lang="en-US" sz="4800" dirty="0"/>
              <a:t>KVALITETA</a:t>
            </a:r>
          </a:p>
        </p:txBody>
      </p:sp>
    </p:spTree>
    <p:extLst>
      <p:ext uri="{BB962C8B-B14F-4D97-AF65-F5344CB8AC3E}">
        <p14:creationId xmlns:p14="http://schemas.microsoft.com/office/powerpoint/2010/main" val="1515865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Uvod</a:t>
            </a:r>
            <a:r>
              <a:rPr lang="en-US" dirty="0"/>
              <a:t> u </a:t>
            </a:r>
            <a:r>
              <a:rPr lang="en-US" dirty="0" err="1"/>
              <a:t>menadžment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lekcije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upoznati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: </a:t>
            </a:r>
            <a:r>
              <a:rPr lang="en-US" dirty="0" err="1"/>
              <a:t>definisjama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je to </a:t>
            </a:r>
            <a:r>
              <a:rPr lang="en-US" dirty="0" err="1"/>
              <a:t>sistem</a:t>
            </a:r>
            <a:r>
              <a:rPr lang="en-US" dirty="0"/>
              <a:t>, </a:t>
            </a:r>
            <a:r>
              <a:rPr lang="en-US" dirty="0" err="1"/>
              <a:t>šta</a:t>
            </a:r>
            <a:r>
              <a:rPr lang="en-US" dirty="0"/>
              <a:t> je </a:t>
            </a:r>
            <a:r>
              <a:rPr lang="en-US" dirty="0" err="1"/>
              <a:t>veličina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sprege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357586" y="3661103"/>
            <a:ext cx="4685862" cy="1926897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126827" y="4300483"/>
            <a:ext cx="1147379" cy="578069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6" name="Right Arrow 5"/>
          <p:cNvSpPr/>
          <p:nvPr/>
        </p:nvSpPr>
        <p:spPr>
          <a:xfrm>
            <a:off x="2067034" y="4589517"/>
            <a:ext cx="1059793" cy="9634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4274206" y="4589517"/>
            <a:ext cx="1059793" cy="9634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3634829" y="3783724"/>
            <a:ext cx="122620" cy="516759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484491" y="5130092"/>
            <a:ext cx="268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14781" y="4227370"/>
            <a:ext cx="268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86659" y="4227370"/>
            <a:ext cx="268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55750" y="3783724"/>
            <a:ext cx="268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216520" y="3661103"/>
            <a:ext cx="16475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 – </a:t>
            </a:r>
            <a:r>
              <a:rPr lang="en-US" sz="1600" dirty="0" err="1"/>
              <a:t>sistem</a:t>
            </a:r>
            <a:endParaRPr lang="en-US" sz="1600" dirty="0"/>
          </a:p>
          <a:p>
            <a:r>
              <a:rPr lang="en-US" sz="1600" dirty="0"/>
              <a:t>E – </a:t>
            </a:r>
            <a:r>
              <a:rPr lang="en-US" sz="1600" dirty="0" err="1"/>
              <a:t>elementi</a:t>
            </a:r>
            <a:endParaRPr lang="en-US" sz="1600" dirty="0"/>
          </a:p>
          <a:p>
            <a:r>
              <a:rPr lang="en-US" sz="1600" dirty="0"/>
              <a:t>X – </a:t>
            </a:r>
            <a:r>
              <a:rPr lang="en-US" sz="1600" dirty="0" err="1"/>
              <a:t>ulazi</a:t>
            </a:r>
            <a:endParaRPr lang="en-US" sz="1600" dirty="0"/>
          </a:p>
          <a:p>
            <a:r>
              <a:rPr lang="en-US" sz="1600" dirty="0"/>
              <a:t>Y – </a:t>
            </a:r>
            <a:r>
              <a:rPr lang="en-US" sz="1600" dirty="0" err="1"/>
              <a:t>izlazi</a:t>
            </a:r>
            <a:endParaRPr lang="en-US" sz="1600" dirty="0"/>
          </a:p>
          <a:p>
            <a:r>
              <a:rPr lang="en-US" sz="1600" dirty="0"/>
              <a:t>Z - </a:t>
            </a:r>
            <a:r>
              <a:rPr lang="en-US" sz="1600" dirty="0" err="1"/>
              <a:t>poremećaji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452172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Industrijski</a:t>
            </a:r>
            <a:r>
              <a:rPr lang="en-US" dirty="0"/>
              <a:t> </a:t>
            </a:r>
            <a:r>
              <a:rPr lang="en-US" dirty="0" err="1"/>
              <a:t>sistemi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poglavlja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upoznati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: </a:t>
            </a:r>
            <a:r>
              <a:rPr lang="en-US" dirty="0" err="1"/>
              <a:t>radnim</a:t>
            </a:r>
            <a:r>
              <a:rPr lang="en-US" dirty="0"/>
              <a:t> </a:t>
            </a:r>
            <a:r>
              <a:rPr lang="en-US" dirty="0" err="1"/>
              <a:t>sistemom</a:t>
            </a:r>
            <a:r>
              <a:rPr lang="en-US" dirty="0"/>
              <a:t>, </a:t>
            </a:r>
            <a:r>
              <a:rPr lang="en-US" dirty="0" err="1"/>
              <a:t>rezultatima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tehnološkim</a:t>
            </a:r>
            <a:r>
              <a:rPr lang="en-US" dirty="0"/>
              <a:t>, </a:t>
            </a:r>
            <a:r>
              <a:rPr lang="en-US" dirty="0" err="1"/>
              <a:t>proizvodnim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sistemom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665247"/>
              </p:ext>
            </p:extLst>
          </p:nvPr>
        </p:nvGraphicFramePr>
        <p:xfrm>
          <a:off x="1094956" y="3514805"/>
          <a:ext cx="5127625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143358" imgH="1620959" progId="Visio.Drawing.11">
                  <p:embed/>
                </p:oleObj>
              </mc:Choice>
              <mc:Fallback>
                <p:oleObj name="Visio" r:id="rId2" imgW="4143358" imgH="1620959" progId="Visio.Drawing.11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956" y="3514805"/>
                        <a:ext cx="5127625" cy="200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8021346"/>
              </p:ext>
            </p:extLst>
          </p:nvPr>
        </p:nvGraphicFramePr>
        <p:xfrm>
          <a:off x="999706" y="5657930"/>
          <a:ext cx="6143625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59200" imgH="215900" progId="Equation.3">
                  <p:embed/>
                </p:oleObj>
              </mc:Choice>
              <mc:Fallback>
                <p:oleObj name="Equation" r:id="rId4" imgW="3759200" imgH="215900" progId="Equation.3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706" y="5657930"/>
                        <a:ext cx="6143625" cy="357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216520" y="3678477"/>
            <a:ext cx="16475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Poslovni</a:t>
            </a:r>
            <a:r>
              <a:rPr lang="en-US" sz="1600" dirty="0"/>
              <a:t> </a:t>
            </a:r>
            <a:r>
              <a:rPr lang="en-US" sz="1600" dirty="0" err="1"/>
              <a:t>sistem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93735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Kvalitet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dijela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proučavati</a:t>
            </a:r>
            <a:r>
              <a:rPr lang="en-US" dirty="0"/>
              <a:t>: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aspekte</a:t>
            </a:r>
            <a:r>
              <a:rPr lang="en-US" dirty="0"/>
              <a:t> </a:t>
            </a:r>
            <a:r>
              <a:rPr lang="en-US" dirty="0" err="1"/>
              <a:t>posmatranja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shvatanja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, </a:t>
            </a:r>
            <a:r>
              <a:rPr lang="en-US" dirty="0" err="1"/>
              <a:t>krug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,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poluproizvoda</a:t>
            </a:r>
            <a:r>
              <a:rPr lang="en-US" dirty="0"/>
              <a:t>, </a:t>
            </a:r>
            <a:r>
              <a:rPr lang="en-US" dirty="0" err="1"/>
              <a:t>proizvoda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određivanje</a:t>
            </a:r>
            <a:r>
              <a:rPr lang="en-US" dirty="0"/>
              <a:t> </a:t>
            </a:r>
            <a:r>
              <a:rPr lang="en-US" dirty="0" err="1"/>
              <a:t>svojstava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569" y="3416300"/>
            <a:ext cx="5905500" cy="344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1519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Mjerenje</a:t>
            </a:r>
            <a:r>
              <a:rPr lang="en-US" dirty="0"/>
              <a:t>, </a:t>
            </a:r>
            <a:r>
              <a:rPr lang="en-US" dirty="0" err="1"/>
              <a:t>ispitivanje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kontrolisanje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upoznati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pomoćnim</a:t>
            </a:r>
            <a:r>
              <a:rPr lang="en-US" dirty="0"/>
              <a:t> </a:t>
            </a:r>
            <a:r>
              <a:rPr lang="en-US" dirty="0" err="1"/>
              <a:t>procesima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provjeravanja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: </a:t>
            </a:r>
            <a:r>
              <a:rPr lang="en-US" dirty="0" err="1"/>
              <a:t>mjerenje</a:t>
            </a:r>
            <a:r>
              <a:rPr lang="en-US" dirty="0"/>
              <a:t>, </a:t>
            </a:r>
            <a:r>
              <a:rPr lang="en-US" dirty="0" err="1"/>
              <a:t>kontrolisanje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ispitivanje</a:t>
            </a:r>
            <a:r>
              <a:rPr lang="en-US" dirty="0"/>
              <a:t> </a:t>
            </a:r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2218738"/>
              </p:ext>
            </p:extLst>
          </p:nvPr>
        </p:nvGraphicFramePr>
        <p:xfrm>
          <a:off x="2143125" y="3372154"/>
          <a:ext cx="2675621" cy="25995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358855" imgH="3274571" progId="Visio.Drawing.11">
                  <p:embed/>
                </p:oleObj>
              </mc:Choice>
              <mc:Fallback>
                <p:oleObj name="Visio" r:id="rId2" imgW="3358855" imgH="3274571" progId="Visio.Drawing.11">
                  <p:embed/>
                  <p:pic>
                    <p:nvPicPr>
                      <p:cNvPr id="5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25" y="3372154"/>
                        <a:ext cx="2675621" cy="25995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85323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Određivanje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upoznavanja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suštinom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 </a:t>
            </a:r>
            <a:r>
              <a:rPr lang="en-US" dirty="0" err="1"/>
              <a:t>prelazi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određivanje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</p:txBody>
      </p:sp>
      <p:graphicFrame>
        <p:nvGraphicFramePr>
          <p:cNvPr id="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4562110"/>
              </p:ext>
            </p:extLst>
          </p:nvPr>
        </p:nvGraphicFramePr>
        <p:xfrm>
          <a:off x="2093734" y="3173338"/>
          <a:ext cx="2982861" cy="295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310714" imgH="3274571" progId="Visio.Drawing.11">
                  <p:embed/>
                </p:oleObj>
              </mc:Choice>
              <mc:Fallback>
                <p:oleObj name="Visio" r:id="rId2" imgW="3310714" imgH="3274571" progId="Visio.Drawing.11">
                  <p:embed/>
                  <p:pic>
                    <p:nvPicPr>
                      <p:cNvPr id="4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3734" y="3173338"/>
                        <a:ext cx="2982861" cy="2952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8002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politeke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 se </a:t>
            </a:r>
            <a:r>
              <a:rPr lang="en-US" dirty="0" err="1"/>
              <a:t>realizuje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planiranje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(QP), </a:t>
            </a:r>
            <a:r>
              <a:rPr lang="en-US" dirty="0" err="1"/>
              <a:t>operativno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 (QC), </a:t>
            </a:r>
            <a:r>
              <a:rPr lang="en-US" dirty="0" err="1"/>
              <a:t>obezbjeđenje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(QA) i </a:t>
            </a:r>
            <a:r>
              <a:rPr lang="en-US" dirty="0" err="1"/>
              <a:t>poboljšanje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(QI).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6400" y="3907361"/>
            <a:ext cx="23876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56129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kvalitetom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Serija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 ISO 9000</a:t>
            </a:r>
          </a:p>
          <a:p>
            <a:pPr lvl="1"/>
            <a:r>
              <a:rPr lang="en-US" dirty="0"/>
              <a:t>ISO 9000:2005 SMK –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riječnik</a:t>
            </a:r>
            <a:endParaRPr lang="en-US" dirty="0"/>
          </a:p>
          <a:p>
            <a:pPr lvl="1"/>
            <a:r>
              <a:rPr lang="en-US" dirty="0"/>
              <a:t> ISO 9001:2008 SMK - </a:t>
            </a:r>
            <a:r>
              <a:rPr lang="en-US" dirty="0" err="1"/>
              <a:t>Zahtijevi</a:t>
            </a:r>
            <a:endParaRPr lang="en-US" dirty="0"/>
          </a:p>
          <a:p>
            <a:pPr lvl="1"/>
            <a:r>
              <a:rPr lang="en-US" dirty="0"/>
              <a:t> ISO 9004:2000 SMK – </a:t>
            </a:r>
            <a:r>
              <a:rPr lang="en-US" dirty="0" err="1"/>
              <a:t>Uputstva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poboljšavanje</a:t>
            </a:r>
            <a:r>
              <a:rPr lang="en-US" dirty="0"/>
              <a:t> </a:t>
            </a:r>
            <a:r>
              <a:rPr lang="en-US" dirty="0" err="1"/>
              <a:t>performansi</a:t>
            </a:r>
            <a:endParaRPr lang="en-US" dirty="0"/>
          </a:p>
          <a:p>
            <a:pPr lvl="1"/>
            <a:r>
              <a:rPr lang="en-US" dirty="0"/>
              <a:t> ISO 9004:2009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održivog</a:t>
            </a:r>
            <a:r>
              <a:rPr lang="en-US" dirty="0"/>
              <a:t> </a:t>
            </a:r>
            <a:r>
              <a:rPr lang="en-US" dirty="0" err="1"/>
              <a:t>uspijeha</a:t>
            </a:r>
            <a:r>
              <a:rPr lang="en-US" dirty="0"/>
              <a:t> –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menadžmenta</a:t>
            </a:r>
            <a:r>
              <a:rPr lang="en-US" dirty="0"/>
              <a:t> </a:t>
            </a:r>
            <a:r>
              <a:rPr lang="en-US" dirty="0" err="1"/>
              <a:t>kvalitetom</a:t>
            </a:r>
            <a:endParaRPr lang="en-US" dirty="0"/>
          </a:p>
          <a:p>
            <a:pPr lvl="1"/>
            <a:r>
              <a:rPr lang="en-US" dirty="0"/>
              <a:t> ISO 19011:2002 </a:t>
            </a:r>
            <a:r>
              <a:rPr lang="en-US" dirty="0" err="1"/>
              <a:t>Smernice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proveru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endParaRPr lang="en-US" dirty="0"/>
          </a:p>
          <a:p>
            <a:pPr lvl="1"/>
            <a:r>
              <a:rPr lang="en-US" dirty="0"/>
              <a:t> ISO 10005, ISO/TR 10013 (</a:t>
            </a:r>
            <a:r>
              <a:rPr lang="en-US" dirty="0" err="1"/>
              <a:t>planovi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, </a:t>
            </a:r>
            <a:r>
              <a:rPr lang="en-US" dirty="0" err="1"/>
              <a:t>dokumentacija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33825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upoznati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sistemom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, </a:t>
            </a:r>
            <a:r>
              <a:rPr lang="en-US" dirty="0" err="1"/>
              <a:t>strukturom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kvlaiteta</a:t>
            </a:r>
            <a:r>
              <a:rPr lang="en-US" dirty="0"/>
              <a:t>, </a:t>
            </a:r>
            <a:r>
              <a:rPr lang="en-US" dirty="0" err="1"/>
              <a:t>sektorom</a:t>
            </a:r>
            <a:r>
              <a:rPr lang="en-US" dirty="0"/>
              <a:t> </a:t>
            </a:r>
            <a:r>
              <a:rPr lang="en-US" dirty="0" err="1"/>
              <a:t>kvlaiteta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dokumentacijom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kvlaiteta</a:t>
            </a:r>
            <a:r>
              <a:rPr lang="en-US" dirty="0"/>
              <a:t>.</a:t>
            </a:r>
          </a:p>
        </p:txBody>
      </p:sp>
      <p:graphicFrame>
        <p:nvGraphicFramePr>
          <p:cNvPr id="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0059624"/>
              </p:ext>
            </p:extLst>
          </p:nvPr>
        </p:nvGraphicFramePr>
        <p:xfrm>
          <a:off x="1621785" y="3571663"/>
          <a:ext cx="4171557" cy="271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5459785" imgH="3557634" progId="Visio.Drawing.11">
                  <p:embed/>
                </p:oleObj>
              </mc:Choice>
              <mc:Fallback>
                <p:oleObj name="Visio" r:id="rId2" imgW="5459785" imgH="3557634" progId="Visio.Drawing.11">
                  <p:embed/>
                  <p:pic>
                    <p:nvPicPr>
                      <p:cNvPr id="4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1785" y="3571663"/>
                        <a:ext cx="4171557" cy="27148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3723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računara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upoznati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mogućnostima</a:t>
            </a:r>
            <a:r>
              <a:rPr lang="en-US" dirty="0"/>
              <a:t> </a:t>
            </a:r>
            <a:r>
              <a:rPr lang="en-US" dirty="0" err="1"/>
              <a:t>poboljšanja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informacionih</a:t>
            </a:r>
            <a:r>
              <a:rPr lang="en-US" dirty="0"/>
              <a:t> </a:t>
            </a:r>
            <a:r>
              <a:rPr lang="en-US" dirty="0" err="1"/>
              <a:t>tehnologija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0092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ekonomijom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poglavlja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upoznati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troškovima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, </a:t>
            </a:r>
            <a:r>
              <a:rPr lang="en-US" dirty="0" err="1"/>
              <a:t>računovodtsvenim</a:t>
            </a:r>
            <a:r>
              <a:rPr lang="en-US" dirty="0"/>
              <a:t> </a:t>
            </a:r>
            <a:r>
              <a:rPr lang="en-US" dirty="0" err="1"/>
              <a:t>troškovima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upravljanjem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8888" y="4439356"/>
            <a:ext cx="1686808" cy="1686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985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Prof. </a:t>
            </a:r>
            <a:r>
              <a:rPr lang="en-US" dirty="0" err="1"/>
              <a:t>dr</a:t>
            </a:r>
            <a:r>
              <a:rPr lang="en-US" dirty="0"/>
              <a:t> Igor </a:t>
            </a:r>
            <a:r>
              <a:rPr lang="en-US" dirty="0" err="1"/>
              <a:t>Todorović</a:t>
            </a:r>
            <a:endParaRPr lang="en-US" dirty="0"/>
          </a:p>
          <a:p>
            <a:pPr lvl="1"/>
            <a:r>
              <a:rPr lang="en-US" dirty="0">
                <a:hlinkClick r:id="rId2"/>
              </a:rPr>
              <a:t>igor.todorovic@ef.unibl.org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Kabinet</a:t>
            </a:r>
            <a:r>
              <a:rPr lang="en-US" dirty="0"/>
              <a:t> – 211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Igor </a:t>
            </a:r>
            <a:r>
              <a:rPr lang="en-US" dirty="0" err="1"/>
              <a:t>Mišić</a:t>
            </a:r>
            <a:r>
              <a:rPr lang="en-US" dirty="0"/>
              <a:t>, ma</a:t>
            </a:r>
          </a:p>
          <a:p>
            <a:pPr lvl="1"/>
            <a:r>
              <a:rPr lang="en-US" dirty="0">
                <a:hlinkClick r:id="rId3"/>
              </a:rPr>
              <a:t>igor.misic@ef.unibl.org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1956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Dijagrami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Dijagram</a:t>
            </a:r>
            <a:r>
              <a:rPr lang="en-US" dirty="0"/>
              <a:t> </a:t>
            </a:r>
            <a:r>
              <a:rPr lang="en-US" dirty="0" err="1"/>
              <a:t>toka</a:t>
            </a:r>
            <a:r>
              <a:rPr lang="en-US" dirty="0"/>
              <a:t> </a:t>
            </a:r>
            <a:r>
              <a:rPr lang="en-US" dirty="0" err="1"/>
              <a:t>službe</a:t>
            </a:r>
            <a:r>
              <a:rPr lang="en-US" dirty="0"/>
              <a:t> </a:t>
            </a:r>
            <a:r>
              <a:rPr lang="en-US" dirty="0" err="1"/>
              <a:t>istraživanja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potreba</a:t>
            </a:r>
            <a:endParaRPr lang="en-US" dirty="0"/>
          </a:p>
          <a:p>
            <a:r>
              <a:rPr lang="en-US" dirty="0" err="1"/>
              <a:t>Dijagram</a:t>
            </a:r>
            <a:r>
              <a:rPr lang="en-US" dirty="0"/>
              <a:t> </a:t>
            </a:r>
            <a:r>
              <a:rPr lang="en-US" dirty="0" err="1"/>
              <a:t>toka</a:t>
            </a:r>
            <a:r>
              <a:rPr lang="en-US" dirty="0"/>
              <a:t> </a:t>
            </a:r>
            <a:r>
              <a:rPr lang="en-US" dirty="0" err="1"/>
              <a:t>nabavne</a:t>
            </a:r>
            <a:r>
              <a:rPr lang="en-US" dirty="0"/>
              <a:t> </a:t>
            </a:r>
            <a:r>
              <a:rPr lang="en-US" dirty="0" err="1"/>
              <a:t>službe</a:t>
            </a:r>
            <a:endParaRPr lang="en-US" dirty="0"/>
          </a:p>
          <a:p>
            <a:r>
              <a:rPr lang="en-US" dirty="0" err="1"/>
              <a:t>Dijagram</a:t>
            </a:r>
            <a:r>
              <a:rPr lang="en-US" dirty="0"/>
              <a:t> </a:t>
            </a:r>
            <a:r>
              <a:rPr lang="en-US" dirty="0" err="1"/>
              <a:t>toka</a:t>
            </a:r>
            <a:r>
              <a:rPr lang="en-US" dirty="0"/>
              <a:t> </a:t>
            </a:r>
            <a:r>
              <a:rPr lang="en-US" dirty="0" err="1"/>
              <a:t>kadrovske</a:t>
            </a:r>
            <a:r>
              <a:rPr lang="en-US" dirty="0"/>
              <a:t> </a:t>
            </a:r>
            <a:r>
              <a:rPr lang="en-US" dirty="0" err="1"/>
              <a:t>službe</a:t>
            </a:r>
            <a:endParaRPr lang="en-US" dirty="0"/>
          </a:p>
          <a:p>
            <a:r>
              <a:rPr lang="en-US" dirty="0" err="1"/>
              <a:t>Dijagram</a:t>
            </a:r>
            <a:r>
              <a:rPr lang="en-US" dirty="0"/>
              <a:t> </a:t>
            </a:r>
            <a:r>
              <a:rPr lang="en-US" dirty="0" err="1"/>
              <a:t>toka</a:t>
            </a:r>
            <a:r>
              <a:rPr lang="en-US" dirty="0"/>
              <a:t> </a:t>
            </a:r>
            <a:r>
              <a:rPr lang="en-US" dirty="0" err="1"/>
              <a:t>prodajne</a:t>
            </a:r>
            <a:r>
              <a:rPr lang="en-US" dirty="0"/>
              <a:t> </a:t>
            </a:r>
            <a:r>
              <a:rPr lang="en-US" dirty="0" err="1"/>
              <a:t>službe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450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Literatura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literatura</a:t>
            </a:r>
            <a:r>
              <a:rPr lang="en-US" dirty="0"/>
              <a:t>:</a:t>
            </a:r>
          </a:p>
          <a:p>
            <a:r>
              <a:rPr lang="en-US" dirty="0"/>
              <a:t>Z. </a:t>
            </a:r>
            <a:r>
              <a:rPr lang="en-US" dirty="0" err="1"/>
              <a:t>Todorović</a:t>
            </a:r>
            <a:r>
              <a:rPr lang="en-US" dirty="0"/>
              <a:t>: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,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err="1"/>
              <a:t>fakultet</a:t>
            </a:r>
            <a:r>
              <a:rPr lang="en-US" dirty="0"/>
              <a:t> </a:t>
            </a:r>
            <a:r>
              <a:rPr lang="en-US" dirty="0" err="1"/>
              <a:t>Banja</a:t>
            </a:r>
            <a:r>
              <a:rPr lang="en-US" dirty="0"/>
              <a:t> Luka, 2009. </a:t>
            </a:r>
            <a:r>
              <a:rPr lang="en-US" dirty="0" err="1"/>
              <a:t>godine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I. </a:t>
            </a:r>
            <a:r>
              <a:rPr lang="en-US" dirty="0" err="1"/>
              <a:t>Todorović</a:t>
            </a:r>
            <a:r>
              <a:rPr lang="en-US" dirty="0"/>
              <a:t>: </a:t>
            </a:r>
            <a:r>
              <a:rPr lang="en-US" dirty="0" err="1"/>
              <a:t>Alati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,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err="1"/>
              <a:t>fakultet</a:t>
            </a:r>
            <a:r>
              <a:rPr lang="en-US" dirty="0"/>
              <a:t> Banja Luka, 2022. </a:t>
            </a:r>
            <a:r>
              <a:rPr lang="en-US" dirty="0" err="1"/>
              <a:t>godine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56BAAD-1ADC-792B-8AF9-5A4BE7C03D7A}"/>
              </a:ext>
            </a:extLst>
          </p:cNvPr>
          <p:cNvSpPr txBox="1"/>
          <p:nvPr/>
        </p:nvSpPr>
        <p:spPr>
          <a:xfrm>
            <a:off x="8023538" y="334850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BA" dirty="0"/>
          </a:p>
        </p:txBody>
      </p:sp>
    </p:spTree>
    <p:extLst>
      <p:ext uri="{BB962C8B-B14F-4D97-AF65-F5344CB8AC3E}">
        <p14:creationId xmlns:p14="http://schemas.microsoft.com/office/powerpoint/2010/main" val="1785372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predavanja</a:t>
            </a:r>
            <a:r>
              <a:rPr lang="en-US" dirty="0"/>
              <a:t> – I </a:t>
            </a:r>
            <a:r>
              <a:rPr lang="en-US" dirty="0" err="1"/>
              <a:t>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Uvod</a:t>
            </a:r>
            <a:r>
              <a:rPr lang="en-US" dirty="0"/>
              <a:t> u </a:t>
            </a:r>
            <a:r>
              <a:rPr lang="en-US" dirty="0" err="1"/>
              <a:t>menadžment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Sistemi</a:t>
            </a:r>
            <a:endParaRPr lang="en-US" dirty="0"/>
          </a:p>
          <a:p>
            <a:r>
              <a:rPr lang="en-US" dirty="0" err="1"/>
              <a:t>Kvalitet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Shvatanje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pPr lvl="1"/>
            <a:r>
              <a:rPr lang="en-US" dirty="0"/>
              <a:t>Krug </a:t>
            </a:r>
            <a:r>
              <a:rPr lang="en-US" dirty="0" err="1"/>
              <a:t>kvaliteta</a:t>
            </a:r>
            <a:endParaRPr lang="en-US" dirty="0"/>
          </a:p>
          <a:p>
            <a:pPr lvl="1"/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poluproizvoda</a:t>
            </a:r>
            <a:r>
              <a:rPr lang="en-US" dirty="0"/>
              <a:t>, </a:t>
            </a:r>
            <a:r>
              <a:rPr lang="en-US" dirty="0" err="1"/>
              <a:t>proizvoda</a:t>
            </a:r>
            <a:r>
              <a:rPr lang="en-US" dirty="0"/>
              <a:t>, </a:t>
            </a:r>
            <a:r>
              <a:rPr lang="en-US" dirty="0" err="1"/>
              <a:t>softvera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</a:t>
            </a:r>
            <a:endParaRPr lang="en-US" dirty="0"/>
          </a:p>
          <a:p>
            <a:pPr lvl="1"/>
            <a:r>
              <a:rPr lang="en-US" dirty="0" err="1"/>
              <a:t>Svojstva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Mjerenje</a:t>
            </a:r>
            <a:r>
              <a:rPr lang="en-US" dirty="0"/>
              <a:t>, </a:t>
            </a:r>
            <a:r>
              <a:rPr lang="en-US" dirty="0" err="1"/>
              <a:t>ispitivanje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kontrolisanje</a:t>
            </a:r>
            <a:endParaRPr lang="en-US" dirty="0"/>
          </a:p>
          <a:p>
            <a:r>
              <a:rPr lang="en-US" dirty="0" err="1"/>
              <a:t>Određivanje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544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Dijagrami</a:t>
            </a:r>
            <a:r>
              <a:rPr lang="en-US" dirty="0"/>
              <a:t> – I </a:t>
            </a:r>
            <a:r>
              <a:rPr lang="en-US" dirty="0" err="1"/>
              <a:t>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Radni</a:t>
            </a:r>
            <a:r>
              <a:rPr lang="en-US" dirty="0"/>
              <a:t> </a:t>
            </a:r>
            <a:r>
              <a:rPr lang="en-US" dirty="0" err="1"/>
              <a:t>postupci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u:</a:t>
            </a:r>
          </a:p>
          <a:p>
            <a:endParaRPr lang="en-US" dirty="0"/>
          </a:p>
          <a:p>
            <a:pPr lvl="1"/>
            <a:r>
              <a:rPr lang="en-US" dirty="0" err="1"/>
              <a:t>istraživanju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en-US" dirty="0"/>
          </a:p>
          <a:p>
            <a:pPr lvl="1"/>
            <a:r>
              <a:rPr lang="en-US" dirty="0" err="1"/>
              <a:t>nabavci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9749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Sadržaj</a:t>
            </a:r>
            <a:r>
              <a:rPr lang="en-US" dirty="0"/>
              <a:t> </a:t>
            </a:r>
            <a:r>
              <a:rPr lang="en-US" dirty="0" err="1"/>
              <a:t>predavanja</a:t>
            </a:r>
            <a:r>
              <a:rPr lang="en-US" dirty="0"/>
              <a:t> – II </a:t>
            </a:r>
            <a:r>
              <a:rPr lang="en-US" dirty="0" err="1"/>
              <a:t>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 – ISO 9000</a:t>
            </a:r>
          </a:p>
          <a:p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 err="1"/>
              <a:t>Upravjanje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računara</a:t>
            </a:r>
            <a:endParaRPr lang="en-US" dirty="0"/>
          </a:p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ekonomijom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396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Dijagrami</a:t>
            </a:r>
            <a:r>
              <a:rPr lang="en-US" dirty="0"/>
              <a:t> – II </a:t>
            </a:r>
            <a:r>
              <a:rPr lang="en-US" dirty="0" err="1"/>
              <a:t>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Radni</a:t>
            </a:r>
            <a:r>
              <a:rPr lang="en-US" dirty="0"/>
              <a:t> </a:t>
            </a:r>
            <a:r>
              <a:rPr lang="en-US" dirty="0" err="1"/>
              <a:t>postupci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tokovi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u:</a:t>
            </a:r>
          </a:p>
          <a:p>
            <a:endParaRPr lang="en-US" dirty="0"/>
          </a:p>
          <a:p>
            <a:pPr lvl="1"/>
            <a:r>
              <a:rPr lang="en-US" dirty="0" err="1"/>
              <a:t>Ljudskim</a:t>
            </a:r>
            <a:r>
              <a:rPr lang="en-US" dirty="0"/>
              <a:t> </a:t>
            </a:r>
            <a:r>
              <a:rPr lang="en-US" dirty="0" err="1"/>
              <a:t>resursima</a:t>
            </a:r>
            <a:r>
              <a:rPr lang="en-US" dirty="0"/>
              <a:t> </a:t>
            </a:r>
            <a:r>
              <a:rPr lang="en-US" dirty="0" err="1"/>
              <a:t>i</a:t>
            </a:r>
            <a:endParaRPr lang="en-US" dirty="0"/>
          </a:p>
          <a:p>
            <a:pPr lvl="1"/>
            <a:r>
              <a:rPr lang="en-US" dirty="0" err="1"/>
              <a:t>Prodaji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49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Vježbe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Alati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kvalitetom</a:t>
            </a:r>
            <a:endParaRPr lang="en-US" dirty="0"/>
          </a:p>
          <a:p>
            <a:pPr lvl="1"/>
            <a:r>
              <a:rPr lang="en-US" dirty="0"/>
              <a:t>Brainstorming</a:t>
            </a:r>
          </a:p>
          <a:p>
            <a:pPr lvl="1"/>
            <a:r>
              <a:rPr lang="en-US" dirty="0" err="1"/>
              <a:t>Brainwritting</a:t>
            </a:r>
            <a:endParaRPr lang="en-US" dirty="0"/>
          </a:p>
          <a:p>
            <a:pPr lvl="1"/>
            <a:r>
              <a:rPr lang="en-US" dirty="0" err="1"/>
              <a:t>Swot</a:t>
            </a:r>
            <a:r>
              <a:rPr lang="en-US" dirty="0"/>
              <a:t> </a:t>
            </a:r>
            <a:r>
              <a:rPr lang="en-US" dirty="0" err="1"/>
              <a:t>analiza</a:t>
            </a:r>
            <a:endParaRPr lang="en-US" dirty="0"/>
          </a:p>
          <a:p>
            <a:pPr lvl="1"/>
            <a:r>
              <a:rPr lang="en-US" dirty="0"/>
              <a:t>Ishikawa </a:t>
            </a:r>
            <a:r>
              <a:rPr lang="en-US" dirty="0" err="1"/>
              <a:t>dijagram</a:t>
            </a:r>
            <a:endParaRPr lang="en-US" dirty="0"/>
          </a:p>
          <a:p>
            <a:pPr lvl="1"/>
            <a:r>
              <a:rPr lang="en-US" dirty="0"/>
              <a:t>Pareto (ABC) </a:t>
            </a:r>
            <a:r>
              <a:rPr lang="en-US" dirty="0" err="1"/>
              <a:t>analiza</a:t>
            </a:r>
            <a:endParaRPr lang="en-US" dirty="0"/>
          </a:p>
          <a:p>
            <a:pPr lvl="1"/>
            <a:r>
              <a:rPr lang="en-US" dirty="0"/>
              <a:t>PDCA</a:t>
            </a:r>
          </a:p>
          <a:p>
            <a:pPr lvl="1"/>
            <a:r>
              <a:rPr lang="en-US" dirty="0" err="1"/>
              <a:t>Dijagram</a:t>
            </a:r>
            <a:r>
              <a:rPr lang="en-US" dirty="0"/>
              <a:t> </a:t>
            </a:r>
            <a:r>
              <a:rPr lang="en-US" dirty="0" err="1"/>
              <a:t>toka</a:t>
            </a:r>
            <a:endParaRPr lang="en-US" dirty="0"/>
          </a:p>
          <a:p>
            <a:pPr lvl="1"/>
            <a:r>
              <a:rPr lang="en-US" dirty="0" err="1"/>
              <a:t>Kontrolne</a:t>
            </a:r>
            <a:r>
              <a:rPr lang="en-US" dirty="0"/>
              <a:t> </a:t>
            </a:r>
            <a:r>
              <a:rPr lang="en-US" dirty="0" err="1"/>
              <a:t>karte</a:t>
            </a:r>
            <a:endParaRPr lang="en-US" dirty="0"/>
          </a:p>
          <a:p>
            <a:pPr lvl="1"/>
            <a:r>
              <a:rPr lang="en-US" dirty="0"/>
              <a:t>Taguchi</a:t>
            </a:r>
          </a:p>
          <a:p>
            <a:pPr lvl="1"/>
            <a:r>
              <a:rPr lang="en-US" dirty="0"/>
              <a:t>Six sigma</a:t>
            </a:r>
          </a:p>
        </p:txBody>
      </p:sp>
    </p:spTree>
    <p:extLst>
      <p:ext uri="{BB962C8B-B14F-4D97-AF65-F5344CB8AC3E}">
        <p14:creationId xmlns:p14="http://schemas.microsoft.com/office/powerpoint/2010/main" val="3042466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Testovi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Test I</a:t>
            </a:r>
          </a:p>
          <a:p>
            <a:pPr lvl="1"/>
            <a:r>
              <a:rPr lang="en-US" sz="2000" dirty="0"/>
              <a:t>09.04.2026, Sala 306(11:00 – 13:00)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  <a:p>
            <a:r>
              <a:rPr lang="en-US" sz="2400" dirty="0"/>
              <a:t>Test II</a:t>
            </a:r>
          </a:p>
          <a:p>
            <a:pPr lvl="1"/>
            <a:r>
              <a:rPr lang="en-US" sz="2000" dirty="0"/>
              <a:t>06.06.2026, Sala 306(11:00 – 13:00)</a:t>
            </a:r>
          </a:p>
          <a:p>
            <a:pPr marL="228600" lvl="1" indent="0">
              <a:buNone/>
            </a:pPr>
            <a:endParaRPr lang="en-US" sz="20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596037"/>
      </p:ext>
    </p:extLst>
  </p:cSld>
  <p:clrMapOvr>
    <a:masterClrMapping/>
  </p:clrMapOvr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229</TotalTime>
  <Words>546</Words>
  <Application>Microsoft Macintosh PowerPoint</Application>
  <PresentationFormat>On-screen Show (4:3)</PresentationFormat>
  <Paragraphs>106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Century Gothic</vt:lpstr>
      <vt:lpstr>Wingdings 2</vt:lpstr>
      <vt:lpstr>Plaza</vt:lpstr>
      <vt:lpstr>Visio</vt:lpstr>
      <vt:lpstr>Equation</vt:lpstr>
      <vt:lpstr>Uvodno predavanje</vt:lpstr>
      <vt:lpstr>PowerPoint Presentation</vt:lpstr>
      <vt:lpstr>Literatura</vt:lpstr>
      <vt:lpstr>Sadržaj predavanja – I dio</vt:lpstr>
      <vt:lpstr>Dijagrami – I dio</vt:lpstr>
      <vt:lpstr>Sadržaj predavanja – II dio</vt:lpstr>
      <vt:lpstr>Dijagrami – II dio</vt:lpstr>
      <vt:lpstr>Vježbe</vt:lpstr>
      <vt:lpstr>Testovi</vt:lpstr>
      <vt:lpstr>Uvod u menadžment kvaliteta</vt:lpstr>
      <vt:lpstr>Industrijski sistemi</vt:lpstr>
      <vt:lpstr>Kvalitet</vt:lpstr>
      <vt:lpstr>Mjerenje, ispitivanje i kontrolisanje</vt:lpstr>
      <vt:lpstr>Određivanje vrijednosti kvaliteta</vt:lpstr>
      <vt:lpstr>Upravljanje kvalitetom</vt:lpstr>
      <vt:lpstr>Standardi sistema upravljanja kvalitetom</vt:lpstr>
      <vt:lpstr>Sistem kvaliteta</vt:lpstr>
      <vt:lpstr>Upravljanje kvalitetom pomoću računara</vt:lpstr>
      <vt:lpstr>Upravljanje ekonomijom kvaliteta</vt:lpstr>
      <vt:lpstr>Dijagrami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Menadžment kvaliteta</dc:title>
  <dc:creator>Igor Todorovic</dc:creator>
  <cp:lastModifiedBy>Igor Todorovic</cp:lastModifiedBy>
  <cp:revision>28</cp:revision>
  <dcterms:created xsi:type="dcterms:W3CDTF">2014-10-07T06:43:10Z</dcterms:created>
  <dcterms:modified xsi:type="dcterms:W3CDTF">2026-02-17T07:19:15Z</dcterms:modified>
</cp:coreProperties>
</file>