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9" r:id="rId5"/>
    <p:sldId id="259" r:id="rId6"/>
    <p:sldId id="260" r:id="rId7"/>
    <p:sldId id="273" r:id="rId8"/>
    <p:sldId id="261" r:id="rId9"/>
    <p:sldId id="262" r:id="rId10"/>
    <p:sldId id="263" r:id="rId11"/>
    <p:sldId id="264" r:id="rId12"/>
    <p:sldId id="280" r:id="rId13"/>
    <p:sldId id="265" r:id="rId14"/>
    <p:sldId id="266" r:id="rId15"/>
    <p:sldId id="267" r:id="rId16"/>
    <p:sldId id="268" r:id="rId17"/>
    <p:sldId id="269" r:id="rId18"/>
    <p:sldId id="27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2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713D-3AEC-4220-8A97-25D8A14B3C96}" type="datetimeFigureOut">
              <a:rPr lang="en-US" smtClean="0"/>
              <a:t>4/20/26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CF0-68D0-4306-A38E-98A16FCE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19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713D-3AEC-4220-8A97-25D8A14B3C96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CF0-68D0-4306-A38E-98A16FCE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713D-3AEC-4220-8A97-25D8A14B3C96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CF0-68D0-4306-A38E-98A16FCE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9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713D-3AEC-4220-8A97-25D8A14B3C96}" type="datetimeFigureOut">
              <a:rPr lang="en-US" smtClean="0"/>
              <a:t>4/20/26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CF0-68D0-4306-A38E-98A16FCE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0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713D-3AEC-4220-8A97-25D8A14B3C96}" type="datetimeFigureOut">
              <a:rPr lang="en-US" smtClean="0"/>
              <a:t>4/20/26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CF0-68D0-4306-A38E-98A16FCE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76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713D-3AEC-4220-8A97-25D8A14B3C96}" type="datetimeFigureOut">
              <a:rPr lang="en-US" smtClean="0"/>
              <a:t>4/20/26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CF0-68D0-4306-A38E-98A16FCE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6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713D-3AEC-4220-8A97-25D8A14B3C96}" type="datetimeFigureOut">
              <a:rPr lang="en-US" smtClean="0"/>
              <a:t>4/20/26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CF0-68D0-4306-A38E-98A16FCE228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1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713D-3AEC-4220-8A97-25D8A14B3C96}" type="datetimeFigureOut">
              <a:rPr lang="en-US" smtClean="0"/>
              <a:t>4/20/26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CF0-68D0-4306-A38E-98A16FCE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2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713D-3AEC-4220-8A97-25D8A14B3C96}" type="datetimeFigureOut">
              <a:rPr lang="en-US" smtClean="0"/>
              <a:t>4/20/26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CF0-68D0-4306-A38E-98A16FCE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713D-3AEC-4220-8A97-25D8A14B3C96}" type="datetimeFigureOut">
              <a:rPr lang="en-US" smtClean="0"/>
              <a:t>4/20/26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CF0-68D0-4306-A38E-98A16FCE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9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01A713D-3AEC-4220-8A97-25D8A14B3C96}" type="datetimeFigureOut">
              <a:rPr lang="en-US" smtClean="0"/>
              <a:t>4/20/26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CF0-68D0-4306-A38E-98A16FCE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3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01A713D-3AEC-4220-8A97-25D8A14B3C96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C62DCF0-68D0-4306-A38E-98A16FCE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7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2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8F7C-213F-4ABF-9325-3892314D76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b="1" dirty="0"/>
              <a:t>ТЕСТИРАЊЕ СТАТИСТИЧКИХ ХИПОТЕЗА</a:t>
            </a:r>
            <a:endParaRPr lang="en-US" b="1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C0B0A33-50C8-4476-BBDB-EB55C06D7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</p:spPr>
        <p:txBody>
          <a:bodyPr>
            <a:normAutofit/>
          </a:bodyPr>
          <a:lstStyle/>
          <a:p>
            <a:r>
              <a:rPr lang="sr-Cyrl-BA" sz="2800" b="1" dirty="0"/>
              <a:t>Вјежбе 7</a:t>
            </a:r>
            <a:endParaRPr lang="en-US" sz="2800" b="1" dirty="0"/>
          </a:p>
        </p:txBody>
      </p:sp>
      <p:sp>
        <p:nvSpPr>
          <p:cNvPr id="6" name="Google Shape;100;p1">
            <a:extLst>
              <a:ext uri="{FF2B5EF4-FFF2-40B4-BE49-F238E27FC236}">
                <a16:creationId xmlns:a16="http://schemas.microsoft.com/office/drawing/2014/main" id="{1B17C8D8-EFA4-4EB4-AEAB-8F8023BF1C58}"/>
              </a:ext>
            </a:extLst>
          </p:cNvPr>
          <p:cNvSpPr txBox="1"/>
          <p:nvPr/>
        </p:nvSpPr>
        <p:spPr>
          <a:xfrm>
            <a:off x="4642416" y="5378258"/>
            <a:ext cx="3060290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rPr>
              <a:t>Милица Марић, ма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milica.maric@ef.unibl.org</a:t>
            </a:r>
            <a:endParaRPr sz="2000" b="1" i="0" u="none" strike="noStrike" cap="none" dirty="0">
              <a:solidFill>
                <a:srgbClr val="FEFEFE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EFEF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90027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D7F48C-C983-452B-9907-0B4830EEC451}"/>
              </a:ext>
            </a:extLst>
          </p:cNvPr>
          <p:cNvSpPr/>
          <p:nvPr/>
        </p:nvSpPr>
        <p:spPr>
          <a:xfrm>
            <a:off x="5965616" y="4254758"/>
            <a:ext cx="3122399" cy="6531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F22207-CB28-4F31-8809-DE381AD958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0402" y="438416"/>
                <a:ext cx="9790431" cy="598116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ЗАДАТАК 3:</a:t>
                </a:r>
              </a:p>
              <a:p>
                <a:pPr marL="0" indent="0" algn="just">
                  <a:buNone/>
                </a:pPr>
                <a:r>
                  <a:rPr lang="sr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Према резултатима једног истраживања, претпоставља се да студенти у </a:t>
                </a:r>
                <a:r>
                  <a:rPr lang="sr-R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просјеку</a:t>
                </a:r>
                <a:r>
                  <a:rPr lang="sr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проводе </a:t>
                </a:r>
                <a:r>
                  <a:rPr lang="sr-Cyrl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sr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,5 часова дневно користећи мобилни телефон.</a:t>
                </a:r>
                <a:r>
                  <a:rPr lang="sr-Cyrl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Случајно је изабрано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  <a:r>
                  <a:rPr lang="sr-Cyrl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студената и утврђено да у </a:t>
                </a:r>
                <a:r>
                  <a:rPr lang="sr-Cyrl-R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просјеку</a:t>
                </a:r>
                <a:r>
                  <a:rPr lang="sr-Cyrl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користе телефон 5,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75</a:t>
                </a:r>
                <a:r>
                  <a:rPr lang="sr-Cyrl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сати дневно уз </a:t>
                </a:r>
                <a:r>
                  <a:rPr lang="sr-Cyrl-R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просјечно</a:t>
                </a:r>
                <a:r>
                  <a:rPr lang="sr-Cyrl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одступање од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2,15 </a:t>
                </a:r>
                <a:r>
                  <a:rPr lang="sr-Cyrl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часова. </a:t>
                </a:r>
                <a:endParaRPr lang="sr-Cyrl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Да ли можемо прихватити резултате истраживања као тачне, уз 5% ризика? Претпоставити да распоред времена кориштења мобилног телефона има карактеристике нормалног распореда. </a:t>
                </a:r>
              </a:p>
              <a:p>
                <a:pPr marL="0" indent="0" algn="just">
                  <a:buNone/>
                </a:pPr>
                <a:endParaRPr lang="sr-Cyrl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РЈЕШЕЊЕ: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RS" b="0" i="1" smtClean="0">
                          <a:latin typeface="Cambria Math" panose="02040503050406030204" pitchFamily="18" charset="0"/>
                        </a:rPr>
                        <m:t>5,5</m:t>
                      </m:r>
                    </m:oMath>
                  </m:oMathPara>
                </a14:m>
                <a:endParaRPr lang="sr-Cyrl-BA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sr-Latn-BA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RS" b="0" i="1" smtClean="0">
                          <a:latin typeface="Cambria Math" panose="02040503050406030204" pitchFamily="18" charset="0"/>
                        </a:rPr>
                        <m:t>5,75</m:t>
                      </m:r>
                    </m:oMath>
                  </m:oMathPara>
                </a14:m>
                <a:endParaRPr lang="sr-Cyrl-BA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=2,15</m:t>
                      </m:r>
                    </m:oMath>
                  </m:oMathPara>
                </a14:m>
                <a:endParaRPr lang="sr-Cyrl-BA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=0,05</m:t>
                      </m:r>
                    </m:oMath>
                  </m:oMathPara>
                </a14:m>
                <a:endParaRPr lang="sr-Cyrl-BA" b="0" dirty="0"/>
              </a:p>
              <a:p>
                <a:pPr marL="0" indent="0">
                  <a:buNone/>
                </a:pPr>
                <a:endParaRPr lang="sr-Cyrl-BA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F22207-CB28-4F31-8809-DE381AD958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0402" y="438416"/>
                <a:ext cx="9790431" cy="5981168"/>
              </a:xfrm>
              <a:blipFill>
                <a:blip r:embed="rId2"/>
                <a:stretch>
                  <a:fillRect l="-518" t="-424" r="-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DCA27E-3E59-4D41-9D88-F11AB25769BD}"/>
                  </a:ext>
                </a:extLst>
              </p:cNvPr>
              <p:cNvSpPr txBox="1"/>
              <p:nvPr/>
            </p:nvSpPr>
            <p:spPr>
              <a:xfrm>
                <a:off x="5898258" y="2818662"/>
                <a:ext cx="503722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sr-Cyrl-BA" dirty="0">
                    <a:solidFill>
                      <a:schemeClr val="accent1"/>
                    </a:solidFill>
                  </a:rPr>
                  <a:t>Одређивање хипотеза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=5,5</m:t>
                      </m:r>
                    </m:oMath>
                  </m:oMathPara>
                </a14:m>
                <a:endParaRPr lang="sr-Cyrl-BA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sr-Latn-B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Cyrl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≠</m:t>
                      </m:r>
                      <m:r>
                        <a:rPr lang="sr-Cyrl-R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5,5</m:t>
                      </m:r>
                    </m:oMath>
                  </m:oMathPara>
                </a14:m>
                <a:endParaRPr lang="sr-Cyrl-BA" dirty="0">
                  <a:solidFill>
                    <a:schemeClr val="accent1"/>
                  </a:solidFill>
                </a:endParaRPr>
              </a:p>
              <a:p>
                <a:endParaRPr lang="sr-Cyrl-BA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sr-Cyrl-BA" dirty="0">
                    <a:solidFill>
                      <a:schemeClr val="accent1"/>
                    </a:solidFill>
                  </a:rPr>
                  <a:t>Избор теста</a:t>
                </a:r>
              </a:p>
              <a:p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sr-Latn-BA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sr-Cyrl-BA" b="1" i="1" smtClean="0">
                        <a:latin typeface="Cambria Math" panose="02040503050406030204" pitchFamily="18" charset="0"/>
                      </a:rPr>
                      <m:t>непозната</m:t>
                    </m:r>
                  </m:oMath>
                </a14:m>
                <a:r>
                  <a:rPr lang="sr-Cyrl-BA" b="1" dirty="0"/>
                  <a:t>	</a:t>
                </a:r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b="1" dirty="0"/>
                  <a:t>			  </a:t>
                </a:r>
                <a:r>
                  <a:rPr lang="sr-Latn-BA" b="1" dirty="0"/>
                  <a:t>t </a:t>
                </a:r>
                <a:r>
                  <a:rPr lang="sr-Cyrl-BA" b="1" dirty="0"/>
                  <a:t>тест</a:t>
                </a:r>
              </a:p>
              <a:p>
                <a:endParaRPr lang="sr-Cyrl-BA" dirty="0"/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sr-Cyrl-BA" dirty="0">
                    <a:solidFill>
                      <a:schemeClr val="accent1"/>
                    </a:solidFill>
                  </a:rPr>
                  <a:t>Одређивање ризика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=0,05</m:t>
                      </m:r>
                    </m:oMath>
                  </m:oMathPara>
                </a14:m>
                <a:endParaRPr lang="sr-Cyrl-BA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DCA27E-3E59-4D41-9D88-F11AB2576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258" y="2818662"/>
                <a:ext cx="5037220" cy="3139321"/>
              </a:xfrm>
              <a:prstGeom prst="rect">
                <a:avLst/>
              </a:prstGeom>
              <a:blipFill>
                <a:blip r:embed="rId3"/>
                <a:stretch>
                  <a:fillRect l="-1005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7BF0841E-2F0E-4576-9A56-351B937C9947}"/>
              </a:ext>
            </a:extLst>
          </p:cNvPr>
          <p:cNvSpPr/>
          <p:nvPr/>
        </p:nvSpPr>
        <p:spPr>
          <a:xfrm>
            <a:off x="7629388" y="4310741"/>
            <a:ext cx="158620" cy="5411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44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09482-3AA2-410E-8200-6CDD3447D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373226"/>
            <a:ext cx="11495314" cy="6242178"/>
          </a:xfrm>
        </p:spPr>
        <p:txBody>
          <a:bodyPr/>
          <a:lstStyle/>
          <a:p>
            <a:pPr marL="342900" indent="-342900">
              <a:buFont typeface="+mj-lt"/>
              <a:buAutoNum type="arabicPeriod" startAt="4"/>
            </a:pPr>
            <a:r>
              <a:rPr lang="sr-Cyrl-BA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Одређивање критичне области и правила одлучивања</a:t>
            </a: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Критична област (област одбацивања нулте хипотезе) је распоређена симетрично на крајевима t распореда, па доњу и горњу вриједност налазимо у </a:t>
            </a:r>
            <a:r>
              <a:rPr lang="sr-Latn-BA" dirty="0">
                <a:latin typeface="Calibri" panose="020F0502020204030204" pitchFamily="34" charset="0"/>
                <a:cs typeface="Calibri" panose="020F0502020204030204" pitchFamily="34" charset="0"/>
              </a:rPr>
              <a:t> t </a:t>
            </a:r>
            <a:r>
              <a:rPr lang="sr-Cyrl-BA" dirty="0">
                <a:latin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аблицама.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C579D3-74C3-417E-8DEC-9AFBDFAD4E7F}"/>
                  </a:ext>
                </a:extLst>
              </p:cNvPr>
              <p:cNvSpPr txBox="1"/>
              <p:nvPr/>
            </p:nvSpPr>
            <p:spPr>
              <a:xfrm>
                <a:off x="348343" y="1613581"/>
                <a:ext cx="6862916" cy="1152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sr-Cyrl-BA" dirty="0"/>
                  <a:t>		</a:t>
                </a:r>
                <a:r>
                  <a:rPr lang="sr-Latn-BA" dirty="0"/>
                  <a:t>	</a:t>
                </a:r>
                <a:r>
                  <a:rPr lang="sr-Latn-BA" b="0" dirty="0"/>
                  <a:t> </a:t>
                </a:r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−1=16−1=15</m:t>
                    </m:r>
                  </m:oMath>
                </a14:m>
                <a:endParaRPr lang="sr-Cyrl-BA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−1, </m:t>
                        </m:r>
                        <m:f>
                          <m:fPr>
                            <m:ctrlPr>
                              <a:rPr lang="sr-Latn-B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sr-Latn-B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sr-Latn-BA" dirty="0"/>
                  <a:t>		</a:t>
                </a:r>
                <a:r>
                  <a:rPr lang="sr-Latn-BA" dirty="0">
                    <a:ea typeface="Cambria Math" panose="02040503050406030204" pitchFamily="18" charset="0"/>
                  </a:rPr>
                  <a:t> 						</a:t>
                </a:r>
                <a:r>
                  <a:rPr lang="sr-Cyrl-BA" b="1" dirty="0">
                    <a:ea typeface="Cambria Math" panose="02040503050406030204" pitchFamily="18" charset="0"/>
                  </a:rPr>
                  <a:t>2,1315</a:t>
                </a:r>
                <a:endParaRPr lang="sr-Latn-BA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Latn-BA" dirty="0"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sr-Cyrl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0,05</m:t>
                        </m:r>
                      </m:num>
                      <m:den>
                        <m:r>
                          <a:rPr lang="sr-Cyrl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=0,025</m:t>
                    </m:r>
                  </m:oMath>
                </a14:m>
                <a:endParaRPr lang="sr-Cyrl-B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C579D3-74C3-417E-8DEC-9AFBDFAD4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1613581"/>
                <a:ext cx="6862916" cy="11527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E45E7BA-5E33-4613-8B10-3B8E291F33B2}"/>
              </a:ext>
            </a:extLst>
          </p:cNvPr>
          <p:cNvCxnSpPr/>
          <p:nvPr/>
        </p:nvCxnSpPr>
        <p:spPr>
          <a:xfrm flipV="1">
            <a:off x="1035698" y="1838131"/>
            <a:ext cx="727788" cy="205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216B76-C49E-48FE-9E30-B66F36D73C1A}"/>
              </a:ext>
            </a:extLst>
          </p:cNvPr>
          <p:cNvCxnSpPr/>
          <p:nvPr/>
        </p:nvCxnSpPr>
        <p:spPr>
          <a:xfrm>
            <a:off x="1035698" y="2276669"/>
            <a:ext cx="727788" cy="298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>
            <a:extLst>
              <a:ext uri="{FF2B5EF4-FFF2-40B4-BE49-F238E27FC236}">
                <a16:creationId xmlns:a16="http://schemas.microsoft.com/office/drawing/2014/main" id="{CA108448-A09C-4E4E-B880-4ACC9B28FFDB}"/>
              </a:ext>
            </a:extLst>
          </p:cNvPr>
          <p:cNvSpPr/>
          <p:nvPr/>
        </p:nvSpPr>
        <p:spPr>
          <a:xfrm>
            <a:off x="4189445" y="1632857"/>
            <a:ext cx="177282" cy="10543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53C8CB-BA2A-4A67-82E7-8116ACFEE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837" y="3391457"/>
            <a:ext cx="5498841" cy="294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8DD558-1529-479E-83B1-843A5187A596}"/>
                  </a:ext>
                </a:extLst>
              </p:cNvPr>
              <p:cNvSpPr txBox="1"/>
              <p:nvPr/>
            </p:nvSpPr>
            <p:spPr>
              <a:xfrm>
                <a:off x="2685807" y="4692750"/>
                <a:ext cx="1651656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=0,95</m:t>
                      </m:r>
                    </m:oMath>
                  </m:oMathPara>
                </a14:m>
                <a:endParaRPr lang="sr-Cyrl-BA" dirty="0"/>
              </a:p>
              <a:p>
                <a:endParaRPr lang="sr-Latn-BA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Latn-BA" dirty="0"/>
                  <a:t> </a:t>
                </a:r>
                <a:r>
                  <a:rPr lang="sr-Cyrl-BA" dirty="0"/>
                  <a:t>се не одбацује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8DD558-1529-479E-83B1-843A5187A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807" y="4692750"/>
                <a:ext cx="1651656" cy="1107996"/>
              </a:xfrm>
              <a:prstGeom prst="rect">
                <a:avLst/>
              </a:prstGeom>
              <a:blipFill>
                <a:blip r:embed="rId4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35CE38-BAFB-4260-AE65-5D3E02FE3838}"/>
                  </a:ext>
                </a:extLst>
              </p:cNvPr>
              <p:cNvSpPr txBox="1"/>
              <p:nvPr/>
            </p:nvSpPr>
            <p:spPr>
              <a:xfrm>
                <a:off x="457608" y="5347600"/>
                <a:ext cx="17709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35CE38-BAFB-4260-AE65-5D3E02FE3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08" y="5347600"/>
                <a:ext cx="1770935" cy="276999"/>
              </a:xfrm>
              <a:prstGeom prst="rect">
                <a:avLst/>
              </a:prstGeom>
              <a:blipFill>
                <a:blip r:embed="rId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911F9A-4888-4F9B-86DB-D0F45CAA04E0}"/>
                  </a:ext>
                </a:extLst>
              </p:cNvPr>
              <p:cNvSpPr txBox="1"/>
              <p:nvPr/>
            </p:nvSpPr>
            <p:spPr>
              <a:xfrm>
                <a:off x="4828630" y="5347600"/>
                <a:ext cx="17709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911F9A-4888-4F9B-86DB-D0F45CAA0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630" y="5347600"/>
                <a:ext cx="1770935" cy="276999"/>
              </a:xfrm>
              <a:prstGeom prst="rect">
                <a:avLst/>
              </a:prstGeom>
              <a:blipFill>
                <a:blip r:embed="rId6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4B757FF-2002-4029-9B34-1F0FE5E19F85}"/>
              </a:ext>
            </a:extLst>
          </p:cNvPr>
          <p:cNvCxnSpPr>
            <a:cxnSpLocks/>
          </p:cNvCxnSpPr>
          <p:nvPr/>
        </p:nvCxnSpPr>
        <p:spPr>
          <a:xfrm>
            <a:off x="1399592" y="5651012"/>
            <a:ext cx="363894" cy="600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BF3843A-97EA-461F-930C-2389F66A4EFD}"/>
              </a:ext>
            </a:extLst>
          </p:cNvPr>
          <p:cNvCxnSpPr>
            <a:cxnSpLocks/>
          </p:cNvCxnSpPr>
          <p:nvPr/>
        </p:nvCxnSpPr>
        <p:spPr>
          <a:xfrm flipH="1">
            <a:off x="5309937" y="5737352"/>
            <a:ext cx="288758" cy="464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199B9C-00C4-4A8D-8406-04FACBD767A6}"/>
                  </a:ext>
                </a:extLst>
              </p:cNvPr>
              <p:cNvSpPr txBox="1"/>
              <p:nvPr/>
            </p:nvSpPr>
            <p:spPr>
              <a:xfrm>
                <a:off x="1343075" y="6375849"/>
                <a:ext cx="1739177" cy="3561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−1, </m:t>
                          </m:r>
                          <m:f>
                            <m:fPr>
                              <m:ctrlPr>
                                <a:rPr lang="sr-Latn-B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sr-Latn-B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=−2,1315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199B9C-00C4-4A8D-8406-04FACBD76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75" y="6375849"/>
                <a:ext cx="1739177" cy="356188"/>
              </a:xfrm>
              <a:prstGeom prst="rect">
                <a:avLst/>
              </a:prstGeom>
              <a:blipFill>
                <a:blip r:embed="rId7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04F188A-12F3-41BE-946E-AF7269B7C27B}"/>
                  </a:ext>
                </a:extLst>
              </p:cNvPr>
              <p:cNvSpPr txBox="1"/>
              <p:nvPr/>
            </p:nvSpPr>
            <p:spPr>
              <a:xfrm>
                <a:off x="4356823" y="6371969"/>
                <a:ext cx="1739177" cy="3561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−1, </m:t>
                          </m:r>
                          <m:f>
                            <m:fPr>
                              <m:ctrlPr>
                                <a:rPr lang="sr-Latn-B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sr-Latn-B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=2,1315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04F188A-12F3-41BE-946E-AF7269B7C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823" y="6371969"/>
                <a:ext cx="1739177" cy="356188"/>
              </a:xfrm>
              <a:prstGeom prst="rect">
                <a:avLst/>
              </a:prstGeom>
              <a:blipFill>
                <a:blip r:embed="rId8"/>
                <a:stretch>
                  <a:fillRect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B6DDFE-7B9F-4158-8AEB-F1A6288CC063}"/>
                  </a:ext>
                </a:extLst>
              </p:cNvPr>
              <p:cNvSpPr txBox="1"/>
              <p:nvPr/>
            </p:nvSpPr>
            <p:spPr>
              <a:xfrm>
                <a:off x="7211259" y="1666045"/>
                <a:ext cx="4551126" cy="1156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Правила одлучивања: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не треба одбацити ако је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r-Cyrl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sr-Cyrl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𝟏𝟑𝟏𝟓</m:t>
                    </m:r>
                  </m:oMath>
                </a14:m>
                <a:endParaRPr lang="sr-Latn-BA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треба одбацити ако је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r-Cyrl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sr-Cyrl-BA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𝟏𝟑𝟏𝟓</m:t>
                    </m:r>
                  </m:oMath>
                </a14:m>
                <a:endParaRPr lang="sr-Cyrl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B6DDFE-7B9F-4158-8AEB-F1A6288CC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259" y="1666045"/>
                <a:ext cx="4551126" cy="1156663"/>
              </a:xfrm>
              <a:prstGeom prst="rect">
                <a:avLst/>
              </a:prstGeom>
              <a:blipFill>
                <a:blip r:embed="rId9"/>
                <a:stretch>
                  <a:fillRect l="-833" t="-217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88DBAA6-D3D3-49DD-A6DD-598262777164}"/>
                  </a:ext>
                </a:extLst>
              </p:cNvPr>
              <p:cNvSpPr txBox="1"/>
              <p:nvPr/>
            </p:nvSpPr>
            <p:spPr>
              <a:xfrm>
                <a:off x="7090732" y="3046059"/>
                <a:ext cx="4998154" cy="2585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 startAt="5"/>
                </a:pPr>
                <a:r>
                  <a:rPr lang="sr-Cyrl-BA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Статистика теста</a:t>
                </a:r>
              </a:p>
              <a:p>
                <a:r>
                  <a:rPr lang="sr-Cyrl-BA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sr-Latn-BA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sr-Latn-BA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sr-Latn-BA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BA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5,75</m:t>
                          </m:r>
                          <m: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Cyrl-R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5,5</m:t>
                          </m:r>
                        </m:num>
                        <m:den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Cyrl-R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2,15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sr-Latn-B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sr-Latn-B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sr-Cyrl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R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Cyrl-R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Cyrl-R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𝟒𝟔𝟓</m:t>
                      </m:r>
                    </m:oMath>
                  </m:oMathPara>
                </a14:m>
                <a:endParaRPr lang="sr-Cyrl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sr-Cyrl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+mj-lt"/>
                  <a:buAutoNum type="arabicPeriod" startAt="6"/>
                </a:pPr>
                <a:r>
                  <a:rPr lang="sr-Cyrl-BA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Закључак</a:t>
                </a:r>
              </a:p>
              <a:p>
                <a:r>
                  <a:rPr lang="ru-RU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Немамо</a:t>
                </a:r>
                <a:r>
                  <a:rPr lang="ru-RU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довољно</a:t>
                </a:r>
                <a:r>
                  <a:rPr lang="ru-RU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доказа</a:t>
                </a:r>
                <a:r>
                  <a:rPr lang="ru-RU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да </a:t>
                </a:r>
                <a:r>
                  <a:rPr lang="ru-RU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одбацимо</a:t>
                </a:r>
                <a:r>
                  <a:rPr lang="ru-RU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нулту</a:t>
                </a:r>
                <a:r>
                  <a:rPr lang="ru-RU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хипотезу</a:t>
                </a:r>
                <a:r>
                  <a:rPr lang="ru-RU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ru-RU" dirty="0">
                    <a:latin typeface="Calibri" panose="020F0502020204030204" pitchFamily="34" charset="0"/>
                    <a:cs typeface="Calibri" panose="020F0502020204030204" pitchFamily="34" charset="0"/>
                  </a:rPr>
                  <a:t>уз 5% </a:t>
                </a:r>
                <a:r>
                  <a:rPr lang="ru-RU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ризика</a:t>
                </a:r>
                <a:r>
                  <a:rPr lang="ru-RU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88DBAA6-D3D3-49DD-A6DD-598262777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732" y="3046059"/>
                <a:ext cx="4998154" cy="2585260"/>
              </a:xfrm>
              <a:prstGeom prst="rect">
                <a:avLst/>
              </a:prstGeom>
              <a:blipFill>
                <a:blip r:embed="rId10"/>
                <a:stretch>
                  <a:fillRect l="-1015" t="-147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485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FBE1642C-BEAA-8EED-35BC-557FF3FC5D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"/>
          <a:stretch/>
        </p:blipFill>
        <p:spPr>
          <a:xfrm>
            <a:off x="3651703" y="0"/>
            <a:ext cx="4888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40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14D0FE-3E93-4179-8CBA-B4BAFAF98F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5902" y="317241"/>
                <a:ext cx="11392678" cy="627950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dirty="0"/>
                  <a:t>Б) Поставља се питање </a:t>
                </a:r>
                <a:r>
                  <a:rPr lang="sr-RS" dirty="0"/>
                  <a:t>да ли се може очекивати да студенти у </a:t>
                </a:r>
                <a:r>
                  <a:rPr lang="sr-RS" dirty="0" err="1"/>
                  <a:t>просјеку</a:t>
                </a:r>
                <a:r>
                  <a:rPr lang="sr-RS" dirty="0"/>
                  <a:t> користе мобилни телефон више од 5 часова дневно, уз остале услове </a:t>
                </a:r>
                <a:r>
                  <a:rPr lang="sr-RS" dirty="0" err="1"/>
                  <a:t>непромијењене</a:t>
                </a:r>
                <a:r>
                  <a:rPr lang="sr-RS" dirty="0"/>
                  <a:t>?</a:t>
                </a:r>
                <a:endParaRPr lang="sr-Cyrl-BA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accent1"/>
                    </a:solidFill>
                  </a:rPr>
                  <a:t>Постављамо нове хипотезе: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≤5</m:t>
                      </m:r>
                    </m:oMath>
                  </m:oMathPara>
                </a14:m>
                <a:endParaRPr lang="sr-Cyrl-BA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sr-Latn-B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Cyrl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&gt;</m:t>
                      </m:r>
                      <m:r>
                        <a:rPr lang="sr-Cyrl-R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sr-Cyrl-BA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accent1"/>
                    </a:solidFill>
                  </a:rPr>
                  <a:t>Дефинишемо нову критичну област: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Критична област је са десне стране</a:t>
                </a:r>
              </a:p>
              <a:p>
                <a:pPr marL="0" indent="0">
                  <a:buNone/>
                </a:pPr>
                <a:endParaRPr lang="sr-Cyrl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Cyrl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14D0FE-3E93-4179-8CBA-B4BAFAF98F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902" y="317241"/>
                <a:ext cx="11392678" cy="6279501"/>
              </a:xfrm>
              <a:blipFill>
                <a:blip r:embed="rId2"/>
                <a:stretch>
                  <a:fillRect l="-445" t="-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17A5515-5DE3-48F1-8C96-871FF78425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3661" y="2552901"/>
            <a:ext cx="6116845" cy="29449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97F7F6-04D6-4641-B416-43DBB0F0B9F6}"/>
                  </a:ext>
                </a:extLst>
              </p:cNvPr>
              <p:cNvSpPr txBox="1"/>
              <p:nvPr/>
            </p:nvSpPr>
            <p:spPr>
              <a:xfrm>
                <a:off x="8373629" y="4025379"/>
                <a:ext cx="1308401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=0,95</m:t>
                      </m:r>
                    </m:oMath>
                  </m:oMathPara>
                </a14:m>
                <a:endParaRPr lang="sr-Cyrl-BA" dirty="0"/>
              </a:p>
              <a:p>
                <a:endParaRPr lang="sr-Latn-BA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Latn-BA" dirty="0"/>
                  <a:t> </a:t>
                </a:r>
                <a:r>
                  <a:rPr lang="sr-Cyrl-BA" dirty="0"/>
                  <a:t>се не одбацује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97F7F6-04D6-4641-B416-43DBB0F0B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629" y="4025379"/>
                <a:ext cx="1308401" cy="1107996"/>
              </a:xfrm>
              <a:prstGeom prst="rect">
                <a:avLst/>
              </a:prstGeom>
              <a:blipFill>
                <a:blip r:embed="rId4"/>
                <a:stretch>
                  <a:fillRect l="-5140" r="-5607"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653809-0436-4DE1-A83B-B600BFF18F57}"/>
                  </a:ext>
                </a:extLst>
              </p:cNvPr>
              <p:cNvSpPr txBox="1"/>
              <p:nvPr/>
            </p:nvSpPr>
            <p:spPr>
              <a:xfrm>
                <a:off x="9798558" y="5497862"/>
                <a:ext cx="1739177" cy="256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−1, </m:t>
                          </m:r>
                          <m:r>
                            <a:rPr lang="sr-Latn-BA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BA" sz="1600" b="0" i="1" smtClean="0">
                          <a:latin typeface="Cambria Math" panose="02040503050406030204" pitchFamily="18" charset="0"/>
                        </a:rPr>
                        <m:t>1,7531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653809-0436-4DE1-A83B-B600BFF18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558" y="5497862"/>
                <a:ext cx="1739177" cy="256993"/>
              </a:xfrm>
              <a:prstGeom prst="rect">
                <a:avLst/>
              </a:prstGeom>
              <a:blipFill>
                <a:blip r:embed="rId5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183E53-1DBA-4B86-B5D3-A2209761B661}"/>
                  </a:ext>
                </a:extLst>
              </p:cNvPr>
              <p:cNvSpPr txBox="1"/>
              <p:nvPr/>
            </p:nvSpPr>
            <p:spPr>
              <a:xfrm>
                <a:off x="10085163" y="4741111"/>
                <a:ext cx="17709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183E53-1DBA-4B86-B5D3-A2209761B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5163" y="4741111"/>
                <a:ext cx="1770935" cy="276999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5FB588-F0EB-4D40-8D4C-2DADDE86B439}"/>
              </a:ext>
            </a:extLst>
          </p:cNvPr>
          <p:cNvCxnSpPr>
            <a:cxnSpLocks/>
          </p:cNvCxnSpPr>
          <p:nvPr/>
        </p:nvCxnSpPr>
        <p:spPr>
          <a:xfrm flipH="1">
            <a:off x="10570010" y="5018110"/>
            <a:ext cx="196271" cy="314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AF487A-E4E3-4FC8-BBCB-6614964B25E5}"/>
                  </a:ext>
                </a:extLst>
              </p:cNvPr>
              <p:cNvSpPr txBox="1"/>
              <p:nvPr/>
            </p:nvSpPr>
            <p:spPr>
              <a:xfrm>
                <a:off x="335902" y="4025379"/>
                <a:ext cx="4826770" cy="935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sr-Cyrl-BA" dirty="0"/>
                  <a:t>		</a:t>
                </a:r>
                <a:r>
                  <a:rPr lang="sr-Latn-BA" b="0" dirty="0"/>
                  <a:t> </a:t>
                </a:r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−1=16−1=15</m:t>
                    </m:r>
                  </m:oMath>
                </a14:m>
                <a:endParaRPr lang="sr-Cyrl-BA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sr-Latn-BA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sr-Latn-BA" i="1">
                            <a:latin typeface="Cambria Math" panose="02040503050406030204" pitchFamily="18" charset="0"/>
                          </a:rPr>
                          <m:t>−1, </m:t>
                        </m:r>
                        <m: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sr-Latn-BA" dirty="0"/>
                  <a:t>		</a:t>
                </a:r>
                <a:r>
                  <a:rPr lang="sr-Latn-BA" dirty="0">
                    <a:ea typeface="Cambria Math" panose="02040503050406030204" pitchFamily="18" charset="0"/>
                  </a:rPr>
                  <a:t> 					</a:t>
                </a:r>
                <a:r>
                  <a:rPr lang="sr-Latn-BA" b="1" dirty="0">
                    <a:ea typeface="Cambria Math" panose="02040503050406030204" pitchFamily="18" charset="0"/>
                  </a:rPr>
                  <a:t>1,7531</a:t>
                </a:r>
              </a:p>
              <a:p>
                <a:r>
                  <a:rPr lang="sr-Latn-BA" dirty="0"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</m:t>
                    </m:r>
                  </m:oMath>
                </a14:m>
                <a:endParaRPr lang="sr-Cyrl-BA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AF487A-E4E3-4FC8-BBCB-6614964B2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02" y="4025379"/>
                <a:ext cx="4826770" cy="9355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B1D3E5-B05B-458C-BE94-8020A2D75A95}"/>
              </a:ext>
            </a:extLst>
          </p:cNvPr>
          <p:cNvCxnSpPr>
            <a:cxnSpLocks/>
          </p:cNvCxnSpPr>
          <p:nvPr/>
        </p:nvCxnSpPr>
        <p:spPr>
          <a:xfrm flipV="1">
            <a:off x="998376" y="4245228"/>
            <a:ext cx="317240" cy="165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398B64-848E-4F1C-88F4-6FD406994A06}"/>
              </a:ext>
            </a:extLst>
          </p:cNvPr>
          <p:cNvCxnSpPr>
            <a:cxnSpLocks/>
          </p:cNvCxnSpPr>
          <p:nvPr/>
        </p:nvCxnSpPr>
        <p:spPr>
          <a:xfrm>
            <a:off x="1110343" y="4630572"/>
            <a:ext cx="550506" cy="110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>
            <a:extLst>
              <a:ext uri="{FF2B5EF4-FFF2-40B4-BE49-F238E27FC236}">
                <a16:creationId xmlns:a16="http://schemas.microsoft.com/office/drawing/2014/main" id="{55CCD566-71CA-448F-98C2-64B918B353A8}"/>
              </a:ext>
            </a:extLst>
          </p:cNvPr>
          <p:cNvSpPr/>
          <p:nvPr/>
        </p:nvSpPr>
        <p:spPr>
          <a:xfrm>
            <a:off x="3600061" y="4025379"/>
            <a:ext cx="242596" cy="9927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48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9F983F-F985-4C63-ABAC-F5BE785F67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1158" y="469232"/>
                <a:ext cx="11309684" cy="59195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Нова правила одлучивања: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не треба одбацити ако је </a:t>
                </a:r>
                <a14:m>
                  <m:oMath xmlns:m="http://schemas.openxmlformats.org/officeDocument/2006/math">
                    <m:r>
                      <a:rPr lang="sr-Latn-BA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</m:t>
                    </m:r>
                    <m:r>
                      <a:rPr lang="sr-Cyrl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sr-Latn-B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sub>
                    </m:sSub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(=1,7531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sr-Latn-BA" b="1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треба одбацити ако је </a:t>
                </a:r>
                <a14:m>
                  <m:oMath xmlns:m="http://schemas.openxmlformats.org/officeDocument/2006/math">
                    <m:r>
                      <a:rPr lang="sr-Latn-BA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</m:t>
                    </m:r>
                    <m:r>
                      <a:rPr lang="sr-Cyrl-BA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sr-Latn-B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(=1,7531</m:t>
                    </m:r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sr-Latn-BA" b="1" i="1" dirty="0">
                  <a:solidFill>
                    <a:schemeClr val="tx1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sr-Cyrl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Нова статистика теста:</a:t>
                </a:r>
                <a:endParaRPr lang="sr-Latn-BA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BA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sr-Latn-BA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sr-Latn-BA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sr-Latn-BA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BA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5,75</m:t>
                          </m:r>
                          <m: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Cyrl-R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Cyrl-R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2,15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sr-Latn-B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sr-Latn-B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sr-Cyrl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Cyrl-R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𝟑𝟗𝟓</m:t>
                      </m:r>
                    </m:oMath>
                  </m:oMathPara>
                </a14:m>
                <a:endParaRPr lang="sr-Latn-BA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Закључак:</a:t>
                </a:r>
              </a:p>
              <a:p>
                <a:pPr marL="0" indent="0">
                  <a:buNone/>
                </a:pPr>
                <a:r>
                  <a:rPr lang="sr-Cyrl-BA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Не одбацујемо нулту хипотезу. </a:t>
                </a:r>
                <a:r>
                  <a:rPr lang="sr-Cyrl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Уз 5% ризика тврдимо </a:t>
                </a:r>
                <a:r>
                  <a:rPr lang="sr-Cyrl-R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нема довољно доказа да </a:t>
                </a:r>
                <a:r>
                  <a:rPr lang="sr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студенти у </a:t>
                </a:r>
                <a:r>
                  <a:rPr lang="sr-R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просјеку</a:t>
                </a:r>
                <a:r>
                  <a:rPr lang="sr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користе мобилни телефон више од 5 часова дневно</a:t>
                </a:r>
                <a:r>
                  <a:rPr lang="sr-Cyrl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9F983F-F985-4C63-ABAC-F5BE785F67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158" y="469232"/>
                <a:ext cx="11309684" cy="5919536"/>
              </a:xfrm>
              <a:blipFill>
                <a:blip r:embed="rId2"/>
                <a:stretch>
                  <a:fillRect l="-448" t="-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88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2CAA1C-5907-493D-A15B-0F98AA4FA8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7116" y="2021306"/>
                <a:ext cx="9817768" cy="443347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ЗАДАТАК 1: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На једној фудбалској утакмици случајно је изабрано 500 гледалаца, међу којима је било 375 мушкараца. Испитати, уз 5% ризика, претпоставку да фудбалској утакмици присуствује: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А)  70% мушкараца; и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Б) мање од 30% гледалаца женског пола. </a:t>
                </a:r>
                <a:endParaRPr lang="sr-Latn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Latn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РЈЕШЕЊЕ: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=500</m:t>
                      </m:r>
                    </m:oMath>
                  </m:oMathPara>
                </a14:m>
                <a:endParaRPr lang="sr-Latn-BA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=375</m:t>
                      </m:r>
                    </m:oMath>
                  </m:oMathPara>
                </a14:m>
                <a:endParaRPr lang="sr-Latn-BA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=0,70</m:t>
                      </m:r>
                    </m:oMath>
                  </m:oMathPara>
                </a14:m>
                <a:endParaRPr lang="sr-Latn-BA" b="0" dirty="0"/>
              </a:p>
              <a:p>
                <a:pPr marL="0" indent="0">
                  <a:buNone/>
                </a:pPr>
                <a:endParaRPr lang="sr-Latn-BA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375</m:t>
                          </m:r>
                        </m:num>
                        <m:den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=0,75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2CAA1C-5907-493D-A15B-0F98AA4FA8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116" y="2021306"/>
                <a:ext cx="9817768" cy="4433477"/>
              </a:xfrm>
              <a:blipFill>
                <a:blip r:embed="rId2"/>
                <a:stretch>
                  <a:fillRect l="-559" t="-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42479D4A-8F07-40E0-A0C7-474F9963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315" y="403217"/>
            <a:ext cx="10153369" cy="1281203"/>
          </a:xfrm>
        </p:spPr>
        <p:txBody>
          <a:bodyPr>
            <a:normAutofit fontScale="90000"/>
          </a:bodyPr>
          <a:lstStyle/>
          <a:p>
            <a:r>
              <a:rPr lang="sr-Cyrl-BA" b="1" dirty="0"/>
              <a:t>Тестирање статистичких хипотеза засновано на једном узорку</a:t>
            </a:r>
            <a:br>
              <a:rPr lang="sr-Cyrl-BA" dirty="0"/>
            </a:br>
            <a:r>
              <a:rPr lang="sr-Cyrl-BA" b="1" dirty="0">
                <a:solidFill>
                  <a:schemeClr val="accent1"/>
                </a:solidFill>
              </a:rPr>
              <a:t>ПРОПОРЦИЈА</a:t>
            </a:r>
            <a:endParaRPr lang="en-US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18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096E3-F5FF-4928-93E7-B203B8F083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8166" y="179819"/>
                <a:ext cx="11069053" cy="6031831"/>
              </a:xfrm>
            </p:spPr>
            <p:txBody>
              <a:bodyPr/>
              <a:lstStyle/>
              <a:p>
                <a:pPr marL="342900" indent="-342900">
                  <a:buAutoNum type="alphaUcParenR"/>
                </a:pPr>
                <a:r>
                  <a:rPr lang="sr-Cyrl-BA" b="1" dirty="0"/>
                  <a:t>Испитати претпоставку да утакмици присуствује 70% мушкараца, уз 5% ризика</a:t>
                </a:r>
              </a:p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Одређивање хипотеза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sr-Cyrl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=0,70</m:t>
                      </m:r>
                    </m:oMath>
                  </m:oMathPara>
                </a14:m>
                <a:endParaRPr lang="sr-Cyrl-BA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sr-Latn-BA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sr-Cyrl-B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sr-Cyrl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0,70</m:t>
                      </m:r>
                    </m:oMath>
                  </m:oMathPara>
                </a14:m>
                <a:endParaRPr lang="sr-Cyrl-BA" dirty="0">
                  <a:solidFill>
                    <a:schemeClr val="accent1"/>
                  </a:solidFill>
                </a:endParaRPr>
              </a:p>
              <a:p>
                <a:endParaRPr lang="sr-Cyrl-BA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Избор теста</a:t>
                </a:r>
              </a:p>
              <a:p>
                <a:pPr marL="0" indent="0">
                  <a:buNone/>
                </a:pPr>
                <a:r>
                  <a:rPr lang="sr-Cyrl-BA" dirty="0"/>
                  <a:t>Увијек се користи статистика </a:t>
                </a:r>
                <a:r>
                  <a:rPr lang="sr-Latn-BA" dirty="0"/>
                  <a:t>Z </a:t>
                </a:r>
                <a:r>
                  <a:rPr lang="sr-Cyrl-BA" dirty="0"/>
                  <a:t>теста, ако су испуњени сљедећи услови: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BA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sr-Latn-BA" b="1" dirty="0"/>
                  <a:t>		</a:t>
                </a:r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</a:rPr>
                      <m:t>500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∙0,70=350&gt;5</m:t>
                    </m:r>
                  </m:oMath>
                </a14:m>
                <a:endParaRPr lang="sr-Latn-BA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BA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)&gt;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sr-Latn-BA" b="1" dirty="0"/>
                  <a:t>		</a:t>
                </a:r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</a:rPr>
                      <m:t>500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sr-Latn-B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1−0,70</m:t>
                        </m:r>
                      </m:e>
                    </m:d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=150&gt;5</m:t>
                    </m:r>
                  </m:oMath>
                </a14:m>
                <a:endParaRPr lang="sr-Latn-BA" dirty="0"/>
              </a:p>
              <a:p>
                <a:pPr marL="0" indent="0">
                  <a:buNone/>
                </a:pPr>
                <a:endParaRPr lang="sr-Latn-BA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Одређивање критичне области и правила одлучивања</a:t>
                </a:r>
              </a:p>
              <a:p>
                <a:pPr marL="0" indent="0">
                  <a:buNone/>
                </a:pPr>
                <a:r>
                  <a:rPr lang="ru-RU" b="0" dirty="0"/>
                  <a:t>Ризик је 5%, а критичне вриједности су распоређене симетрично,</a:t>
                </a:r>
              </a:p>
              <a:p>
                <a:pPr marL="0" indent="0">
                  <a:buNone/>
                </a:pPr>
                <a:r>
                  <a:rPr lang="ru-RU" b="0" dirty="0"/>
                  <a:t> на крајевима нормалног распреда.</a:t>
                </a:r>
              </a:p>
              <a:p>
                <a:pPr marL="0" indent="0">
                  <a:buNone/>
                </a:pPr>
                <a:endParaRPr lang="sr-Cyrl-BA" b="0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096E3-F5FF-4928-93E7-B203B8F083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166" y="179819"/>
                <a:ext cx="11069053" cy="6031831"/>
              </a:xfrm>
              <a:blipFill>
                <a:blip r:embed="rId2"/>
                <a:stretch>
                  <a:fillRect l="-496" t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C138D3C9-C6ED-453A-991B-7C90C157732B}"/>
              </a:ext>
            </a:extLst>
          </p:cNvPr>
          <p:cNvSpPr/>
          <p:nvPr/>
        </p:nvSpPr>
        <p:spPr>
          <a:xfrm>
            <a:off x="2537927" y="2827175"/>
            <a:ext cx="289249" cy="7371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7FC76-4063-4030-B399-4A966BB514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2206" y="4150635"/>
            <a:ext cx="5697157" cy="2305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14F7BC-0737-4D45-90F7-D1C12C53B66B}"/>
                  </a:ext>
                </a:extLst>
              </p:cNvPr>
              <p:cNvSpPr txBox="1"/>
              <p:nvPr/>
            </p:nvSpPr>
            <p:spPr>
              <a:xfrm>
                <a:off x="8414956" y="5170181"/>
                <a:ext cx="1651656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=0,95</m:t>
                      </m:r>
                    </m:oMath>
                  </m:oMathPara>
                </a14:m>
                <a:endParaRPr lang="sr-Cyrl-BA" dirty="0"/>
              </a:p>
              <a:p>
                <a:endParaRPr lang="sr-Latn-BA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Latn-BA" dirty="0"/>
                  <a:t> </a:t>
                </a:r>
                <a:r>
                  <a:rPr lang="sr-Cyrl-BA" dirty="0"/>
                  <a:t>се не одбацује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14F7BC-0737-4D45-90F7-D1C12C53B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956" y="5170181"/>
                <a:ext cx="1651656" cy="1107996"/>
              </a:xfrm>
              <a:prstGeom prst="rect">
                <a:avLst/>
              </a:prstGeom>
              <a:blipFill>
                <a:blip r:embed="rId4"/>
                <a:stretch>
                  <a:fillRect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C44880-818D-4A02-8678-F9E8D8BB2FA2}"/>
                  </a:ext>
                </a:extLst>
              </p:cNvPr>
              <p:cNvSpPr txBox="1"/>
              <p:nvPr/>
            </p:nvSpPr>
            <p:spPr>
              <a:xfrm>
                <a:off x="7039947" y="6425512"/>
                <a:ext cx="11616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=−1,96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C44880-818D-4A02-8678-F9E8D8BB2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947" y="6425512"/>
                <a:ext cx="1161661" cy="246221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B2CAF1-8891-4B9C-AF9C-B15744F1F269}"/>
                  </a:ext>
                </a:extLst>
              </p:cNvPr>
              <p:cNvSpPr txBox="1"/>
              <p:nvPr/>
            </p:nvSpPr>
            <p:spPr>
              <a:xfrm>
                <a:off x="10219802" y="6431960"/>
                <a:ext cx="11616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=1,96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B2CAF1-8891-4B9C-AF9C-B15744F1F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802" y="6431960"/>
                <a:ext cx="1161661" cy="246221"/>
              </a:xfrm>
              <a:prstGeom prst="rect">
                <a:avLst/>
              </a:prstGeom>
              <a:blipFill>
                <a:blip r:embed="rId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EBE65C-0695-45CF-83B6-16F9A91123BE}"/>
                  </a:ext>
                </a:extLst>
              </p:cNvPr>
              <p:cNvSpPr txBox="1"/>
              <p:nvPr/>
            </p:nvSpPr>
            <p:spPr>
              <a:xfrm>
                <a:off x="10800632" y="5501814"/>
                <a:ext cx="17709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EBE65C-0695-45CF-83B6-16F9A9112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632" y="5501814"/>
                <a:ext cx="1770935" cy="276999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E7FD51-FA5B-4B7D-B15C-A55E422D4A52}"/>
                  </a:ext>
                </a:extLst>
              </p:cNvPr>
              <p:cNvSpPr txBox="1"/>
              <p:nvPr/>
            </p:nvSpPr>
            <p:spPr>
              <a:xfrm>
                <a:off x="5900588" y="5501813"/>
                <a:ext cx="17709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E7FD51-FA5B-4B7D-B15C-A55E422D4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588" y="5501813"/>
                <a:ext cx="1770935" cy="276999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4D09F9-F772-42ED-8070-83DF64F8DC41}"/>
              </a:ext>
            </a:extLst>
          </p:cNvPr>
          <p:cNvCxnSpPr>
            <a:cxnSpLocks/>
          </p:cNvCxnSpPr>
          <p:nvPr/>
        </p:nvCxnSpPr>
        <p:spPr>
          <a:xfrm>
            <a:off x="6941975" y="5778813"/>
            <a:ext cx="727788" cy="586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1672DE-695C-4365-8A88-C86F5568AFB4}"/>
              </a:ext>
            </a:extLst>
          </p:cNvPr>
          <p:cNvCxnSpPr>
            <a:cxnSpLocks/>
          </p:cNvCxnSpPr>
          <p:nvPr/>
        </p:nvCxnSpPr>
        <p:spPr>
          <a:xfrm flipH="1">
            <a:off x="10926147" y="5822872"/>
            <a:ext cx="733402" cy="560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743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AFBD73-909F-47E7-9DA0-3851FCB9F3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433137"/>
                <a:ext cx="11165305" cy="61922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Правило одлучивања гласи: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</a:rPr>
                  <a:t> не треба одбацити ако је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r-Cyrl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  <m:r>
                      <a:rPr lang="sr-Cyrl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𝟗𝟔</m:t>
                    </m:r>
                  </m:oMath>
                </a14:m>
                <a:endParaRPr lang="sr-Latn-BA" b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</a:rPr>
                  <a:t> треба одбацити ако је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r-Cyrl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  <m:r>
                      <a:rPr lang="sr-Cyrl-BA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𝟗𝟔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Cyrl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Статистика теста:</a:t>
                </a:r>
              </a:p>
              <a:p>
                <a:pPr marL="0" indent="0">
                  <a:buNone/>
                </a:pPr>
                <a:endParaRPr lang="sr-Cyrl-BA" sz="18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sr-Latn-BA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sr-Latn-BA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b>
                              <m: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den>
                      </m:f>
                      <m:r>
                        <a:rPr lang="sr-Latn-BA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sr-Latn-BA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sr-Latn-BA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Latn-BA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sr-Latn-BA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BA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sr-Latn-BA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sr-Latn-B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∙(1−</m:t>
                                  </m:r>
                                  <m:sSub>
                                    <m:sSubPr>
                                      <m:ctrlPr>
                                        <a:rPr lang="sr-Latn-BA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sr-Latn-BA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sr-Latn-B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sr-Latn-BA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0,75</m:t>
                          </m:r>
                          <m: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0,70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sr-Latn-B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0,70</m:t>
                                  </m:r>
                                  <m:r>
                                    <a:rPr lang="sr-Latn-B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∙(1−</m:t>
                                  </m:r>
                                  <m:r>
                                    <a:rPr lang="sr-Latn-B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0,70</m:t>
                                  </m:r>
                                  <m:r>
                                    <a:rPr lang="sr-Latn-B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sr-Latn-B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500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0,05</m:t>
                          </m:r>
                        </m:num>
                        <m:den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0,0205</m:t>
                          </m:r>
                        </m:den>
                      </m:f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𝟒𝟒</m:t>
                      </m:r>
                    </m:oMath>
                  </m:oMathPara>
                </a14:m>
                <a:endParaRPr lang="sr-Latn-BA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Cyrl-BA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Закључак: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tx1"/>
                    </a:solidFill>
                  </a:rPr>
                  <a:t>Одбацујемо нулту хипотезу </a:t>
                </a:r>
                <a:r>
                  <a:rPr lang="ru-RU" dirty="0">
                    <a:solidFill>
                      <a:schemeClr val="tx1"/>
                    </a:solidFill>
                  </a:rPr>
                  <a:t>и уз 5% ризика закључујемо да се учешће гледалаца мушког пола статистички значајно разликује од 70%.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AFBD73-909F-47E7-9DA0-3851FCB9F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433137"/>
                <a:ext cx="11165305" cy="6192251"/>
              </a:xfrm>
              <a:blipFill>
                <a:blip r:embed="rId2"/>
                <a:stretch>
                  <a:fillRect l="-455" t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974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6760A9-5ECA-4930-833B-E2EDF4F4F0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8968" y="453190"/>
                <a:ext cx="11454064" cy="59516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b="1" dirty="0"/>
                  <a:t>Б) </a:t>
                </a:r>
                <a:r>
                  <a:rPr lang="ru-RU" b="1" dirty="0"/>
                  <a:t>Испитати претпоставку да утакмици присуствује мање од 30% жена, уз 5% ризика.</a:t>
                </a:r>
              </a:p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Одређивање хипотеза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sr-Cyrl-B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sr-Cyrl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0,30</m:t>
                      </m:r>
                    </m:oMath>
                  </m:oMathPara>
                </a14:m>
                <a:endParaRPr lang="sr-Cyrl-BA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sr-Latn-BA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sr-Cyrl-B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sr-Cyrl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0,30</m:t>
                      </m:r>
                    </m:oMath>
                  </m:oMathPara>
                </a14:m>
                <a:endParaRPr lang="sr-Cyrl-BA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Одређивање критичне области</a:t>
                </a:r>
              </a:p>
              <a:p>
                <a:pPr marL="0" indent="0">
                  <a:buNone/>
                </a:pPr>
                <a:r>
                  <a:rPr lang="ru-RU" dirty="0"/>
                  <a:t>Једнострани тест, критична област је улијево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6760A9-5ECA-4930-833B-E2EDF4F4F0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968" y="453190"/>
                <a:ext cx="11454064" cy="5951620"/>
              </a:xfrm>
              <a:blipFill>
                <a:blip r:embed="rId2"/>
                <a:stretch>
                  <a:fillRect l="-479" t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AB1497C5-9967-49A9-A419-0AA6120B7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968" y="3294921"/>
            <a:ext cx="6577264" cy="266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6923DE-F0D9-4CDB-BDB2-5541570FD1EE}"/>
                  </a:ext>
                </a:extLst>
              </p:cNvPr>
              <p:cNvSpPr txBox="1"/>
              <p:nvPr/>
            </p:nvSpPr>
            <p:spPr>
              <a:xfrm>
                <a:off x="2831772" y="4586405"/>
                <a:ext cx="1651656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=0,95</m:t>
                      </m:r>
                    </m:oMath>
                  </m:oMathPara>
                </a14:m>
                <a:endParaRPr lang="sr-Cyrl-BA" dirty="0"/>
              </a:p>
              <a:p>
                <a:endParaRPr lang="sr-Latn-BA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Latn-BA" dirty="0"/>
                  <a:t> </a:t>
                </a:r>
                <a:r>
                  <a:rPr lang="sr-Cyrl-BA" dirty="0"/>
                  <a:t>се не одбацује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6923DE-F0D9-4CDB-BDB2-5541570FD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772" y="4586405"/>
                <a:ext cx="1651656" cy="1107996"/>
              </a:xfrm>
              <a:prstGeom prst="rect">
                <a:avLst/>
              </a:prstGeom>
              <a:blipFill>
                <a:blip r:embed="rId4"/>
                <a:stretch>
                  <a:fillRect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0E346B-601A-49A6-858F-8AFA1C62DEC1}"/>
                  </a:ext>
                </a:extLst>
              </p:cNvPr>
              <p:cNvSpPr txBox="1"/>
              <p:nvPr/>
            </p:nvSpPr>
            <p:spPr>
              <a:xfrm>
                <a:off x="1405281" y="6035104"/>
                <a:ext cx="11616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=−1,65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0E346B-601A-49A6-858F-8AFA1C62D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281" y="6035104"/>
                <a:ext cx="1161661" cy="246221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0854C8-4B0B-4074-9167-72D32AE61C1E}"/>
                  </a:ext>
                </a:extLst>
              </p:cNvPr>
              <p:cNvSpPr txBox="1"/>
              <p:nvPr/>
            </p:nvSpPr>
            <p:spPr>
              <a:xfrm>
                <a:off x="0" y="5034080"/>
                <a:ext cx="17709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0854C8-4B0B-4074-9167-72D32AE6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34080"/>
                <a:ext cx="1770935" cy="276999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1F41A5-961C-409D-94A1-36F26A249A1A}"/>
              </a:ext>
            </a:extLst>
          </p:cNvPr>
          <p:cNvCxnSpPr>
            <a:cxnSpLocks/>
          </p:cNvCxnSpPr>
          <p:nvPr/>
        </p:nvCxnSpPr>
        <p:spPr>
          <a:xfrm>
            <a:off x="1041387" y="5311080"/>
            <a:ext cx="727788" cy="586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194B15-EEAB-4006-AEA1-6F438FAC3E35}"/>
                  </a:ext>
                </a:extLst>
              </p:cNvPr>
              <p:cNvSpPr txBox="1"/>
              <p:nvPr/>
            </p:nvSpPr>
            <p:spPr>
              <a:xfrm>
                <a:off x="7459332" y="1827788"/>
                <a:ext cx="4634819" cy="4577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b="1" dirty="0">
                    <a:solidFill>
                      <a:schemeClr val="accent1"/>
                    </a:solidFill>
                  </a:rPr>
                  <a:t>Правило одлучивања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</a:rPr>
                  <a:t> не треба одбацити ако је </a:t>
                </a:r>
                <a14:m>
                  <m:oMath xmlns:m="http://schemas.openxmlformats.org/officeDocument/2006/math">
                    <m:r>
                      <a:rPr lang="sr-Latn-BA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𝐙</m:t>
                    </m:r>
                    <m:r>
                      <a:rPr lang="sr-Cyrl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𝟔𝟓</m:t>
                    </m:r>
                  </m:oMath>
                </a14:m>
                <a:endParaRPr lang="sr-Latn-BA" b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</a:rPr>
                  <a:t> треба одбацити ако је </a:t>
                </a:r>
                <a14:m>
                  <m:oMath xmlns:m="http://schemas.openxmlformats.org/officeDocument/2006/math">
                    <m:r>
                      <a:rPr lang="sr-Latn-BA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𝐙</m:t>
                    </m:r>
                    <m:r>
                      <a:rPr lang="sr-Cyrl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𝟔𝟓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sr-Cyrl-BA" b="1" dirty="0">
                  <a:solidFill>
                    <a:schemeClr val="accent1"/>
                  </a:solidFill>
                </a:endParaRPr>
              </a:p>
              <a:p>
                <a:endParaRPr lang="sr-Cyrl-BA" b="1" dirty="0">
                  <a:solidFill>
                    <a:schemeClr val="accent1"/>
                  </a:solidFill>
                </a:endParaRPr>
              </a:p>
              <a:p>
                <a:r>
                  <a:rPr lang="sr-Cyrl-BA" b="1" dirty="0">
                    <a:solidFill>
                      <a:schemeClr val="accent1"/>
                    </a:solidFill>
                  </a:rPr>
                  <a:t>Статистика теста</a:t>
                </a:r>
              </a:p>
              <a:p>
                <a:r>
                  <a:rPr lang="sr-Cyrl-BA" dirty="0">
                    <a:solidFill>
                      <a:schemeClr val="accent1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1" i="1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sr-Latn-BA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sr-Latn-BA" b="1" i="1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sr-Latn-B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b>
                              <m:r>
                                <a:rPr lang="sr-Latn-BA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B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sr-Latn-BA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den>
                      </m:f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BA" b="0" i="1" smtClean="0">
                              <a:latin typeface="Cambria Math" panose="02040503050406030204" pitchFamily="18" charset="0"/>
                            </a:rPr>
                            <m:t>0,25−0,30</m:t>
                          </m:r>
                        </m:num>
                        <m:den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0,0205</m:t>
                          </m:r>
                        </m:den>
                      </m:f>
                      <m:r>
                        <a:rPr lang="sr-Latn-BA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BA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BA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sr-Latn-BA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b="1" i="1">
                          <a:latin typeface="Cambria Math" panose="02040503050406030204" pitchFamily="18" charset="0"/>
                        </a:rPr>
                        <m:t>𝟒𝟒</m:t>
                      </m:r>
                    </m:oMath>
                  </m:oMathPara>
                </a14:m>
                <a:endParaRPr lang="sr-Latn-BA" b="1" dirty="0"/>
              </a:p>
              <a:p>
                <a:endParaRPr lang="sr-Cyrl-BA" b="1" dirty="0"/>
              </a:p>
              <a:p>
                <a:endParaRPr lang="sr-Cyrl-BA" b="1" dirty="0"/>
              </a:p>
              <a:p>
                <a:r>
                  <a:rPr lang="sr-Cyrl-BA" b="1" dirty="0">
                    <a:solidFill>
                      <a:schemeClr val="accent1"/>
                    </a:solidFill>
                  </a:rPr>
                  <a:t>Закључак</a:t>
                </a:r>
              </a:p>
              <a:p>
                <a:r>
                  <a:rPr lang="ru-RU" dirty="0"/>
                  <a:t>Одбацујемо нулту хипотезу и уз 5% ризика констатујемо  да је учешће гледалаца женског пола мање од 30%</a:t>
                </a:r>
                <a:r>
                  <a:rPr lang="sr-Latn-BA" dirty="0"/>
                  <a:t>.</a:t>
                </a:r>
                <a:endParaRPr lang="sr-Cyrl-BA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194B15-EEAB-4006-AEA1-6F438FAC3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332" y="1827788"/>
                <a:ext cx="4634819" cy="4577022"/>
              </a:xfrm>
              <a:prstGeom prst="rect">
                <a:avLst/>
              </a:prstGeom>
              <a:blipFill>
                <a:blip r:embed="rId7"/>
                <a:stretch>
                  <a:fillRect l="-1093" t="-831" b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706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FE402-BB1F-455A-B761-1253476800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/>
              <a:t>ХВАЛА НА ПАЖЊИ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CDDC4-A7BA-4037-9ADD-973BFC32AE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9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93806-49AB-464F-B6FE-2DA00F475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315" y="403217"/>
            <a:ext cx="10153369" cy="1281203"/>
          </a:xfrm>
        </p:spPr>
        <p:txBody>
          <a:bodyPr>
            <a:normAutofit fontScale="90000"/>
          </a:bodyPr>
          <a:lstStyle/>
          <a:p>
            <a:r>
              <a:rPr lang="sr-Cyrl-BA" b="1" dirty="0"/>
              <a:t>Тестирање статистичких хипотеза засновано на једном узорку</a:t>
            </a:r>
            <a:br>
              <a:rPr lang="sr-Cyrl-BA" dirty="0"/>
            </a:br>
            <a:r>
              <a:rPr lang="sr-Cyrl-BA" b="1" i="1" dirty="0">
                <a:solidFill>
                  <a:schemeClr val="accent1"/>
                </a:solidFill>
              </a:rPr>
              <a:t>аритметичка средина</a:t>
            </a:r>
            <a:endParaRPr lang="en-US" b="1" i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FDA8A7-CD35-431C-8730-642D683BDB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6696" y="2207354"/>
                <a:ext cx="9818606" cy="424742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sz="2000" b="1" dirty="0">
                    <a:solidFill>
                      <a:schemeClr val="accent1"/>
                    </a:solidFill>
                  </a:rPr>
                  <a:t>ЗАДАТАК 1:</a:t>
                </a:r>
              </a:p>
              <a:p>
                <a:pPr marL="0" indent="0" algn="just">
                  <a:buNone/>
                </a:pPr>
                <a:r>
                  <a:rPr lang="sr-Cyrl-BA" sz="2000" dirty="0"/>
                  <a:t>У извјештају једног производног предузећа од 3.000 радника, наведено је да је просјечна плата у предузећу 600 ЕУР са просјечним одступањем од 40 ЕУР. Случајно смо изабрали 80 радника тог предузећа и утврдили да је њихова просјечна плата 590 ЕУР. Уз 5% ризика, испитати да ли наведену тврдњу можемо прихватити као тачну уколико плате радника прате нормалан распоред.</a:t>
                </a:r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=3.000</m:t>
                      </m:r>
                    </m:oMath>
                  </m:oMathPara>
                </a14:m>
                <a:endParaRPr lang="sr-Latn-BA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=600</m:t>
                      </m:r>
                    </m:oMath>
                  </m:oMathPara>
                </a14:m>
                <a:endParaRPr lang="sr-Latn-BA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sr-Latn-BA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=80</m:t>
                      </m:r>
                    </m:oMath>
                  </m:oMathPara>
                </a14:m>
                <a:endParaRPr lang="sr-Latn-BA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=590</m:t>
                      </m:r>
                    </m:oMath>
                  </m:oMathPara>
                </a14:m>
                <a:endParaRPr lang="sr-Latn-BA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=0,05</m:t>
                      </m:r>
                    </m:oMath>
                  </m:oMathPara>
                </a14:m>
                <a:endParaRPr lang="sr-Latn-BA" b="0" dirty="0"/>
              </a:p>
              <a:p>
                <a:pPr marL="0" indent="0">
                  <a:buNone/>
                </a:pPr>
                <a:endParaRPr lang="sr-Latn-BA" b="0" dirty="0"/>
              </a:p>
              <a:p>
                <a:pPr marL="0" indent="0">
                  <a:buNone/>
                </a:pPr>
                <a:endParaRPr lang="sr-Latn-BA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FDA8A7-CD35-431C-8730-642D683BDB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6696" y="2207354"/>
                <a:ext cx="9818606" cy="4247429"/>
              </a:xfrm>
              <a:blipFill>
                <a:blip r:embed="rId2"/>
                <a:stretch>
                  <a:fillRect l="-646" t="-595" r="-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F01761DF-BBB3-4467-959B-D5D5E0C40ABF}"/>
              </a:ext>
            </a:extLst>
          </p:cNvPr>
          <p:cNvSpPr/>
          <p:nvPr/>
        </p:nvSpPr>
        <p:spPr>
          <a:xfrm>
            <a:off x="2691881" y="4331067"/>
            <a:ext cx="382555" cy="16218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9FF93-014A-4C30-B86D-2ED36FB8A163}"/>
              </a:ext>
            </a:extLst>
          </p:cNvPr>
          <p:cNvSpPr txBox="1"/>
          <p:nvPr/>
        </p:nvSpPr>
        <p:spPr>
          <a:xfrm>
            <a:off x="3304217" y="4957332"/>
            <a:ext cx="1477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/>
              <a:t>Дати подаци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92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D32B7-AA07-43D3-97DA-1E81A4AB2A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947" y="214603"/>
                <a:ext cx="11066106" cy="651276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sr-Cyrl-BA" sz="2000" b="1" dirty="0">
                    <a:solidFill>
                      <a:schemeClr val="accent1"/>
                    </a:solidFill>
                  </a:rPr>
                  <a:t>РЈЕШЕЊЕ:</a:t>
                </a:r>
              </a:p>
              <a:p>
                <a:pPr marL="342900" indent="-342900">
                  <a:buAutoNum type="arabicPeriod"/>
                </a:pPr>
                <a:r>
                  <a:rPr lang="sr-Cyrl-BA" dirty="0">
                    <a:solidFill>
                      <a:schemeClr val="accent1"/>
                    </a:solidFill>
                  </a:rPr>
                  <a:t>КОРАК: </a:t>
                </a:r>
                <a:r>
                  <a:rPr lang="sr-Cyrl-BA" dirty="0">
                    <a:solidFill>
                      <a:schemeClr val="tx1"/>
                    </a:solidFill>
                  </a:rPr>
                  <a:t>Формулисање </a:t>
                </a:r>
                <a:r>
                  <a:rPr lang="sr-Cyrl-BA" b="1" dirty="0">
                    <a:solidFill>
                      <a:schemeClr val="tx1"/>
                    </a:solidFill>
                  </a:rPr>
                  <a:t>нулте </a:t>
                </a:r>
                <a:r>
                  <a:rPr lang="sr-Latn-BA" b="1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Latn-BA" b="1" dirty="0">
                    <a:solidFill>
                      <a:schemeClr val="tx1"/>
                    </a:solidFill>
                  </a:rPr>
                  <a:t>) </a:t>
                </a:r>
                <a:r>
                  <a:rPr lang="sr-Cyrl-BA" b="1" dirty="0">
                    <a:solidFill>
                      <a:schemeClr val="tx1"/>
                    </a:solidFill>
                  </a:rPr>
                  <a:t>и алтернативне </a:t>
                </a:r>
                <a:r>
                  <a:rPr lang="sr-Latn-BA" b="1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sr-Latn-BA" b="1" dirty="0">
                    <a:solidFill>
                      <a:schemeClr val="tx1"/>
                    </a:solidFill>
                  </a:rPr>
                  <a:t>) </a:t>
                </a:r>
                <a:r>
                  <a:rPr lang="sr-Cyrl-BA" dirty="0">
                    <a:solidFill>
                      <a:schemeClr val="tx1"/>
                    </a:solidFill>
                  </a:rPr>
                  <a:t>хипотезе</a:t>
                </a:r>
                <a:endParaRPr lang="sr-Latn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Latn-BA" dirty="0">
                    <a:solidFill>
                      <a:schemeClr val="tx1"/>
                    </a:solidFill>
                  </a:rPr>
                  <a:t>	</a:t>
                </a:r>
                <a:r>
                  <a:rPr lang="sr-Latn-BA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sr-Latn-B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sr-Latn-B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=600</m:t>
                    </m:r>
                  </m:oMath>
                </a14:m>
                <a:endParaRPr lang="sr-Latn-BA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Latn-BA" dirty="0">
                    <a:solidFill>
                      <a:schemeClr val="accent1"/>
                    </a:solidFill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sr-Latn-BA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≠600</m:t>
                    </m:r>
                  </m:oMath>
                </a14:m>
                <a:endParaRPr lang="sr-Cyrl-BA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sr-Latn-BA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sr-Cyrl-BA" dirty="0">
                    <a:solidFill>
                      <a:schemeClr val="accent1"/>
                    </a:solidFill>
                  </a:rPr>
                  <a:t>КОРАК: </a:t>
                </a:r>
                <a:r>
                  <a:rPr lang="sr-Cyrl-BA" dirty="0">
                    <a:solidFill>
                      <a:schemeClr val="tx1"/>
                    </a:solidFill>
                  </a:rPr>
                  <a:t>Избор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статистике теста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sr-Cyrl-BA" b="0" i="1" smtClean="0">
                        <a:latin typeface="Cambria Math" panose="02040503050406030204" pitchFamily="18" charset="0"/>
                      </a:rPr>
                      <m:t>позната</m:t>
                    </m:r>
                  </m:oMath>
                </a14:m>
                <a:endParaRPr lang="sr-Cyrl-BA" b="0" dirty="0"/>
              </a:p>
              <a:p>
                <a:pPr marL="0" indent="0">
                  <a:buNone/>
                </a:pPr>
                <a:r>
                  <a:rPr lang="sr-Cyrl-BA" b="0" dirty="0"/>
                  <a:t>	</a:t>
                </a:r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=80&gt;30</m:t>
                    </m:r>
                  </m:oMath>
                </a14:m>
                <a:endParaRPr lang="sr-Cyrl-BA" b="0" dirty="0"/>
              </a:p>
              <a:p>
                <a:pPr marL="0" indent="0">
                  <a:buNone/>
                </a:pPr>
                <a:endParaRPr lang="sr-Cyrl-BA" b="0" dirty="0"/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sr-Cyrl-BA" b="0" dirty="0">
                    <a:solidFill>
                      <a:schemeClr val="accent1"/>
                    </a:solidFill>
                  </a:rPr>
                  <a:t>КОРАК:</a:t>
                </a:r>
                <a:r>
                  <a:rPr lang="sr-Cyrl-BA" b="0" dirty="0"/>
                  <a:t> </a:t>
                </a:r>
                <a:r>
                  <a:rPr lang="sr-Cyrl-BA" dirty="0">
                    <a:solidFill>
                      <a:schemeClr val="tx1"/>
                    </a:solidFill>
                  </a:rPr>
                  <a:t>Избор </a:t>
                </a:r>
                <a:r>
                  <a:rPr lang="sr-Cyrl-BA" b="1" dirty="0">
                    <a:solidFill>
                      <a:schemeClr val="tx1"/>
                    </a:solidFill>
                  </a:rPr>
                  <a:t>нивоа значајности теста</a:t>
                </a:r>
              </a:p>
              <a:p>
                <a:pPr marL="0" indent="0">
                  <a:buNone/>
                </a:pPr>
                <a:r>
                  <a:rPr lang="sr-Cyrl-BA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sr-Cyrl-BA" b="0" dirty="0"/>
                  <a:t>          закључак се доноси уз 5% ризика</a:t>
                </a:r>
              </a:p>
              <a:p>
                <a:pPr marL="0" indent="0">
                  <a:buNone/>
                </a:pPr>
                <a:endParaRPr lang="sr-Cyrl-BA" dirty="0"/>
              </a:p>
              <a:p>
                <a:pPr marL="342900" indent="-342900">
                  <a:buFont typeface="+mj-lt"/>
                  <a:buAutoNum type="arabicPeriod" startAt="4"/>
                </a:pPr>
                <a:r>
                  <a:rPr lang="sr-Cyrl-BA" dirty="0">
                    <a:solidFill>
                      <a:schemeClr val="accent1"/>
                    </a:solidFill>
                  </a:rPr>
                  <a:t>КОРАК:</a:t>
                </a:r>
                <a:r>
                  <a:rPr lang="sr-Cyrl-BA" dirty="0"/>
                  <a:t>  Формулисање правила на основу којих се врши закључивање</a:t>
                </a:r>
              </a:p>
              <a:p>
                <a:pPr marL="0" indent="0">
                  <a:buNone/>
                </a:pPr>
                <a:r>
                  <a:rPr lang="sr-Cyrl-BA" b="0" dirty="0"/>
                  <a:t>	</a:t>
                </a:r>
                <a:r>
                  <a:rPr lang="sr-Cyrl-BA" b="1" dirty="0"/>
                  <a:t>Критична област </a:t>
                </a:r>
                <a:r>
                  <a:rPr lang="sr-Cyrl-BA" b="0" dirty="0"/>
                  <a:t>(област одбацивања</a:t>
                </a:r>
                <a:r>
                  <a:rPr lang="sr-Latn-BA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Cyrl-BA" b="0" dirty="0"/>
                  <a:t>) је распоређена симетрично на крајевима </a:t>
                </a:r>
                <a:r>
                  <a:rPr lang="sr-Latn-BA" b="0" dirty="0"/>
                  <a:t>Z </a:t>
                </a:r>
                <a:r>
                  <a:rPr lang="sr-Cyrl-BA" b="0" dirty="0"/>
                  <a:t>распореда, па 	доњу и горњу вриједност тражимо у </a:t>
                </a:r>
                <a:r>
                  <a:rPr lang="sr-Latn-BA" dirty="0"/>
                  <a:t>Z</a:t>
                </a:r>
                <a:r>
                  <a:rPr lang="sr-Cyrl-BA" dirty="0"/>
                  <a:t> таблицама:</a:t>
                </a:r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</m:sub>
                          </m:sSub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=1−0,025=0,975  →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=1,96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sr-Latn-BA" b="0" dirty="0"/>
              </a:p>
              <a:p>
                <a:pPr marL="0" indent="0">
                  <a:buNone/>
                </a:pPr>
                <a:endParaRPr lang="sr-Latn-BA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Latn-BA" b="0" dirty="0"/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D32B7-AA07-43D3-97DA-1E81A4AB2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947" y="214603"/>
                <a:ext cx="11066106" cy="6512767"/>
              </a:xfrm>
              <a:blipFill>
                <a:blip r:embed="rId2"/>
                <a:stretch>
                  <a:fillRect l="-551" t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D62405C4-58A4-45B6-A83C-D77AA72841A0}"/>
              </a:ext>
            </a:extLst>
          </p:cNvPr>
          <p:cNvSpPr/>
          <p:nvPr/>
        </p:nvSpPr>
        <p:spPr>
          <a:xfrm>
            <a:off x="3065106" y="2563198"/>
            <a:ext cx="349898" cy="6811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C84D9A-4451-43C9-86CE-C159445A1C4F}"/>
              </a:ext>
            </a:extLst>
          </p:cNvPr>
          <p:cNvSpPr txBox="1"/>
          <p:nvPr/>
        </p:nvSpPr>
        <p:spPr>
          <a:xfrm>
            <a:off x="3416559" y="2719099"/>
            <a:ext cx="2500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Користимо </a:t>
            </a:r>
            <a:r>
              <a:rPr lang="sr-Latn-BA" b="1" dirty="0"/>
              <a:t>Z </a:t>
            </a:r>
            <a:r>
              <a:rPr lang="sr-Cyrl-BA" b="1" dirty="0"/>
              <a:t>тест</a:t>
            </a:r>
            <a:endParaRPr lang="en-US" b="1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148941A-01D8-49A4-B7FD-313E566BCED2}"/>
              </a:ext>
            </a:extLst>
          </p:cNvPr>
          <p:cNvCxnSpPr/>
          <p:nvPr/>
        </p:nvCxnSpPr>
        <p:spPr>
          <a:xfrm>
            <a:off x="2516646" y="4137718"/>
            <a:ext cx="2892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30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00F10033-2062-404A-9433-5ABF4EC61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3"/>
          <a:stretch/>
        </p:blipFill>
        <p:spPr>
          <a:xfrm>
            <a:off x="334296" y="0"/>
            <a:ext cx="5624051" cy="6863113"/>
          </a:xfr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4C8D8A12-5162-4151-92D2-34604E8CC3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/>
          <a:stretch/>
        </p:blipFill>
        <p:spPr>
          <a:xfrm>
            <a:off x="6351642" y="570271"/>
            <a:ext cx="5313151" cy="628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9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02DAF-5CF4-477F-BAE7-F28AEFB02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89" y="461210"/>
            <a:ext cx="10828421" cy="5935579"/>
          </a:xfrm>
        </p:spPr>
        <p:txBody>
          <a:bodyPr/>
          <a:lstStyle/>
          <a:p>
            <a:pPr marL="0" indent="0">
              <a:buNone/>
            </a:pPr>
            <a:r>
              <a:rPr lang="sr-Cyrl-BA" dirty="0"/>
              <a:t>На основу критичне области, формирамо правило одлучивања: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A994DE-13DF-47D3-855C-9B695C383A11}"/>
                  </a:ext>
                </a:extLst>
              </p:cNvPr>
              <p:cNvSpPr txBox="1"/>
              <p:nvPr/>
            </p:nvSpPr>
            <p:spPr>
              <a:xfrm>
                <a:off x="681790" y="895740"/>
                <a:ext cx="4450048" cy="87908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</a:rPr>
                  <a:t> не треба одбацити ако је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r-Cyrl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  <m:r>
                      <a:rPr lang="sr-Cyrl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𝟗𝟔</m:t>
                    </m:r>
                  </m:oMath>
                </a14:m>
                <a:endParaRPr lang="sr-Latn-BA" b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</a:rPr>
                  <a:t> треба одбацити ако је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r-Cyrl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  <m:r>
                      <a:rPr lang="sr-Cyrl-BA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𝟗𝟔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A994DE-13DF-47D3-855C-9B695C383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90" y="895740"/>
                <a:ext cx="4450048" cy="879087"/>
              </a:xfrm>
              <a:prstGeom prst="rect">
                <a:avLst/>
              </a:prstGeom>
              <a:blipFill>
                <a:blip r:embed="rId2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DBDDAFD-7F69-4428-B3CF-0043C0960F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4486" y="2467352"/>
            <a:ext cx="6288833" cy="3778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F3C9C8-18BE-432D-9353-9B7EE15D0D6E}"/>
                  </a:ext>
                </a:extLst>
              </p:cNvPr>
              <p:cNvSpPr txBox="1"/>
              <p:nvPr/>
            </p:nvSpPr>
            <p:spPr>
              <a:xfrm>
                <a:off x="5481733" y="4697962"/>
                <a:ext cx="2038741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=0,95</m:t>
                      </m:r>
                    </m:oMath>
                  </m:oMathPara>
                </a14:m>
                <a:endParaRPr lang="sr-Cyrl-BA" dirty="0"/>
              </a:p>
              <a:p>
                <a:endParaRPr lang="sr-Latn-BA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Latn-BA" dirty="0"/>
                  <a:t> </a:t>
                </a:r>
                <a:r>
                  <a:rPr lang="sr-Cyrl-BA" dirty="0"/>
                  <a:t>се не одбацује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F3C9C8-18BE-432D-9353-9B7EE15D0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733" y="4697962"/>
                <a:ext cx="2038741" cy="830997"/>
              </a:xfrm>
              <a:prstGeom prst="rect">
                <a:avLst/>
              </a:prstGeom>
              <a:blipFill>
                <a:blip r:embed="rId4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A68067-D4E7-4FE8-8C85-DCAFFAE6D6CB}"/>
                  </a:ext>
                </a:extLst>
              </p:cNvPr>
              <p:cNvSpPr txBox="1"/>
              <p:nvPr/>
            </p:nvSpPr>
            <p:spPr>
              <a:xfrm>
                <a:off x="4138127" y="6324968"/>
                <a:ext cx="11616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=−1,96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A68067-D4E7-4FE8-8C85-DCAFFAE6D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127" y="6324968"/>
                <a:ext cx="1161661" cy="246221"/>
              </a:xfrm>
              <a:prstGeom prst="rect">
                <a:avLst/>
              </a:prstGeom>
              <a:blipFill>
                <a:blip r:embed="rId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DC0A8C-3E3F-4995-BA01-2BF6DD80CFBB}"/>
                  </a:ext>
                </a:extLst>
              </p:cNvPr>
              <p:cNvSpPr txBox="1"/>
              <p:nvPr/>
            </p:nvSpPr>
            <p:spPr>
              <a:xfrm>
                <a:off x="7317982" y="6331416"/>
                <a:ext cx="11616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=1,96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DC0A8C-3E3F-4995-BA01-2BF6DD80C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982" y="6331416"/>
                <a:ext cx="1161661" cy="246221"/>
              </a:xfrm>
              <a:prstGeom prst="rect">
                <a:avLst/>
              </a:prstGeom>
              <a:blipFill>
                <a:blip r:embed="rId6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321F87-4844-411D-9942-E00AE26D9190}"/>
                  </a:ext>
                </a:extLst>
              </p:cNvPr>
              <p:cNvSpPr txBox="1"/>
              <p:nvPr/>
            </p:nvSpPr>
            <p:spPr>
              <a:xfrm>
                <a:off x="7898812" y="5401270"/>
                <a:ext cx="17709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321F87-4844-411D-9942-E00AE26D9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812" y="5401270"/>
                <a:ext cx="1770935" cy="276999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D6D1C4-EAFC-4821-AA1F-0CA795A5095A}"/>
                  </a:ext>
                </a:extLst>
              </p:cNvPr>
              <p:cNvSpPr txBox="1"/>
              <p:nvPr/>
            </p:nvSpPr>
            <p:spPr>
              <a:xfrm>
                <a:off x="2998768" y="5401269"/>
                <a:ext cx="17709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D6D1C4-EAFC-4821-AA1F-0CA795A50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768" y="5401269"/>
                <a:ext cx="1770935" cy="276999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F7F664-DCC9-4376-B0C3-F4305EC4C9B3}"/>
              </a:ext>
            </a:extLst>
          </p:cNvPr>
          <p:cNvCxnSpPr>
            <a:cxnSpLocks/>
          </p:cNvCxnSpPr>
          <p:nvPr/>
        </p:nvCxnSpPr>
        <p:spPr>
          <a:xfrm>
            <a:off x="4040155" y="5678269"/>
            <a:ext cx="634482" cy="489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50805F5-8BC6-4030-9304-7C95CF782622}"/>
              </a:ext>
            </a:extLst>
          </p:cNvPr>
          <p:cNvCxnSpPr>
            <a:cxnSpLocks/>
          </p:cNvCxnSpPr>
          <p:nvPr/>
        </p:nvCxnSpPr>
        <p:spPr>
          <a:xfrm flipH="1">
            <a:off x="8294914" y="5722328"/>
            <a:ext cx="462815" cy="421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926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D44074-A209-4ABA-A18E-F98D33A3B2E1}"/>
              </a:ext>
            </a:extLst>
          </p:cNvPr>
          <p:cNvSpPr/>
          <p:nvPr/>
        </p:nvSpPr>
        <p:spPr>
          <a:xfrm>
            <a:off x="1894114" y="4152122"/>
            <a:ext cx="3974841" cy="4758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5D72C-5BD3-426E-B9F2-49FD91E069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4699" y="558282"/>
                <a:ext cx="9972787" cy="6095999"/>
              </a:xfrm>
            </p:spPr>
            <p:txBody>
              <a:bodyPr/>
              <a:lstStyle/>
              <a:p>
                <a:pPr marL="342900" indent="-342900">
                  <a:buFont typeface="+mj-lt"/>
                  <a:buAutoNum type="arabicPeriod" startAt="5"/>
                </a:pPr>
                <a:r>
                  <a:rPr lang="sr-Cyrl-BA" dirty="0">
                    <a:solidFill>
                      <a:schemeClr val="accent1"/>
                    </a:solidFill>
                  </a:rPr>
                  <a:t>КОРАК:</a:t>
                </a:r>
                <a:r>
                  <a:rPr lang="sr-Cyrl-BA" dirty="0"/>
                  <a:t>  </a:t>
                </a:r>
                <a:r>
                  <a:rPr lang="sr-Cyrl-BA" dirty="0">
                    <a:solidFill>
                      <a:schemeClr val="tx1"/>
                    </a:solidFill>
                  </a:rPr>
                  <a:t>Одређивање статистике теста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sr-Latn-B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sr-Latn-B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sr-Latn-BA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BA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sr-Latn-BA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sr-Latn-BA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sr-Latn-BA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r-Latn-BA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sr-Latn-BA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sr-Latn-BA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sub>
                        </m:sSub>
                      </m:den>
                    </m:f>
                  </m:oMath>
                </a14:m>
                <a:endParaRPr lang="sr-Latn-BA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3.000</m:t>
                          </m:r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=0,026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&lt;0,05→не користи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мо поправни фактор</m:t>
                      </m:r>
                      <m:r>
                        <a:rPr lang="sr-Cyrl-BA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за </m:t>
                      </m:r>
                      <m:sSub>
                        <m:sSub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sr-Latn-BA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sr-Latn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sr-Latn-BA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sr-Latn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BA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sr-Latn-BA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590</m:t>
                          </m:r>
                          <m: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600</m:t>
                          </m:r>
                        </m:num>
                        <m:den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sr-Latn-B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sr-Latn-B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80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4,47</m:t>
                          </m:r>
                        </m:den>
                      </m:f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sr-Cyrl-BA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342900" indent="-342900">
                  <a:buFont typeface="+mj-lt"/>
                  <a:buAutoNum type="arabicPeriod" startAt="6"/>
                </a:pPr>
                <a:r>
                  <a:rPr lang="sr-Cyrl-BA" dirty="0">
                    <a:solidFill>
                      <a:schemeClr val="accent1"/>
                    </a:solidFill>
                  </a:rPr>
                  <a:t>КОРАК: </a:t>
                </a:r>
                <a:r>
                  <a:rPr lang="sr-Cyrl-BA" dirty="0">
                    <a:solidFill>
                      <a:schemeClr val="tx1"/>
                    </a:solidFill>
                  </a:rPr>
                  <a:t>Закључак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	</a:t>
                </a:r>
                <a:r>
                  <a:rPr lang="sr-Cyrl-BA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r-Cyrl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𝟐𝟕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𝟗𝟔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m:rPr>
                        <m:nor/>
                      </m:rPr>
                      <a:rPr lang="sr-Latn-BA" b="1" dirty="0"/>
                      <m:t> </m:t>
                    </m:r>
                    <m:r>
                      <m:rPr>
                        <m:nor/>
                      </m:rPr>
                      <a:rPr lang="sr-Cyrl-BA" b="1" dirty="0"/>
                      <m:t>се одбацује</m:t>
                    </m:r>
                  </m:oMath>
                </a14:m>
                <a:endParaRPr lang="sr-Latn-BA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Latn-BA" dirty="0">
                    <a:solidFill>
                      <a:schemeClr val="tx1"/>
                    </a:solidFill>
                  </a:rPr>
                  <a:t>	</a:t>
                </a:r>
                <a:endParaRPr lang="sr-Cyrl-BA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	Одбацујемо нулту хипотезу и са 5% ризика закључујемо да не можемо прихватити 	уводну 	претпоставку као тачну, односно да се </a:t>
                </a:r>
                <a:r>
                  <a:rPr lang="sr-Cyrl-BA" b="1" dirty="0">
                    <a:solidFill>
                      <a:schemeClr val="tx1"/>
                    </a:solidFill>
                  </a:rPr>
                  <a:t>просјечна плата радника статистички 	значајно разликује од 600 ЕУР</a:t>
                </a:r>
                <a:r>
                  <a:rPr lang="sr-Cyrl-BA" dirty="0">
                    <a:solidFill>
                      <a:schemeClr val="tx1"/>
                    </a:solidFill>
                  </a:rPr>
                  <a:t>, како је наведено у извјештају.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5D72C-5BD3-426E-B9F2-49FD91E069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4699" y="558282"/>
                <a:ext cx="9972787" cy="6095999"/>
              </a:xfrm>
              <a:blipFill>
                <a:blip r:embed="rId2"/>
                <a:stretch>
                  <a:fillRect l="-509" t="-624" r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49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2D6624-64E3-5647-513F-DDC182A917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9715" y="302150"/>
                <a:ext cx="10972800" cy="63292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RS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Правило одлучивања </a:t>
                </a:r>
                <a:r>
                  <a:rPr lang="sr-Cyrl-RS" b="1" dirty="0" err="1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кориштењем</a:t>
                </a:r>
                <a:r>
                  <a:rPr lang="sr-Cyrl-RS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 </a:t>
                </a:r>
                <a:r>
                  <a:rPr lang="sr-Cyrl-RS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– </a:t>
                </a:r>
                <a:r>
                  <a:rPr lang="sr-Cyrl-RS" b="1" dirty="0" err="1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вриједности</a:t>
                </a:r>
                <a:endParaRPr lang="sr-Cyrl-R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 </a:t>
                </a:r>
                <a:r>
                  <a:rPr lang="sr-Cyrl-R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– </a:t>
                </a:r>
                <a:r>
                  <a:rPr lang="sr-Cyrl-RS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вриједност</a:t>
                </a:r>
                <a:r>
                  <a:rPr lang="sr-Cyrl-R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sr-Cyrl-R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вјероватноћа</a:t>
                </a:r>
                <a:r>
                  <a:rPr lang="sr-Cyrl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израчуната под претпоставком да је нулта хипотеза тачна, да статистика теста узме </a:t>
                </a:r>
                <a:r>
                  <a:rPr lang="sr-Cyrl-R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вриједност</a:t>
                </a:r>
                <a:r>
                  <a:rPr lang="sr-Cyrl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која је једнако или више екстремна од реализоване. </a:t>
                </a:r>
              </a:p>
              <a:p>
                <a:pPr marL="0" indent="0">
                  <a:buNone/>
                </a:pPr>
                <a:r>
                  <a:rPr lang="sr-Cyrl-R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Правило одлучивања: 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 </a:t>
                </a:r>
                <a:r>
                  <a:rPr lang="sr-Cyrl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– </a:t>
                </a:r>
                <a:r>
                  <a:rPr lang="sr-Cyrl-R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вриједност</a:t>
                </a:r>
                <a:r>
                  <a:rPr lang="sr-Latn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Cyrl-BA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sr-Cyrl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→ одбацујемо нулту хипотезу 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 </a:t>
                </a:r>
                <a:r>
                  <a:rPr lang="sr-Cyrl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– </a:t>
                </a:r>
                <a:r>
                  <a:rPr lang="sr-Cyrl-R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вриједност</a:t>
                </a:r>
                <a:r>
                  <a:rPr lang="sr-Latn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Cyrl-BA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sr-Cyrl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→ не одбацујемо нулту хипотезу 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R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У задатку 1,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 </a:t>
                </a:r>
                <a:r>
                  <a:rPr lang="sr-Cyrl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– </a:t>
                </a:r>
                <a:r>
                  <a:rPr lang="sr-Cyrl-R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вриједност</a:t>
                </a:r>
                <a:r>
                  <a:rPr lang="sr-Cyrl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0,023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&lt; </a:t>
                </a:r>
                <a:r>
                  <a:rPr lang="sr-Cyrl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0,05 → одбацујемо нулту хипотезу. </a:t>
                </a:r>
              </a:p>
              <a:p>
                <a:pPr marL="0" indent="0">
                  <a:buNone/>
                </a:pPr>
                <a:endParaRPr lang="sr-Cyrl-R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Грешке у одлучивању: </a:t>
                </a:r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2D6624-64E3-5647-513F-DDC182A917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9715" y="302150"/>
                <a:ext cx="10972800" cy="6329238"/>
              </a:xfrm>
              <a:blipFill>
                <a:blip r:embed="rId2"/>
                <a:stretch>
                  <a:fillRect l="-578" t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2F76DA3-6FB2-6B92-92D5-FB5C9489A5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4795765"/>
                  </p:ext>
                </p:extLst>
              </p:nvPr>
            </p:nvGraphicFramePr>
            <p:xfrm>
              <a:off x="1316382" y="4496536"/>
              <a:ext cx="9052118" cy="14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20789">
                      <a:extLst>
                        <a:ext uri="{9D8B030D-6E8A-4147-A177-3AD203B41FA5}">
                          <a16:colId xmlns:a16="http://schemas.microsoft.com/office/drawing/2014/main" val="4099281580"/>
                        </a:ext>
                      </a:extLst>
                    </a:gridCol>
                    <a:gridCol w="2435216">
                      <a:extLst>
                        <a:ext uri="{9D8B030D-6E8A-4147-A177-3AD203B41FA5}">
                          <a16:colId xmlns:a16="http://schemas.microsoft.com/office/drawing/2014/main" val="135423768"/>
                        </a:ext>
                      </a:extLst>
                    </a:gridCol>
                    <a:gridCol w="2933083">
                      <a:extLst>
                        <a:ext uri="{9D8B030D-6E8A-4147-A177-3AD203B41FA5}">
                          <a16:colId xmlns:a16="http://schemas.microsoft.com/office/drawing/2014/main" val="2923498967"/>
                        </a:ext>
                      </a:extLst>
                    </a:gridCol>
                    <a:gridCol w="2263030">
                      <a:extLst>
                        <a:ext uri="{9D8B030D-6E8A-4147-A177-3AD203B41FA5}">
                          <a16:colId xmlns:a16="http://schemas.microsoft.com/office/drawing/2014/main" val="40133376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sr-Cyrl-RS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Стварна ситуација</a:t>
                          </a:r>
                          <a:endParaRPr lang="en-US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6998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Latn-BA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sr-Latn-BA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sr-Cyrl-R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sr-Cyrl-RS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истина</a:t>
                          </a:r>
                          <a:endParaRPr lang="en-US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Latn-BA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sr-Latn-BA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sr-Cyrl-R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sr-Cyrl-RS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неистина</a:t>
                          </a:r>
                          <a:endParaRPr lang="en-US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14797430"/>
                      </a:ext>
                    </a:extLst>
                  </a:tr>
                  <a:tr h="34359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sr-Cyrl-RS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Одлука</a:t>
                          </a:r>
                          <a:endParaRPr lang="en-US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r-Cyrl-RS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Не одбацујемо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Latn-BA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sr-Latn-BA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endParaRPr lang="en-US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правилна одлука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dirty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Грешка </a:t>
                          </a:r>
                          <a:r>
                            <a:rPr lang="sr-Latn-RS" dirty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II </a:t>
                          </a:r>
                          <a:r>
                            <a:rPr lang="sr-Cyrl-RS" dirty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врсте</a:t>
                          </a:r>
                          <a:endParaRPr lang="en-US" dirty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50551839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r-Cyrl-RS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Одбацујемо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Latn-BA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sr-Latn-BA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endParaRPr lang="en-US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r-Cyrl-RS" dirty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Грешка </a:t>
                          </a:r>
                          <a:r>
                            <a:rPr lang="sr-Latn-RS" dirty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 </a:t>
                          </a:r>
                          <a:r>
                            <a:rPr lang="sr-Cyrl-RS" dirty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врсте</a:t>
                          </a:r>
                          <a:endParaRPr lang="en-US" dirty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r-Cyrl-R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правилна одлука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34629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2F76DA3-6FB2-6B92-92D5-FB5C9489A5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4795765"/>
                  </p:ext>
                </p:extLst>
              </p:nvPr>
            </p:nvGraphicFramePr>
            <p:xfrm>
              <a:off x="1316382" y="4496536"/>
              <a:ext cx="9052118" cy="14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20789">
                      <a:extLst>
                        <a:ext uri="{9D8B030D-6E8A-4147-A177-3AD203B41FA5}">
                          <a16:colId xmlns:a16="http://schemas.microsoft.com/office/drawing/2014/main" val="4099281580"/>
                        </a:ext>
                      </a:extLst>
                    </a:gridCol>
                    <a:gridCol w="2435216">
                      <a:extLst>
                        <a:ext uri="{9D8B030D-6E8A-4147-A177-3AD203B41FA5}">
                          <a16:colId xmlns:a16="http://schemas.microsoft.com/office/drawing/2014/main" val="135423768"/>
                        </a:ext>
                      </a:extLst>
                    </a:gridCol>
                    <a:gridCol w="2933083">
                      <a:extLst>
                        <a:ext uri="{9D8B030D-6E8A-4147-A177-3AD203B41FA5}">
                          <a16:colId xmlns:a16="http://schemas.microsoft.com/office/drawing/2014/main" val="2923498967"/>
                        </a:ext>
                      </a:extLst>
                    </a:gridCol>
                    <a:gridCol w="2263030">
                      <a:extLst>
                        <a:ext uri="{9D8B030D-6E8A-4147-A177-3AD203B41FA5}">
                          <a16:colId xmlns:a16="http://schemas.microsoft.com/office/drawing/2014/main" val="40133376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sr-Cyrl-RS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Стварна ситуација</a:t>
                          </a:r>
                          <a:endParaRPr lang="en-US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6998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2035" t="-103333" r="-77922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9441" t="-103333" r="-559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4797430"/>
                      </a:ext>
                    </a:extLst>
                  </a:tr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sr-Cyrl-RS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Одлука</a:t>
                          </a:r>
                          <a:endParaRPr lang="en-US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8854" t="-210345" r="-214063" b="-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правилна одлука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dirty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Грешка </a:t>
                          </a:r>
                          <a:r>
                            <a:rPr lang="sr-Latn-RS" dirty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II </a:t>
                          </a:r>
                          <a:r>
                            <a:rPr lang="sr-Cyrl-RS" dirty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врсте</a:t>
                          </a:r>
                          <a:endParaRPr lang="en-US" dirty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50551839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58854" t="-310345" r="-214063" b="-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r-Cyrl-RS" dirty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Грешка </a:t>
                          </a:r>
                          <a:r>
                            <a:rPr lang="sr-Latn-RS" dirty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 </a:t>
                          </a:r>
                          <a:r>
                            <a:rPr lang="sr-Cyrl-RS" dirty="0">
                              <a:solidFill>
                                <a:schemeClr val="accent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врсте</a:t>
                          </a:r>
                          <a:endParaRPr lang="en-US" dirty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r-Cyrl-R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правилна одлука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34629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6360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4271C6-02D5-44E8-80FB-84E4608823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2277" y="349898"/>
                <a:ext cx="11047445" cy="61582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ЗАДАТАК 2:</a:t>
                </a:r>
              </a:p>
              <a:p>
                <a:pPr marL="0" indent="0" algn="just">
                  <a:buNone/>
                </a:pPr>
                <a:r>
                  <a:rPr lang="sr-Cyrl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На пријемном испиту 2024. године на Економском факултету, </a:t>
                </a:r>
                <a:r>
                  <a:rPr lang="sr-Cyrl-R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просјечна</a:t>
                </a:r>
                <a:r>
                  <a:rPr lang="sr-Cyrl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sr-Cyrl-R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оцјена</a:t>
                </a:r>
                <a:r>
                  <a:rPr lang="sr-Cyrl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кандидата из средње школе је била 4,30 са </a:t>
                </a:r>
                <a:r>
                  <a:rPr lang="sr-Cyrl-R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просјечним</a:t>
                </a:r>
                <a:r>
                  <a:rPr lang="sr-Cyrl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одступањем од 0,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51</a:t>
                </a:r>
                <a:r>
                  <a:rPr lang="sr-Cyrl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Случајно је изабрано 30 студената који су полагали пријемни испит 2025. године и установљено је да је њихова </a:t>
                </a:r>
                <a:r>
                  <a:rPr lang="sr-Cyrl-R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просјечна</a:t>
                </a:r>
                <a:r>
                  <a:rPr lang="sr-Cyrl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sr-Cyrl-R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оцјена</a:t>
                </a:r>
                <a:r>
                  <a:rPr lang="sr-Cyrl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из средње школе износила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4,</a:t>
                </a:r>
                <a:r>
                  <a:rPr lang="sr-Cyrl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47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sr-Cyrl-R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sr-Cyrl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Уколико се претпостави да је </a:t>
                </a:r>
                <a:r>
                  <a:rPr lang="sr-Cyrl-R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варијабилитет</a:t>
                </a:r>
                <a:r>
                  <a:rPr lang="sr-Cyrl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sr-Cyrl-R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оцјена</a:t>
                </a:r>
                <a:r>
                  <a:rPr lang="sr-Cyrl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остао исти као у претходној години, као и да су </a:t>
                </a:r>
                <a:r>
                  <a:rPr lang="sr-Cyrl-R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оцјене</a:t>
                </a:r>
                <a:r>
                  <a:rPr lang="sr-Cyrl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нормално распоређене, да ли се у 2025. години могла очекивати већа </a:t>
                </a:r>
                <a:r>
                  <a:rPr lang="sr-Cyrl-R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просјечна</a:t>
                </a:r>
                <a:r>
                  <a:rPr lang="sr-Cyrl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sr-Cyrl-R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оцјена</a:t>
                </a:r>
                <a:r>
                  <a:rPr lang="sr-Cyrl-R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него у 2024. години? Одговор дати уз 5% ризика. </a:t>
                </a:r>
                <a:endParaRPr lang="sr-Cyrl-BA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РЈЕШЕЊЕ:</a:t>
                </a:r>
              </a:p>
              <a:p>
                <a:pPr marL="0" indent="0">
                  <a:buNone/>
                </a:pPr>
                <a:endParaRPr lang="sr-Latn-BA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RS" b="0" i="1" smtClean="0">
                          <a:latin typeface="Cambria Math" panose="02040503050406030204" pitchFamily="18" charset="0"/>
                        </a:rPr>
                        <m:t>4,30</m:t>
                      </m:r>
                    </m:oMath>
                  </m:oMathPara>
                </a14:m>
                <a:endParaRPr lang="sr-Latn-BA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sr-Cyrl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0,51</m:t>
                      </m:r>
                    </m:oMath>
                  </m:oMathPara>
                </a14:m>
                <a:endParaRPr lang="sr-Latn-BA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sr-Latn-BA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4,47</m:t>
                      </m:r>
                    </m:oMath>
                  </m:oMathPara>
                </a14:m>
                <a:endParaRPr lang="sr-Latn-BA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=0,05</m:t>
                      </m:r>
                    </m:oMath>
                  </m:oMathPara>
                </a14:m>
                <a:endParaRPr lang="sr-Cyrl-BA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Latn-BA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4271C6-02D5-44E8-80FB-84E4608823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2277" y="349898"/>
                <a:ext cx="11047445" cy="6158204"/>
              </a:xfrm>
              <a:blipFill>
                <a:blip r:embed="rId2"/>
                <a:stretch>
                  <a:fillRect l="-575" t="-412" r="-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CB4B93-20A3-4515-8EEC-CDBA1159AE6C}"/>
                  </a:ext>
                </a:extLst>
              </p:cNvPr>
              <p:cNvSpPr txBox="1"/>
              <p:nvPr/>
            </p:nvSpPr>
            <p:spPr>
              <a:xfrm>
                <a:off x="4822144" y="2836099"/>
                <a:ext cx="7439444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sr-Cyrl-BA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Одређивање хипотеза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Cyrl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4,30</m:t>
                      </m:r>
                    </m:oMath>
                  </m:oMathPara>
                </a14:m>
                <a:endParaRPr lang="sr-Cyrl-BA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sr-Latn-B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Cyrl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&gt;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4,30</m:t>
                      </m:r>
                    </m:oMath>
                  </m:oMathPara>
                </a14:m>
                <a:endParaRPr lang="sr-Cyrl-BA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sr-Cyrl-BA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sr-Cyrl-BA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Избор теста</a:t>
                </a:r>
              </a:p>
              <a:p>
                <a14:m>
                  <m:oMath xmlns:m="http://schemas.openxmlformats.org/officeDocument/2006/math">
                    <m:r>
                      <a:rPr lang="sr-Latn-R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sr-Cyrl-R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позната			   </a:t>
                </a:r>
                <a:r>
                  <a:rPr lang="sr-Latn-BA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Z </a:t>
                </a:r>
                <a:r>
                  <a:rPr lang="sr-Cyrl-BA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тест</a:t>
                </a:r>
              </a:p>
              <a:p>
                <a:r>
                  <a:rPr lang="sr-Cyrl-BA" dirty="0">
                    <a:latin typeface="Calibri" panose="020F0502020204030204" pitchFamily="34" charset="0"/>
                    <a:cs typeface="Calibri" panose="020F0502020204030204" pitchFamily="34" charset="0"/>
                  </a:rPr>
                  <a:t>нормалан распоред </a:t>
                </a:r>
                <a:endParaRPr lang="sr-Cyrl-BA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sr-Cyrl-BA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sr-Cyrl-BA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Одређивање ризика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=0,05</m:t>
                      </m:r>
                    </m:oMath>
                  </m:oMathPara>
                </a14:m>
                <a:endParaRPr lang="sr-Cyrl-BA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CB4B93-20A3-4515-8EEC-CDBA1159A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144" y="2836099"/>
                <a:ext cx="7439444" cy="3139321"/>
              </a:xfrm>
              <a:prstGeom prst="rect">
                <a:avLst/>
              </a:prstGeom>
              <a:blipFill>
                <a:blip r:embed="rId3"/>
                <a:stretch>
                  <a:fillRect l="-681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3515749E-28E8-4503-B4A8-F3CDA877A021}"/>
              </a:ext>
            </a:extLst>
          </p:cNvPr>
          <p:cNvSpPr/>
          <p:nvPr/>
        </p:nvSpPr>
        <p:spPr>
          <a:xfrm>
            <a:off x="6989197" y="4182385"/>
            <a:ext cx="143123" cy="5724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3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10376-3358-4F7F-B885-F0E52AA4B6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9446" y="195943"/>
                <a:ext cx="11196735" cy="6466114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>
                  <a:buFont typeface="+mj-lt"/>
                  <a:buAutoNum type="arabicPeriod" startAt="4"/>
                </a:pPr>
                <a:r>
                  <a:rPr lang="sr-Cyrl-BA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Одређивање критичне области и правила одлучивања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Користимо </a:t>
                </a:r>
                <a:r>
                  <a:rPr lang="sr-Cyrl-BA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једнострани тест</a:t>
                </a:r>
                <a:r>
                  <a:rPr lang="sr-Cyrl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и на основу нулте хипотезе закључујемо да је критична област са десне стране.</a:t>
                </a:r>
              </a:p>
              <a:p>
                <a:pPr marL="0" indent="0">
                  <a:buNone/>
                </a:pPr>
                <a:endParaRPr lang="sr-Cyrl-BA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=1−0,0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→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65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BA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BA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BA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BA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BA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BA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BA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BA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r-Cyrl-BA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Правила одлучивања: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не треба одбацити ако је  </a:t>
                </a:r>
                <a14:m>
                  <m:oMath xmlns:m="http://schemas.openxmlformats.org/officeDocument/2006/math">
                    <m:r>
                      <a:rPr lang="sr-Latn-BA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𝐙</m:t>
                    </m:r>
                    <m:r>
                      <a:rPr lang="sr-Cyrl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𝟔𝟓</m:t>
                    </m:r>
                  </m:oMath>
                </a14:m>
                <a:endParaRPr lang="sr-Latn-BA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треба одбацити ако је </a:t>
                </a:r>
                <a14:m>
                  <m:oMath xmlns:m="http://schemas.openxmlformats.org/officeDocument/2006/math">
                    <m:r>
                      <a:rPr lang="sr-Latn-BA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𝐙</m:t>
                    </m:r>
                    <m:r>
                      <a:rPr lang="sr-Cyrl-BA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𝟔𝟓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10376-3358-4F7F-B885-F0E52AA4B6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446" y="195943"/>
                <a:ext cx="11196735" cy="6466114"/>
              </a:xfrm>
              <a:blipFill>
                <a:blip r:embed="rId2"/>
                <a:stretch>
                  <a:fillRect l="-453" t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54F4396-8E41-4032-BF13-68FC0C764A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120" y="1953430"/>
            <a:ext cx="4518156" cy="2680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DB6487-88D4-4932-9D84-1FA2AFB561C1}"/>
                  </a:ext>
                </a:extLst>
              </p:cNvPr>
              <p:cNvSpPr txBox="1"/>
              <p:nvPr/>
            </p:nvSpPr>
            <p:spPr>
              <a:xfrm>
                <a:off x="2139370" y="3376019"/>
                <a:ext cx="1651656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=0,95</m:t>
                      </m:r>
                    </m:oMath>
                  </m:oMathPara>
                </a14:m>
                <a:endParaRPr lang="sr-Cyrl-BA" dirty="0"/>
              </a:p>
              <a:p>
                <a:endParaRPr lang="sr-Latn-BA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Latn-BA" dirty="0"/>
                  <a:t> </a:t>
                </a:r>
                <a:r>
                  <a:rPr lang="sr-Cyrl-BA" dirty="0"/>
                  <a:t>се не одбацује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DB6487-88D4-4932-9D84-1FA2AFB56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370" y="3376019"/>
                <a:ext cx="1651656" cy="1107996"/>
              </a:xfrm>
              <a:prstGeom prst="rect">
                <a:avLst/>
              </a:prstGeom>
              <a:blipFill>
                <a:blip r:embed="rId4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6A1DE3-2653-495E-9DFB-9B57AC149CF4}"/>
                  </a:ext>
                </a:extLst>
              </p:cNvPr>
              <p:cNvSpPr txBox="1"/>
              <p:nvPr/>
            </p:nvSpPr>
            <p:spPr>
              <a:xfrm>
                <a:off x="3374585" y="4682690"/>
                <a:ext cx="11616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=1,65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6A1DE3-2653-495E-9DFB-9B57AC149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85" y="4682690"/>
                <a:ext cx="1161661" cy="246221"/>
              </a:xfrm>
              <a:prstGeom prst="rect">
                <a:avLst/>
              </a:prstGeom>
              <a:blipFill>
                <a:blip r:embed="rId5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44377C-459E-48DC-B246-42DD2CA086B0}"/>
                  </a:ext>
                </a:extLst>
              </p:cNvPr>
              <p:cNvSpPr txBox="1"/>
              <p:nvPr/>
            </p:nvSpPr>
            <p:spPr>
              <a:xfrm>
                <a:off x="3791026" y="3791517"/>
                <a:ext cx="17709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44377C-459E-48DC-B246-42DD2CA08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026" y="3791517"/>
                <a:ext cx="1770935" cy="276999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B6ED02-BCA0-4ECA-BB63-02704C827D55}"/>
              </a:ext>
            </a:extLst>
          </p:cNvPr>
          <p:cNvCxnSpPr>
            <a:cxnSpLocks/>
          </p:cNvCxnSpPr>
          <p:nvPr/>
        </p:nvCxnSpPr>
        <p:spPr>
          <a:xfrm flipH="1">
            <a:off x="4117700" y="4133452"/>
            <a:ext cx="455751" cy="309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F2E1BA-1B41-4685-B11F-0DA8A59780C4}"/>
                  </a:ext>
                </a:extLst>
              </p:cNvPr>
              <p:cNvSpPr txBox="1"/>
              <p:nvPr/>
            </p:nvSpPr>
            <p:spPr>
              <a:xfrm>
                <a:off x="6244784" y="2003449"/>
                <a:ext cx="4998918" cy="2880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buFont typeface="+mj-lt"/>
                  <a:buAutoNum type="arabicPeriod" startAt="5"/>
                </a:pPr>
                <a:r>
                  <a:rPr lang="sr-Cyrl-BA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Статистика теста</a:t>
                </a:r>
              </a:p>
              <a:p>
                <a:pPr marL="342900" indent="-342900" algn="ctr">
                  <a:buFont typeface="+mj-lt"/>
                  <a:buAutoNum type="arabicPeriod" startAt="5"/>
                </a:pPr>
                <a:endParaRPr lang="sr-Cyrl-BA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sr-Latn-BA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sr-Latn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sr-Latn-BA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sr-Latn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BA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sr-Latn-BA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4,47</m:t>
                          </m:r>
                          <m: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Cyrl-R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4,30</m:t>
                          </m:r>
                        </m:num>
                        <m:den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Cyrl-R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0,51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sr-Latn-B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sr-Cyrl-B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sr-Latn-B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sr-Cyrl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R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Cyrl-R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𝟖𝟐</m:t>
                      </m:r>
                    </m:oMath>
                  </m:oMathPara>
                </a14:m>
                <a:endParaRPr lang="sr-Cyrl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sr-Cyrl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sr-Cyrl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 algn="ctr">
                  <a:buFont typeface="+mj-lt"/>
                  <a:buAutoNum type="arabicPeriod" startAt="6"/>
                </a:pPr>
                <a:r>
                  <a:rPr lang="sr-Cyrl-BA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Закључак ?</a:t>
                </a:r>
              </a:p>
              <a:p>
                <a:pPr marL="342900" indent="-342900">
                  <a:buFont typeface="+mj-lt"/>
                  <a:buAutoNum type="arabicPeriod" startAt="6"/>
                </a:pPr>
                <a:endParaRPr lang="sr-Cyrl-BA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F2E1BA-1B41-4685-B11F-0DA8A5978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784" y="2003449"/>
                <a:ext cx="4998918" cy="2880532"/>
              </a:xfrm>
              <a:prstGeom prst="rect">
                <a:avLst/>
              </a:prstGeom>
              <a:blipFill>
                <a:blip r:embed="rId7"/>
                <a:stretch>
                  <a:fillRect t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27308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1628</TotalTime>
  <Words>1474</Words>
  <Application>Microsoft Macintosh PowerPoint</Application>
  <PresentationFormat>Widescreen</PresentationFormat>
  <Paragraphs>256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Corbel</vt:lpstr>
      <vt:lpstr>Gill Sans</vt:lpstr>
      <vt:lpstr>Gill Sans MT</vt:lpstr>
      <vt:lpstr>Parcel</vt:lpstr>
      <vt:lpstr>ТЕСТИРАЊЕ СТАТИСТИЧКИХ ХИПОТЕЗА</vt:lpstr>
      <vt:lpstr>Тестирање статистичких хипотеза засновано на једном узорку аритметичка средина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Тестирање статистичких хипотеза засновано на једном узорку ПРОПОРЦИЈА</vt:lpstr>
      <vt:lpstr>PowerPoint Presentation</vt:lpstr>
      <vt:lpstr>PowerPoint Presentation</vt:lpstr>
      <vt:lpstr>PowerPoint Presentation</vt:lpstr>
      <vt:lpstr>ХВАЛА НА ПАЖЊИ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ТЕСТИРАЊЕ СТАТИСТИЧКИХ ХИПОТЕЗА</dc:title>
  <dc:creator>Marić, Milica</dc:creator>
  <cp:lastModifiedBy>Milica Maric</cp:lastModifiedBy>
  <cp:revision>98</cp:revision>
  <dcterms:created xsi:type="dcterms:W3CDTF">2022-04-14T18:08:46Z</dcterms:created>
  <dcterms:modified xsi:type="dcterms:W3CDTF">2026-04-20T07:42:46Z</dcterms:modified>
</cp:coreProperties>
</file>