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8B0BB8-AD0B-4F12-ACD6-BEC5EDA15AE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1651-A828-4573-9DEA-CF8C9228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Ulozi (II)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CC9C27-3118-41BD-B5DB-1869ADE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/>
          <a:lstStyle/>
          <a:p>
            <a:r>
              <a:rPr lang="sr-Latn-BA" dirty="0"/>
              <a:t>Vježbe 8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141891-A556-41A0-9C7B-21EDF0E03407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92" y="247205"/>
            <a:ext cx="11139854" cy="2071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ZADATAK:</a:t>
            </a:r>
          </a:p>
          <a:p>
            <a:pPr marL="0" indent="0">
              <a:buNone/>
            </a:pPr>
            <a:r>
              <a:rPr lang="en-US" sz="2000" dirty="0" err="1"/>
              <a:t>Ulagano</a:t>
            </a:r>
            <a:r>
              <a:rPr lang="en-US" sz="2000" dirty="0"/>
              <a:t> je u </a:t>
            </a:r>
            <a:r>
              <a:rPr lang="en-US" sz="2000" dirty="0" err="1"/>
              <a:t>toku</a:t>
            </a:r>
            <a:r>
              <a:rPr lang="en-US" sz="2000" dirty="0"/>
              <a:t> 6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sljedeći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: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prve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svakog</a:t>
            </a:r>
            <a:r>
              <a:rPr lang="en-US" sz="2000" dirty="0"/>
              <a:t> </a:t>
            </a:r>
            <a:r>
              <a:rPr lang="en-US" sz="2000" dirty="0" err="1"/>
              <a:t>četvoromjesečja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150" sz="2000" dirty="0"/>
              <a:t>…</a:t>
            </a:r>
            <a:r>
              <a:rPr lang="en-US" sz="2000" dirty="0"/>
              <a:t> </a:t>
            </a:r>
            <a:r>
              <a:rPr lang="en-US" sz="2000" dirty="0" err="1"/>
              <a:t>n.j</a:t>
            </a:r>
            <a:r>
              <a:rPr lang="en-US" sz="2000" dirty="0"/>
              <a:t>,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naredne</a:t>
            </a:r>
            <a:r>
              <a:rPr lang="en-US" sz="2000" dirty="0"/>
              <a:t> 3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svake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3.000 </a:t>
            </a:r>
            <a:r>
              <a:rPr lang="en-US" sz="2000" dirty="0" err="1"/>
              <a:t>n.j.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posljednje</a:t>
            </a:r>
            <a:r>
              <a:rPr lang="en-US" sz="2000" dirty="0"/>
              <a:t> 2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svakog</a:t>
            </a:r>
            <a:r>
              <a:rPr lang="en-US" sz="2000" dirty="0"/>
              <a:t> </a:t>
            </a:r>
            <a:r>
              <a:rPr lang="en-US" sz="2000" dirty="0" err="1"/>
              <a:t>polugodišta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150" sz="2000" dirty="0"/>
              <a:t>…</a:t>
            </a:r>
            <a:r>
              <a:rPr lang="en-US" sz="2000" dirty="0"/>
              <a:t> </a:t>
            </a:r>
            <a:r>
              <a:rPr lang="en-US" sz="2000" dirty="0" err="1"/>
              <a:t>n.j.</a:t>
            </a:r>
            <a:r>
              <a:rPr lang="en-US" sz="2000" dirty="0"/>
              <a:t> </a:t>
            </a:r>
            <a:r>
              <a:rPr lang="en-US" sz="2000" dirty="0" err="1"/>
              <a:t>Kamatna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je 6%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dvomjesečno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 Koliko </a:t>
            </a:r>
            <a:r>
              <a:rPr lang="en-US" sz="2000" dirty="0" err="1"/>
              <a:t>iznosi</a:t>
            </a:r>
            <a:r>
              <a:rPr lang="en-US" sz="2000" dirty="0"/>
              <a:t> </a:t>
            </a:r>
            <a:r>
              <a:rPr lang="en-US" sz="2000" dirty="0" err="1"/>
              <a:t>stanje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računu</a:t>
            </a:r>
            <a:r>
              <a:rPr lang="en-US" sz="2000" dirty="0"/>
              <a:t> </a:t>
            </a:r>
            <a:r>
              <a:rPr lang="en-US" sz="2000" dirty="0" err="1"/>
              <a:t>jednu</a:t>
            </a:r>
            <a:r>
              <a:rPr lang="en-US" sz="2000" dirty="0"/>
              <a:t> </a:t>
            </a:r>
            <a:r>
              <a:rPr lang="en-US" sz="2000" dirty="0" err="1"/>
              <a:t>godinu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posljednjeg</a:t>
            </a:r>
            <a:r>
              <a:rPr lang="en-US" sz="2000" dirty="0"/>
              <a:t> </a:t>
            </a:r>
            <a:r>
              <a:rPr lang="en-US" sz="2000" dirty="0" err="1"/>
              <a:t>ulaganja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ulog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serije</a:t>
            </a:r>
            <a:r>
              <a:rPr lang="en-US" sz="2000" dirty="0"/>
              <a:t> </a:t>
            </a:r>
            <a:r>
              <a:rPr lang="en-US" sz="2000" dirty="0" err="1"/>
              <a:t>manji</a:t>
            </a:r>
            <a:r>
              <a:rPr lang="en-US" sz="2000" dirty="0"/>
              <a:t> od </a:t>
            </a:r>
            <a:r>
              <a:rPr lang="en-US" sz="2000" dirty="0" err="1"/>
              <a:t>uloga</a:t>
            </a:r>
            <a:r>
              <a:rPr lang="en-US" sz="2000" dirty="0"/>
              <a:t> </a:t>
            </a:r>
            <a:r>
              <a:rPr lang="en-US" sz="2000" dirty="0" err="1"/>
              <a:t>treće</a:t>
            </a:r>
            <a:r>
              <a:rPr lang="en-US" sz="2000" dirty="0"/>
              <a:t> </a:t>
            </a:r>
            <a:r>
              <a:rPr lang="en-US" sz="2000" dirty="0" err="1"/>
              <a:t>serije</a:t>
            </a:r>
            <a:r>
              <a:rPr lang="en-US" sz="2000" dirty="0"/>
              <a:t> za 15%, a </a:t>
            </a:r>
            <a:r>
              <a:rPr lang="en-US" sz="2000" dirty="0" err="1"/>
              <a:t>ulog</a:t>
            </a:r>
            <a:r>
              <a:rPr lang="en-US" sz="2000" dirty="0"/>
              <a:t> </a:t>
            </a:r>
            <a:r>
              <a:rPr lang="en-US" sz="2000" dirty="0" err="1"/>
              <a:t>prve</a:t>
            </a:r>
            <a:r>
              <a:rPr lang="en-US" sz="2000" dirty="0"/>
              <a:t> </a:t>
            </a:r>
            <a:r>
              <a:rPr lang="en-US" sz="2000" dirty="0" err="1"/>
              <a:t>veći</a:t>
            </a:r>
            <a:r>
              <a:rPr lang="en-US" sz="2000" dirty="0"/>
              <a:t> od </a:t>
            </a:r>
            <a:r>
              <a:rPr lang="en-US" sz="2000" dirty="0" err="1"/>
              <a:t>uloga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za 500</a:t>
            </a:r>
            <a:r>
              <a:rPr lang="sr-Latn-BA" sz="2000" dirty="0"/>
              <a:t>%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4592" y="2605230"/>
                <a:ext cx="94781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18.000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sr-Latn-BA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3.000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3.529,41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92" y="2605230"/>
                <a:ext cx="9478108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8969" y="3815499"/>
                <a:ext cx="10744508" cy="2203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𝑈</m:t>
                    </m:r>
                    <m:f>
                      <m:f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18.000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1,01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+3.000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1,01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3.529,41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1,01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𝒏𝒎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𝟏𝟏𝟒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𝟏𝟗𝟒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𝟎𝟔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69" y="3815499"/>
                <a:ext cx="10744508" cy="2203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3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DDC3-342A-4B19-817B-719826EB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294" y="446218"/>
            <a:ext cx="7729728" cy="1188720"/>
          </a:xfrm>
        </p:spPr>
        <p:txBody>
          <a:bodyPr/>
          <a:lstStyle/>
          <a:p>
            <a:r>
              <a:rPr lang="sr-Latn-BA" b="1" dirty="0"/>
              <a:t>Varijabilni ulozi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30FE-1AD6-4E0C-AC84-131D0FFA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055" y="2262434"/>
            <a:ext cx="9087439" cy="4149348"/>
          </a:xfrm>
        </p:spPr>
        <p:txBody>
          <a:bodyPr/>
          <a:lstStyle/>
          <a:p>
            <a:pPr marL="0" indent="0">
              <a:buNone/>
            </a:pPr>
            <a:r>
              <a:rPr lang="sr-Latn-BA" dirty="0"/>
              <a:t>Iznosi koji se ulažu na račun nisu jednaki, već se mijenjaju po matematičkim zakonitostima.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b="1" dirty="0"/>
              <a:t>1. Ulozi se mijenjaju po zakonitostima aritme</a:t>
            </a:r>
            <a:r>
              <a:rPr lang="en-US" b="1"/>
              <a:t>t</a:t>
            </a:r>
            <a:r>
              <a:rPr lang="sr-Latn-BA" b="1"/>
              <a:t>ičke </a:t>
            </a:r>
            <a:r>
              <a:rPr lang="sr-Latn-BA" b="1" dirty="0"/>
              <a:t>progresije</a:t>
            </a:r>
          </a:p>
          <a:p>
            <a:r>
              <a:rPr lang="sr-Latn-BA" dirty="0"/>
              <a:t>svaki naredni ulog je veći ili manji od prethodnog za konstantan iznos (d)</a:t>
            </a:r>
          </a:p>
          <a:p>
            <a:endParaRPr lang="sr-Latn-BA" dirty="0"/>
          </a:p>
          <a:p>
            <a:pPr marL="0" indent="0">
              <a:buNone/>
            </a:pPr>
            <a:r>
              <a:rPr lang="sr-Latn-BA" b="1" dirty="0"/>
              <a:t>2. Ulozi se mijenjaju po zakonitostima geometrijske progresije</a:t>
            </a:r>
          </a:p>
          <a:p>
            <a:r>
              <a:rPr lang="sr-Latn-BA" dirty="0"/>
              <a:t>svaki naredni ulog je veći ili manji od prethodnog za određen procenat (q)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7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1C0B-BAFD-444E-880B-AA38B36E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805" y="239912"/>
            <a:ext cx="9442390" cy="1188720"/>
          </a:xfrm>
        </p:spPr>
        <p:txBody>
          <a:bodyPr>
            <a:normAutofit/>
          </a:bodyPr>
          <a:lstStyle/>
          <a:p>
            <a:r>
              <a:rPr lang="sr-Latn-BA" b="1" dirty="0"/>
              <a:t>1. Ulozi se mijenjaju po zakonitostima aritme</a:t>
            </a:r>
            <a:r>
              <a:rPr lang="en-US" b="1" dirty="0"/>
              <a:t>t</a:t>
            </a:r>
            <a:r>
              <a:rPr lang="sr-Latn-BA" b="1" dirty="0"/>
              <a:t>ičke progresije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3573EA-7915-4DA2-9AE7-AD468E7106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694" y="2477789"/>
                <a:ext cx="5563321" cy="39324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sr-Latn-BA" sz="2000" b="1" dirty="0"/>
                  <a:t>Anticipativni ulozi</a:t>
                </a:r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2000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sz="200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3573EA-7915-4DA2-9AE7-AD468E7106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694" y="2477789"/>
                <a:ext cx="5563321" cy="3932438"/>
              </a:xfrm>
              <a:blipFill>
                <a:blip r:embed="rId2"/>
                <a:stretch>
                  <a:fillRect t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455ECF8-2BD3-453B-BAD9-B32FD20D8A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06595" y="2477789"/>
                <a:ext cx="5563321" cy="39324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Dekurzivni ulozi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b="1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455ECF8-2BD3-453B-BAD9-B32FD20D8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95" y="2477789"/>
                <a:ext cx="5563321" cy="3932438"/>
              </a:xfrm>
              <a:prstGeom prst="rect">
                <a:avLst/>
              </a:prstGeom>
              <a:blipFill>
                <a:blip r:embed="rId3"/>
                <a:stretch>
                  <a:fillRect t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66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2A28-AF49-4F6B-BA85-04D6F460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786" y="523613"/>
            <a:ext cx="9244427" cy="1188720"/>
          </a:xfrm>
        </p:spPr>
        <p:txBody>
          <a:bodyPr>
            <a:normAutofit fontScale="90000"/>
          </a:bodyPr>
          <a:lstStyle/>
          <a:p>
            <a:r>
              <a:rPr lang="sr-Latn-BA" b="1" dirty="0"/>
              <a:t>2. Ulozi se mijenjaju po zakonitostima geometrijske progresije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0B0DBC6-8D3B-43E2-A5C4-DEA334369C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694" y="2477789"/>
                <a:ext cx="5563321" cy="39324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sr-Latn-BA" sz="2000" b="1" dirty="0"/>
                  <a:t>Anticipativni ulozi</a:t>
                </a:r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0B0DBC6-8D3B-43E2-A5C4-DEA334369C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694" y="2477789"/>
                <a:ext cx="5563321" cy="3932438"/>
              </a:xfrm>
              <a:blipFill>
                <a:blip r:embed="rId2"/>
                <a:stretch>
                  <a:fillRect t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8865016-6EC9-4DB0-893E-2A8B71794F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06595" y="2477789"/>
                <a:ext cx="5563321" cy="39324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Dekurzivni ulozi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8865016-6EC9-4DB0-893E-2A8B71794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95" y="2477789"/>
                <a:ext cx="5563321" cy="3932438"/>
              </a:xfrm>
              <a:prstGeom prst="rect">
                <a:avLst/>
              </a:prstGeom>
              <a:blipFill>
                <a:blip r:embed="rId3"/>
                <a:stretch>
                  <a:fillRect t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71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E6B25-D540-4BC5-B30C-416422149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329938"/>
            <a:ext cx="10755984" cy="21587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BA" sz="2000" b="1" dirty="0"/>
              <a:t>ZADATAK:</a:t>
            </a:r>
          </a:p>
          <a:p>
            <a:pPr marL="0" indent="0" algn="just">
              <a:buNone/>
            </a:pPr>
            <a:r>
              <a:rPr lang="sr-Latn-BA" sz="2000" dirty="0"/>
              <a:t>Ulagano je u toku </a:t>
            </a:r>
            <a:r>
              <a:rPr lang="en-US" sz="2000" dirty="0"/>
              <a:t>7</a:t>
            </a:r>
            <a:r>
              <a:rPr lang="sr-Latn-BA" sz="2000" dirty="0"/>
              <a:t> godina uz kamatnu stopu od 4% i polugodišnje kapitalisanje. U toku prve 3 go</a:t>
            </a:r>
            <a:r>
              <a:rPr lang="en-US" sz="2000" dirty="0"/>
              <a:t>d</a:t>
            </a:r>
            <a:r>
              <a:rPr lang="sr-Latn-BA" sz="2000" dirty="0"/>
              <a:t>ine ulagano je na početku svakog polugodišta, pri čemu se ulozi konstantno povećavaju za 200 n.j. Naredne 4 godine je ulagano krajem polugodišta, a ulozi te serije se povećavaju za 4%. Kolika je vrijednost ovih uloga dvije i po godine nakon posljednje uplate, ako je prvi ulog druge serije 3.000 n.j, a posljednji ulog prve serije je 11.000?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FDF9-9217-4D3A-A956-366DC5668147}"/>
                  </a:ext>
                </a:extLst>
              </p:cNvPr>
              <p:cNvSpPr txBox="1"/>
              <p:nvPr/>
            </p:nvSpPr>
            <p:spPr>
              <a:xfrm>
                <a:off x="641657" y="2807556"/>
                <a:ext cx="9478108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3.000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1.000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∙200→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=10.000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FDF9-9217-4D3A-A956-366DC566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57" y="2807556"/>
                <a:ext cx="9478108" cy="9510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B77EF3-CCEA-4FA0-A5F4-5A40593CF83B}"/>
                  </a:ext>
                </a:extLst>
              </p:cNvPr>
              <p:cNvSpPr txBox="1"/>
              <p:nvPr/>
            </p:nvSpPr>
            <p:spPr>
              <a:xfrm>
                <a:off x="385668" y="4369326"/>
                <a:ext cx="11420664" cy="997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10.000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1,02</m:t>
                                  </m:r>
                                </m:e>
                                <m: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1,02(</m:t>
                                  </m:r>
                                  <m:sSup>
                                    <m:sSup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1,02</m:t>
                                      </m:r>
                                    </m:e>
                                    <m:sup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p>
                                  </m:s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1,02−1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</m:d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3.000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1,02−1,04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B77EF3-CCEA-4FA0-A5F4-5A40593CF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68" y="4369326"/>
                <a:ext cx="11420664" cy="9973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34B9A-9877-4C8A-868B-2DF09D22F8C1}"/>
                  </a:ext>
                </a:extLst>
              </p:cNvPr>
              <p:cNvSpPr txBox="1"/>
              <p:nvPr/>
            </p:nvSpPr>
            <p:spPr>
              <a:xfrm>
                <a:off x="2896386" y="5639237"/>
                <a:ext cx="609442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𝟏𝟏𝟗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𝟗𝟏𝟎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34B9A-9877-4C8A-868B-2DF09D22F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386" y="5639237"/>
                <a:ext cx="609442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7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012C-EBC5-4957-8BBF-9BF1EBB5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8255"/>
            <a:ext cx="7729728" cy="1188720"/>
          </a:xfrm>
        </p:spPr>
        <p:txBody>
          <a:bodyPr/>
          <a:lstStyle/>
          <a:p>
            <a:r>
              <a:rPr lang="sr-Latn-BA" dirty="0"/>
              <a:t>Kombinovani primjeri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865B-119F-49F4-AEA5-3997A6E08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770" y="1650475"/>
            <a:ext cx="9750458" cy="2545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 algn="just">
              <a:buNone/>
            </a:pPr>
            <a:r>
              <a:rPr lang="sr-Latn-BA" sz="2000" dirty="0"/>
              <a:t>Ulagano je u toku 8 godina na sljedeći način: u toku prve 3 godine na kraju svakog dvomjesečja po ... n.j, u toku naredne 3 godine na kraju svake godine po 1500 n.j, a u toku posljednje 2 godine na kraju svakog polugodišta po ... n.j. Kolika je vrijednost svih uloga 3 i po godine nakon posljednjeg ulaganja, ako je ulog prve serije manji od uloga druge za 80%, a ulog treće je veći od uloga druge za 50%. Kapitalisanje je polugodišnje, a kamatna stopa 10%. </a:t>
            </a:r>
            <a:r>
              <a:rPr lang="en-US" sz="2000" dirty="0" err="1"/>
              <a:t>Koristiti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 </a:t>
            </a:r>
            <a:r>
              <a:rPr lang="en-US" sz="2000" dirty="0" err="1"/>
              <a:t>kombinacije</a:t>
            </a:r>
            <a:r>
              <a:rPr lang="en-US" sz="2000" dirty="0"/>
              <a:t> </a:t>
            </a:r>
            <a:r>
              <a:rPr lang="en-US" sz="2000" dirty="0" err="1"/>
              <a:t>proste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složene</a:t>
            </a:r>
            <a:r>
              <a:rPr lang="en-US" sz="2000" dirty="0"/>
              <a:t> </a:t>
            </a:r>
            <a:r>
              <a:rPr lang="en-US" sz="2000" dirty="0" err="1"/>
              <a:t>kamate</a:t>
            </a:r>
            <a:r>
              <a:rPr lang="en-US" sz="2000" dirty="0"/>
              <a:t>.</a:t>
            </a:r>
            <a:endParaRPr lang="sr-Latn-B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8C6BF9-3284-4FA4-A535-4274305BF1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10878" y="4185502"/>
                <a:ext cx="9370243" cy="10840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0,2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300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1500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1,5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=2250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8C6BF9-3284-4FA4-A535-4274305BF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878" y="4185502"/>
                <a:ext cx="9370243" cy="10840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F451F88-9C0D-4CF2-8074-555432EDE1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1110" y="5667081"/>
                <a:ext cx="10584729" cy="10840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  <m:f>
                            <m:f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d>
                                <m:d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1,05−1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+1500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+2250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1,05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F451F88-9C0D-4CF2-8074-555432EDE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0" y="5667081"/>
                <a:ext cx="10584729" cy="10840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1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CE3CCD-5306-446C-91EA-60A204C60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405353"/>
            <a:ext cx="10755984" cy="207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b="1" dirty="0"/>
              <a:t>ZADATAK:</a:t>
            </a:r>
          </a:p>
          <a:p>
            <a:pPr marL="0" indent="0">
              <a:buNone/>
            </a:pPr>
            <a:r>
              <a:rPr lang="sr-Latn-BA" sz="2000" dirty="0"/>
              <a:t>Ulagano je u toku 10 godina na sljedeći način: u toku prve 2 godine na kraju svakog dvomjesečja po ... n.j, u toku narednih 5 godina na kraju svake godine po ... n.j. i u toku posljednje 3 godine na kraju svakog polugodišta po 500 n.j. Kamatna stopa je 12% uz polugodišnje kapitalisanje. Ulog prve serije je manji od uloga druge za 30%, a ulog druge je veći od uloga treće za 20%. Kolika je vrijednost svih uloga 2 godine nakon posljednjeg ulaganja?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BBCA550-0A25-40A1-908F-5AA10D9576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169" y="2801333"/>
                <a:ext cx="9370243" cy="10840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420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1,2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BBCA550-0A25-40A1-908F-5AA10D957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69" y="2801333"/>
                <a:ext cx="9370243" cy="10840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D26DA4F-AC2F-4EF6-A0A9-77C8B5ECB2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2380" y="4207498"/>
                <a:ext cx="10584729" cy="10840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=420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  <m:f>
                            <m:f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d>
                                <m:d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1,06−1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1,06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1,06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1,06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1,06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D26DA4F-AC2F-4EF6-A0A9-77C8B5ECB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80" y="4207498"/>
                <a:ext cx="10584729" cy="10840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1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1094</TotalTime>
  <Words>752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Parcel</vt:lpstr>
      <vt:lpstr>Ulozi (II)</vt:lpstr>
      <vt:lpstr>PowerPoint Presentation</vt:lpstr>
      <vt:lpstr>Varijabilni ulozi</vt:lpstr>
      <vt:lpstr>1. Ulozi se mijenjaju po zakonitostima aritmetičke progresije</vt:lpstr>
      <vt:lpstr>2. Ulozi se mijenjaju po zakonitostima geometrijske progresije</vt:lpstr>
      <vt:lpstr>PowerPoint Presentation</vt:lpstr>
      <vt:lpstr>Kombinovani primjeri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Ulozi</dc:title>
  <dc:creator>Marić, Milica</dc:creator>
  <cp:lastModifiedBy>Marić, Milica</cp:lastModifiedBy>
  <cp:revision>81</cp:revision>
  <dcterms:created xsi:type="dcterms:W3CDTF">2023-05-02T09:40:58Z</dcterms:created>
  <dcterms:modified xsi:type="dcterms:W3CDTF">2023-05-10T17:49:35Z</dcterms:modified>
</cp:coreProperties>
</file>