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2853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18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851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050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671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3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015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07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52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804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98B0BB8-AD0B-4F12-ACD6-BEC5EDA15AE0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01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598B0BB8-AD0B-4F12-ACD6-BEC5EDA15AE0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45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B1651-A828-4573-9DEA-CF8C9228A7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b="1" dirty="0"/>
              <a:t>Ulozi (II)</a:t>
            </a:r>
            <a:endParaRPr lang="en-US" b="1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9CC9C27-3118-41BD-B5DB-1869ADEAEB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</p:spPr>
        <p:txBody>
          <a:bodyPr/>
          <a:lstStyle/>
          <a:p>
            <a:r>
              <a:rPr lang="sr-Latn-BA" dirty="0"/>
              <a:t>Vježbe 8</a:t>
            </a: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40141891-A556-41A0-9C7B-21EDF0E03407}"/>
              </a:ext>
            </a:extLst>
          </p:cNvPr>
          <p:cNvSpPr txBox="1">
            <a:spLocks/>
          </p:cNvSpPr>
          <p:nvPr/>
        </p:nvSpPr>
        <p:spPr>
          <a:xfrm>
            <a:off x="2695194" y="5399859"/>
            <a:ext cx="6801612" cy="78506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BA" dirty="0"/>
              <a:t>Milica Marić, ma</a:t>
            </a:r>
          </a:p>
          <a:p>
            <a:r>
              <a:rPr lang="sr-Latn-BA" dirty="0"/>
              <a:t>milica.maric@ef.unibl.org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894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592" y="247205"/>
            <a:ext cx="11139854" cy="20710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ZADATAK:</a:t>
            </a:r>
          </a:p>
          <a:p>
            <a:pPr marL="0" indent="0">
              <a:buNone/>
            </a:pPr>
            <a:r>
              <a:rPr lang="en-US" sz="2000" dirty="0" err="1"/>
              <a:t>Ulagano</a:t>
            </a:r>
            <a:r>
              <a:rPr lang="en-US" sz="2000" dirty="0"/>
              <a:t> je u </a:t>
            </a:r>
            <a:r>
              <a:rPr lang="en-US" sz="2000" dirty="0" err="1"/>
              <a:t>toku</a:t>
            </a:r>
            <a:r>
              <a:rPr lang="en-US" sz="2000" dirty="0"/>
              <a:t> 6 </a:t>
            </a:r>
            <a:r>
              <a:rPr lang="en-US" sz="2000" dirty="0" err="1"/>
              <a:t>godina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sljedeći</a:t>
            </a:r>
            <a:r>
              <a:rPr lang="en-US" sz="2000" dirty="0"/>
              <a:t> </a:t>
            </a:r>
            <a:r>
              <a:rPr lang="en-US" sz="2000" dirty="0" err="1"/>
              <a:t>način</a:t>
            </a:r>
            <a:r>
              <a:rPr lang="en-US" sz="2000" dirty="0"/>
              <a:t>: u </a:t>
            </a:r>
            <a:r>
              <a:rPr lang="en-US" sz="2000" dirty="0" err="1"/>
              <a:t>toku</a:t>
            </a:r>
            <a:r>
              <a:rPr lang="en-US" sz="2000" dirty="0"/>
              <a:t> </a:t>
            </a:r>
            <a:r>
              <a:rPr lang="en-US" sz="2000" dirty="0" err="1"/>
              <a:t>prve</a:t>
            </a:r>
            <a:r>
              <a:rPr lang="en-US" sz="2000" dirty="0"/>
              <a:t> </a:t>
            </a:r>
            <a:r>
              <a:rPr lang="en-US" sz="2000" dirty="0" err="1"/>
              <a:t>godine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kraju</a:t>
            </a:r>
            <a:r>
              <a:rPr lang="en-US" sz="2000" dirty="0"/>
              <a:t> </a:t>
            </a:r>
            <a:r>
              <a:rPr lang="en-US" sz="2000" dirty="0" err="1"/>
              <a:t>svakog</a:t>
            </a:r>
            <a:r>
              <a:rPr lang="en-US" sz="2000" dirty="0"/>
              <a:t> </a:t>
            </a:r>
            <a:r>
              <a:rPr lang="en-US" sz="2000" dirty="0" err="1"/>
              <a:t>četvoromjesečja</a:t>
            </a:r>
            <a:r>
              <a:rPr lang="en-US" sz="2000" dirty="0"/>
              <a:t> </a:t>
            </a:r>
            <a:r>
              <a:rPr lang="en-US" sz="2000" dirty="0" err="1"/>
              <a:t>po</a:t>
            </a:r>
            <a:r>
              <a:rPr lang="en-US" sz="2000" dirty="0"/>
              <a:t> </a:t>
            </a:r>
            <a:r>
              <a:rPr lang="en-150" sz="2000" dirty="0"/>
              <a:t>…</a:t>
            </a:r>
            <a:r>
              <a:rPr lang="en-US" sz="2000" dirty="0"/>
              <a:t> </a:t>
            </a:r>
            <a:r>
              <a:rPr lang="en-US" sz="2000" dirty="0" err="1"/>
              <a:t>n.j</a:t>
            </a:r>
            <a:r>
              <a:rPr lang="en-US" sz="2000" dirty="0"/>
              <a:t>, u </a:t>
            </a:r>
            <a:r>
              <a:rPr lang="en-US" sz="2000" dirty="0" err="1"/>
              <a:t>toku</a:t>
            </a:r>
            <a:r>
              <a:rPr lang="en-US" sz="2000" dirty="0"/>
              <a:t> </a:t>
            </a:r>
            <a:r>
              <a:rPr lang="en-US" sz="2000" dirty="0" err="1"/>
              <a:t>naredne</a:t>
            </a:r>
            <a:r>
              <a:rPr lang="en-US" sz="2000" dirty="0"/>
              <a:t> 3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kraju</a:t>
            </a:r>
            <a:r>
              <a:rPr lang="en-US" sz="2000" dirty="0"/>
              <a:t> </a:t>
            </a:r>
            <a:r>
              <a:rPr lang="en-US" sz="2000" dirty="0" err="1"/>
              <a:t>svake</a:t>
            </a:r>
            <a:r>
              <a:rPr lang="en-US" sz="2000" dirty="0"/>
              <a:t> </a:t>
            </a:r>
            <a:r>
              <a:rPr lang="en-US" sz="2000" dirty="0" err="1"/>
              <a:t>godine</a:t>
            </a:r>
            <a:r>
              <a:rPr lang="en-US" sz="2000" dirty="0"/>
              <a:t> </a:t>
            </a:r>
            <a:r>
              <a:rPr lang="en-US" sz="2000" dirty="0" err="1"/>
              <a:t>po</a:t>
            </a:r>
            <a:r>
              <a:rPr lang="en-US" sz="2000" dirty="0"/>
              <a:t> 3.000 </a:t>
            </a:r>
            <a:r>
              <a:rPr lang="en-US" sz="2000" dirty="0" err="1"/>
              <a:t>n.j.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u </a:t>
            </a:r>
            <a:r>
              <a:rPr lang="en-US" sz="2000" dirty="0" err="1"/>
              <a:t>toku</a:t>
            </a:r>
            <a:r>
              <a:rPr lang="en-US" sz="2000" dirty="0"/>
              <a:t> </a:t>
            </a:r>
            <a:r>
              <a:rPr lang="en-US" sz="2000" dirty="0" err="1"/>
              <a:t>posljednje</a:t>
            </a:r>
            <a:r>
              <a:rPr lang="en-US" sz="2000" dirty="0"/>
              <a:t> 2 </a:t>
            </a:r>
            <a:r>
              <a:rPr lang="en-US" sz="2000" dirty="0" err="1"/>
              <a:t>godine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kraju</a:t>
            </a:r>
            <a:r>
              <a:rPr lang="en-US" sz="2000" dirty="0"/>
              <a:t> </a:t>
            </a:r>
            <a:r>
              <a:rPr lang="en-US" sz="2000" dirty="0" err="1"/>
              <a:t>svakog</a:t>
            </a:r>
            <a:r>
              <a:rPr lang="en-US" sz="2000" dirty="0"/>
              <a:t> </a:t>
            </a:r>
            <a:r>
              <a:rPr lang="en-US" sz="2000" dirty="0" err="1"/>
              <a:t>polugodišta</a:t>
            </a:r>
            <a:r>
              <a:rPr lang="en-US" sz="2000" dirty="0"/>
              <a:t> </a:t>
            </a:r>
            <a:r>
              <a:rPr lang="en-US" sz="2000" dirty="0" err="1"/>
              <a:t>po</a:t>
            </a:r>
            <a:r>
              <a:rPr lang="en-US" sz="2000" dirty="0"/>
              <a:t> </a:t>
            </a:r>
            <a:r>
              <a:rPr lang="en-150" sz="2000" dirty="0"/>
              <a:t>…</a:t>
            </a:r>
            <a:r>
              <a:rPr lang="en-US" sz="2000" dirty="0"/>
              <a:t> </a:t>
            </a:r>
            <a:r>
              <a:rPr lang="en-US" sz="2000" dirty="0" err="1"/>
              <a:t>n.j.</a:t>
            </a:r>
            <a:r>
              <a:rPr lang="en-US" sz="2000" dirty="0"/>
              <a:t> </a:t>
            </a:r>
            <a:r>
              <a:rPr lang="en-US" sz="2000" dirty="0" err="1"/>
              <a:t>Kamatna</a:t>
            </a:r>
            <a:r>
              <a:rPr lang="en-US" sz="2000" dirty="0"/>
              <a:t> </a:t>
            </a:r>
            <a:r>
              <a:rPr lang="en-US" sz="2000" dirty="0" err="1"/>
              <a:t>stopa</a:t>
            </a:r>
            <a:r>
              <a:rPr lang="en-US" sz="2000" dirty="0"/>
              <a:t> je 6% </a:t>
            </a:r>
            <a:r>
              <a:rPr lang="en-US" sz="2000" dirty="0" err="1"/>
              <a:t>uz</a:t>
            </a:r>
            <a:r>
              <a:rPr lang="en-US" sz="2000" dirty="0"/>
              <a:t> </a:t>
            </a:r>
            <a:r>
              <a:rPr lang="en-US" sz="2000" dirty="0" err="1"/>
              <a:t>dvomjesečno</a:t>
            </a:r>
            <a:r>
              <a:rPr lang="en-US" sz="2000" dirty="0"/>
              <a:t> </a:t>
            </a:r>
            <a:r>
              <a:rPr lang="en-US" sz="2000" dirty="0" err="1"/>
              <a:t>kapitalisanje</a:t>
            </a:r>
            <a:r>
              <a:rPr lang="en-US" sz="2000" dirty="0"/>
              <a:t>. Koliko </a:t>
            </a:r>
            <a:r>
              <a:rPr lang="en-US" sz="2000" dirty="0" err="1"/>
              <a:t>iznosi</a:t>
            </a:r>
            <a:r>
              <a:rPr lang="en-US" sz="2000" dirty="0"/>
              <a:t> </a:t>
            </a:r>
            <a:r>
              <a:rPr lang="en-US" sz="2000" dirty="0" err="1"/>
              <a:t>stanje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računu</a:t>
            </a:r>
            <a:r>
              <a:rPr lang="en-US" sz="2000" dirty="0"/>
              <a:t> </a:t>
            </a:r>
            <a:r>
              <a:rPr lang="en-US" sz="2000" dirty="0" err="1"/>
              <a:t>jednu</a:t>
            </a:r>
            <a:r>
              <a:rPr lang="en-US" sz="2000" dirty="0"/>
              <a:t> </a:t>
            </a:r>
            <a:r>
              <a:rPr lang="en-US" sz="2000" dirty="0" err="1"/>
              <a:t>godinu</a:t>
            </a:r>
            <a:r>
              <a:rPr lang="en-US" sz="2000" dirty="0"/>
              <a:t> </a:t>
            </a:r>
            <a:r>
              <a:rPr lang="en-US" sz="2000" dirty="0" err="1"/>
              <a:t>nakon</a:t>
            </a:r>
            <a:r>
              <a:rPr lang="en-US" sz="2000" dirty="0"/>
              <a:t> </a:t>
            </a:r>
            <a:r>
              <a:rPr lang="en-US" sz="2000" dirty="0" err="1"/>
              <a:t>posljednjeg</a:t>
            </a:r>
            <a:r>
              <a:rPr lang="en-US" sz="2000" dirty="0"/>
              <a:t> </a:t>
            </a:r>
            <a:r>
              <a:rPr lang="en-US" sz="2000" dirty="0" err="1"/>
              <a:t>ulaganja</a:t>
            </a:r>
            <a:r>
              <a:rPr lang="en-US" sz="2000" dirty="0"/>
              <a:t>, </a:t>
            </a:r>
            <a:r>
              <a:rPr lang="en-US" sz="2000" dirty="0" err="1"/>
              <a:t>ako</a:t>
            </a:r>
            <a:r>
              <a:rPr lang="en-US" sz="2000" dirty="0"/>
              <a:t> je </a:t>
            </a:r>
            <a:r>
              <a:rPr lang="en-US" sz="2000" dirty="0" err="1"/>
              <a:t>ulog</a:t>
            </a:r>
            <a:r>
              <a:rPr lang="en-US" sz="2000" dirty="0"/>
              <a:t> </a:t>
            </a:r>
            <a:r>
              <a:rPr lang="en-US" sz="2000" dirty="0" err="1"/>
              <a:t>druge</a:t>
            </a:r>
            <a:r>
              <a:rPr lang="en-US" sz="2000" dirty="0"/>
              <a:t> </a:t>
            </a:r>
            <a:r>
              <a:rPr lang="en-US" sz="2000" dirty="0" err="1"/>
              <a:t>serije</a:t>
            </a:r>
            <a:r>
              <a:rPr lang="en-US" sz="2000" dirty="0"/>
              <a:t> </a:t>
            </a:r>
            <a:r>
              <a:rPr lang="en-US" sz="2000" dirty="0" err="1"/>
              <a:t>manji</a:t>
            </a:r>
            <a:r>
              <a:rPr lang="en-US" sz="2000" dirty="0"/>
              <a:t> od </a:t>
            </a:r>
            <a:r>
              <a:rPr lang="en-US" sz="2000" dirty="0" err="1"/>
              <a:t>uloga</a:t>
            </a:r>
            <a:r>
              <a:rPr lang="en-US" sz="2000" dirty="0"/>
              <a:t> </a:t>
            </a:r>
            <a:r>
              <a:rPr lang="en-US" sz="2000" dirty="0" err="1"/>
              <a:t>treće</a:t>
            </a:r>
            <a:r>
              <a:rPr lang="en-US" sz="2000" dirty="0"/>
              <a:t> </a:t>
            </a:r>
            <a:r>
              <a:rPr lang="en-US" sz="2000" dirty="0" err="1"/>
              <a:t>serije</a:t>
            </a:r>
            <a:r>
              <a:rPr lang="en-US" sz="2000" dirty="0"/>
              <a:t> za 15%, a </a:t>
            </a:r>
            <a:r>
              <a:rPr lang="en-US" sz="2000" dirty="0" err="1"/>
              <a:t>ulog</a:t>
            </a:r>
            <a:r>
              <a:rPr lang="en-US" sz="2000" dirty="0"/>
              <a:t> </a:t>
            </a:r>
            <a:r>
              <a:rPr lang="en-US" sz="2000" dirty="0" err="1"/>
              <a:t>prve</a:t>
            </a:r>
            <a:r>
              <a:rPr lang="en-US" sz="2000" dirty="0"/>
              <a:t> </a:t>
            </a:r>
            <a:r>
              <a:rPr lang="en-US" sz="2000" dirty="0" err="1"/>
              <a:t>veći</a:t>
            </a:r>
            <a:r>
              <a:rPr lang="en-US" sz="2000" dirty="0"/>
              <a:t> od </a:t>
            </a:r>
            <a:r>
              <a:rPr lang="en-US" sz="2000" dirty="0" err="1"/>
              <a:t>uloga</a:t>
            </a:r>
            <a:r>
              <a:rPr lang="en-US" sz="2000" dirty="0"/>
              <a:t> </a:t>
            </a:r>
            <a:r>
              <a:rPr lang="en-US" sz="2000" dirty="0" err="1"/>
              <a:t>druge</a:t>
            </a:r>
            <a:r>
              <a:rPr lang="en-US" sz="2000" dirty="0"/>
              <a:t> za 500</a:t>
            </a:r>
            <a:r>
              <a:rPr lang="sr-Latn-BA" sz="2000" dirty="0"/>
              <a:t>%</a:t>
            </a:r>
            <a:r>
              <a:rPr lang="en-US" sz="20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94592" y="2605230"/>
                <a:ext cx="947810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18.000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>
                          <a:latin typeface="Cambria Math" panose="02040503050406030204" pitchFamily="18" charset="0"/>
                        </a:rPr>
                        <m:t>0,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sr-Latn-BA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15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3.000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3.529,41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592" y="2605230"/>
                <a:ext cx="9478108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68969" y="3815499"/>
                <a:ext cx="10744508" cy="22032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BA" dirty="0"/>
                  <a:t>	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sr-Latn-BA" i="1">
                            <a:latin typeface="Cambria Math" panose="02040503050406030204" pitchFamily="18" charset="0"/>
                          </a:rPr>
                          <m:t>𝑛𝑚</m:t>
                        </m:r>
                      </m:sub>
                    </m:sSub>
                    <m:r>
                      <a:rPr lang="sr-Latn-BA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i="1">
                        <a:latin typeface="Cambria Math" panose="02040503050406030204" pitchFamily="18" charset="0"/>
                      </a:rPr>
                      <m:t>𝑈</m:t>
                    </m:r>
                    <m:f>
                      <m:fPr>
                        <m:ctrlPr>
                          <a:rPr lang="sr-Latn-B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i="1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sr-Latn-BA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BA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sr-Latn-BA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sr-Latn-BA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sr-Latn-BA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sr-Latn-BA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sSup>
                          <m:sSupPr>
                            <m:ctrlPr>
                              <a:rPr lang="sr-Latn-BA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BA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sr-Latn-BA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p>
                        <m:r>
                          <a:rPr lang="sr-Latn-BA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endParaRPr lang="sr-Latn-BA" i="1" dirty="0">
                  <a:latin typeface="Cambria Math" panose="02040503050406030204" pitchFamily="18" charset="0"/>
                </a:endParaRPr>
              </a:p>
              <a:p>
                <a:endParaRPr lang="sr-Latn-BA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𝑛𝑚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18.000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1,01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1,01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15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1,01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+3.000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1,01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1,01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15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1,01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3.529,41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1,01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1,01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15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1,01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𝒏𝒎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𝟏𝟏𝟒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𝟏𝟗𝟒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𝟎𝟔</m:t>
                      </m:r>
                    </m:oMath>
                  </m:oMathPara>
                </a14:m>
                <a:endParaRPr lang="en-US" b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69" y="3815499"/>
                <a:ext cx="10744508" cy="22032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932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1DDC3-342A-4B19-817B-719826EBD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6294" y="446218"/>
            <a:ext cx="7729728" cy="1188720"/>
          </a:xfrm>
        </p:spPr>
        <p:txBody>
          <a:bodyPr/>
          <a:lstStyle/>
          <a:p>
            <a:r>
              <a:rPr lang="sr-Latn-BA" b="1" dirty="0"/>
              <a:t>Varijabilni ulozi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F30FE-1AD6-4E0C-AC84-131D0FFAB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9055" y="2262434"/>
            <a:ext cx="9087439" cy="4149348"/>
          </a:xfrm>
        </p:spPr>
        <p:txBody>
          <a:bodyPr/>
          <a:lstStyle/>
          <a:p>
            <a:pPr marL="0" indent="0">
              <a:buNone/>
            </a:pPr>
            <a:r>
              <a:rPr lang="sr-Latn-BA" dirty="0"/>
              <a:t>Iznosi koji se ulažu na račun nisu jednaki, već se mijenjaju po matematičkim zakonitostima.</a:t>
            </a:r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r>
              <a:rPr lang="sr-Latn-BA" b="1" dirty="0"/>
              <a:t>1. Ulozi se mijenjaju po zakonitostima aritme</a:t>
            </a:r>
            <a:r>
              <a:rPr lang="en-US" b="1"/>
              <a:t>t</a:t>
            </a:r>
            <a:r>
              <a:rPr lang="sr-Latn-BA" b="1"/>
              <a:t>ičke </a:t>
            </a:r>
            <a:r>
              <a:rPr lang="sr-Latn-BA" b="1" dirty="0"/>
              <a:t>progresije</a:t>
            </a:r>
          </a:p>
          <a:p>
            <a:r>
              <a:rPr lang="sr-Latn-BA" dirty="0"/>
              <a:t>svaki naredni ulog je veći ili manji od prethodnog za konstantan iznos (d)</a:t>
            </a:r>
          </a:p>
          <a:p>
            <a:endParaRPr lang="sr-Latn-BA" dirty="0"/>
          </a:p>
          <a:p>
            <a:pPr marL="0" indent="0">
              <a:buNone/>
            </a:pPr>
            <a:r>
              <a:rPr lang="sr-Latn-BA" b="1" dirty="0"/>
              <a:t>2. Ulozi se mijenjaju po zakonitostima geometrijske progresije</a:t>
            </a:r>
          </a:p>
          <a:p>
            <a:r>
              <a:rPr lang="sr-Latn-BA" dirty="0"/>
              <a:t>svaki naredni ulog je veći ili manji od prethodnog za određen procenat (q)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570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A1C0B-BAFD-444E-880B-AA38B36E8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4805" y="239912"/>
            <a:ext cx="9442390" cy="1188720"/>
          </a:xfrm>
        </p:spPr>
        <p:txBody>
          <a:bodyPr>
            <a:normAutofit/>
          </a:bodyPr>
          <a:lstStyle/>
          <a:p>
            <a:r>
              <a:rPr lang="sr-Latn-BA" b="1" dirty="0"/>
              <a:t>1. Ulozi se mijenjaju po zakonitostima aritme</a:t>
            </a:r>
            <a:r>
              <a:rPr lang="en-US" b="1" dirty="0"/>
              <a:t>t</a:t>
            </a:r>
            <a:r>
              <a:rPr lang="sr-Latn-BA" b="1" dirty="0"/>
              <a:t>ičke progresije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3573EA-7915-4DA2-9AE7-AD468E7106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3694" y="2477789"/>
                <a:ext cx="5563321" cy="393243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sr-Latn-BA" sz="2000" b="1" dirty="0"/>
                  <a:t>Anticipativni ulozi</a:t>
                </a:r>
              </a:p>
              <a:p>
                <a:pPr marL="0" indent="0">
                  <a:buNone/>
                </a:pPr>
                <a:endParaRPr lang="sr-Latn-BA" sz="2000" b="1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f>
                        <m:f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sr-Latn-BA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sr-Latn-BA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100∙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sr-Latn-BA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000" b="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sr-Latn-BA" sz="2000" b="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r-Latn-BA" sz="2000" b="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sr-Latn-BA" sz="2000" b="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sr-Latn-BA" sz="2000" b="0" i="1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num>
                            <m:den>
                              <m:r>
                                <a:rPr lang="sr-Latn-BA" sz="2000" b="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sr-Latn-BA" sz="2000" b="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</m:oMath>
                  </m:oMathPara>
                </a14:m>
                <a:endParaRPr lang="sr-Latn-BA" sz="2000" dirty="0"/>
              </a:p>
              <a:p>
                <a:pPr marL="0" indent="0" algn="ctr">
                  <a:buNone/>
                </a:pPr>
                <a:endParaRPr lang="sr-Latn-BA" sz="20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Sup>
                        <m:sSubSup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𝐼𝐼𝐼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  <m:sup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bSup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100∙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sr-Latn-BA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𝐼𝐼𝐼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bSup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Sup>
                            <m:sSubSupPr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3573EA-7915-4DA2-9AE7-AD468E7106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3694" y="2477789"/>
                <a:ext cx="5563321" cy="3932438"/>
              </a:xfrm>
              <a:blipFill>
                <a:blip r:embed="rId2"/>
                <a:stretch>
                  <a:fillRect t="-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F455ECF8-2BD3-453B-BAD9-B32FD20D8A6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306595" y="2477789"/>
                <a:ext cx="5563321" cy="39324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sr-Latn-BA" sz="2000" b="1" dirty="0"/>
                  <a:t>Dekurzivni ulozi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sr-Latn-BA" sz="2000" b="1" dirty="0"/>
              </a:p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sr-Latn-BA" sz="200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f>
                        <m:f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sz="200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sr-Latn-BA" sz="200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sr-Latn-BA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100∙</m:t>
                          </m:r>
                          <m:r>
                            <a:rPr lang="sr-Latn-BA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sr-Latn-BA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sr-Latn-BA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</m:oMath>
                  </m:oMathPara>
                </a14:m>
                <a:endParaRPr lang="sr-Latn-BA" sz="2000" dirty="0"/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sr-Latn-BA" sz="20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sr-Latn-BA" sz="200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𝐼𝐼𝐼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bSup>
                        </m:e>
                      </m:d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100∙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sr-Latn-BA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𝐼𝐼𝐼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bSup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F455ECF8-2BD3-453B-BAD9-B32FD20D8A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6595" y="2477789"/>
                <a:ext cx="5563321" cy="3932438"/>
              </a:xfrm>
              <a:prstGeom prst="rect">
                <a:avLst/>
              </a:prstGeom>
              <a:blipFill>
                <a:blip r:embed="rId3"/>
                <a:stretch>
                  <a:fillRect t="-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7666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12A28-AF49-4F6B-BA85-04D6F4603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786" y="523613"/>
            <a:ext cx="9244427" cy="1188720"/>
          </a:xfrm>
        </p:spPr>
        <p:txBody>
          <a:bodyPr>
            <a:normAutofit fontScale="90000"/>
          </a:bodyPr>
          <a:lstStyle/>
          <a:p>
            <a:r>
              <a:rPr lang="sr-Latn-BA" b="1" dirty="0"/>
              <a:t>2. Ulozi se mijenjaju po zakonitostima geometrijske progresije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0B0DBC6-8D3B-43E2-A5C4-DEA334369C2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3694" y="2477789"/>
                <a:ext cx="5563321" cy="393243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sr-Latn-BA" sz="2000" b="1" dirty="0"/>
                  <a:t>Anticipativni ulozi</a:t>
                </a:r>
              </a:p>
              <a:p>
                <a:pPr marL="0" indent="0">
                  <a:buNone/>
                </a:pPr>
                <a:endParaRPr lang="sr-Latn-BA" sz="2000" b="1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f>
                        <m:f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sr-Latn-BA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sr-Latn-BA" sz="2000" dirty="0"/>
              </a:p>
              <a:p>
                <a:pPr marL="0" indent="0" algn="ctr">
                  <a:buNone/>
                </a:pPr>
                <a:endParaRPr lang="sr-Latn-BA" sz="20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sr-Latn-BA" sz="2000" dirty="0"/>
              </a:p>
              <a:p>
                <a:pPr marL="0" indent="0" algn="ctr">
                  <a:buNone/>
                </a:pPr>
                <a:endParaRPr lang="sr-Latn-BA" sz="200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0B0DBC6-8D3B-43E2-A5C4-DEA334369C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3694" y="2477789"/>
                <a:ext cx="5563321" cy="3932438"/>
              </a:xfrm>
              <a:blipFill>
                <a:blip r:embed="rId2"/>
                <a:stretch>
                  <a:fillRect t="-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38865016-6EC9-4DB0-893E-2A8B71794FD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306595" y="2477789"/>
                <a:ext cx="5563321" cy="39324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sr-Latn-BA" sz="2000" b="1" dirty="0"/>
                  <a:t>Dekurzivni ulozi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sr-Latn-BA" sz="2000" b="1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sr-Latn-BA" sz="200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sr-Latn-BA" sz="2000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sr-Latn-BA" sz="2000" dirty="0"/>
              </a:p>
              <a:p>
                <a:pPr marL="0" indent="0" algn="ctr">
                  <a:buNone/>
                </a:pPr>
                <a:endParaRPr lang="sr-Latn-BA" sz="20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sr-Latn-BA" sz="2000" dirty="0"/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sr-Latn-BA" sz="2000" dirty="0"/>
              </a:p>
              <a:p>
                <a:pPr marL="0" indent="0" algn="ctr"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38865016-6EC9-4DB0-893E-2A8B71794F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6595" y="2477789"/>
                <a:ext cx="5563321" cy="3932438"/>
              </a:xfrm>
              <a:prstGeom prst="rect">
                <a:avLst/>
              </a:prstGeom>
              <a:blipFill>
                <a:blip r:embed="rId3"/>
                <a:stretch>
                  <a:fillRect t="-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0712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E6B25-D540-4BC5-B30C-416422149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608" y="329938"/>
            <a:ext cx="10755984" cy="215873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r-Latn-BA" sz="2000" b="1" dirty="0"/>
              <a:t>ZADATAK:</a:t>
            </a:r>
          </a:p>
          <a:p>
            <a:pPr marL="0" indent="0" algn="just">
              <a:buNone/>
            </a:pPr>
            <a:r>
              <a:rPr lang="sr-Latn-BA" sz="2000" dirty="0"/>
              <a:t>Ulagano je u toku </a:t>
            </a:r>
            <a:r>
              <a:rPr lang="en-US" sz="2000" dirty="0"/>
              <a:t>7</a:t>
            </a:r>
            <a:r>
              <a:rPr lang="sr-Latn-BA" sz="2000" dirty="0"/>
              <a:t> godina uz kamatnu stopu od 4% i polugodišnje kapitalisanje. U toku prve 3 go</a:t>
            </a:r>
            <a:r>
              <a:rPr lang="en-US" sz="2000" dirty="0"/>
              <a:t>d</a:t>
            </a:r>
            <a:r>
              <a:rPr lang="sr-Latn-BA" sz="2000" dirty="0"/>
              <a:t>ine ulagano je na početku svakog polugodišta, pri čemu se ulozi konstantno povećavaju za 200 n.j. Naredne 4 godine je ulagano krajem polugodišta, a ulozi te serije se povećavaju za 4%. Kolika je vrijednost ovih uloga dvije i po godine nakon posljednje uplate, ako je prvi ulog druge serije 3.000 n.j, a posljednji ulog prve serije je 11.000?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68BFDF9-9217-4D3A-A956-366DC5668147}"/>
                  </a:ext>
                </a:extLst>
              </p:cNvPr>
              <p:cNvSpPr txBox="1"/>
              <p:nvPr/>
            </p:nvSpPr>
            <p:spPr>
              <a:xfrm>
                <a:off x="641657" y="2807556"/>
                <a:ext cx="9478108" cy="951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3.000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1.000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∙200→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=10.000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68BFDF9-9217-4D3A-A956-366DC56681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657" y="2807556"/>
                <a:ext cx="9478108" cy="9510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AB77EF3-CCEA-4FA0-A5F4-5A40593CF83B}"/>
                  </a:ext>
                </a:extLst>
              </p:cNvPr>
              <p:cNvSpPr txBox="1"/>
              <p:nvPr/>
            </p:nvSpPr>
            <p:spPr>
              <a:xfrm>
                <a:off x="385668" y="4369326"/>
                <a:ext cx="11420664" cy="9973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10.000</m:t>
                          </m:r>
                          <m:f>
                            <m:f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</a:rPr>
                                    <m:t>1,02</m:t>
                                  </m:r>
                                </m:e>
                                <m:sup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num>
                            <m:den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100∙</m:t>
                              </m:r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200</m:t>
                              </m:r>
                            </m:num>
                            <m:den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sr-Latn-BA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1,02(</m:t>
                                  </m:r>
                                  <m:sSup>
                                    <m:sSupPr>
                                      <m:ctrlPr>
                                        <a:rPr lang="sr-Latn-BA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r-Latn-BA" i="1">
                                          <a:latin typeface="Cambria Math" panose="02040503050406030204" pitchFamily="18" charset="0"/>
                                        </a:rPr>
                                        <m:t>1,02</m:t>
                                      </m:r>
                                    </m:e>
                                    <m:sup>
                                      <m:r>
                                        <a:rPr lang="sr-Latn-BA" i="1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p>
                                  </m:sSup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−1)</m:t>
                                  </m:r>
                                </m:num>
                                <m:den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1,02−1</m:t>
                                  </m:r>
                                </m:den>
                              </m:f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1,02</m:t>
                              </m:r>
                            </m:e>
                          </m:d>
                        </m:e>
                      </m:d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1,02</m:t>
                          </m:r>
                        </m:e>
                        <m:sup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</m:t>
                          </m:r>
                        </m:sup>
                      </m:sSup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3.000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1,04</m:t>
                              </m:r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1,02−1,04</m:t>
                          </m:r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1,02</m:t>
                          </m:r>
                        </m:e>
                        <m:sup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AB77EF3-CCEA-4FA0-A5F4-5A40593CF8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668" y="4369326"/>
                <a:ext cx="11420664" cy="9973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8334B9A-9877-4C8A-868B-2DF09D22F8C1}"/>
                  </a:ext>
                </a:extLst>
              </p:cNvPr>
              <p:cNvSpPr txBox="1"/>
              <p:nvPr/>
            </p:nvSpPr>
            <p:spPr>
              <a:xfrm>
                <a:off x="2896386" y="5639237"/>
                <a:ext cx="609442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1" i="1" smtClean="0"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sr-Latn-BA" sz="18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𝟏𝟏𝟗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𝟗𝟏𝟎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𝟓𝟒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8334B9A-9877-4C8A-868B-2DF09D22F8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6386" y="5639237"/>
                <a:ext cx="609442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5730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1012C-EBC5-4957-8BBF-9BF1EBB54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48255"/>
            <a:ext cx="7729728" cy="1188720"/>
          </a:xfrm>
        </p:spPr>
        <p:txBody>
          <a:bodyPr/>
          <a:lstStyle/>
          <a:p>
            <a:r>
              <a:rPr lang="sr-Latn-BA" dirty="0"/>
              <a:t>Kombinovani primjeri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3865B-119F-49F4-AEA5-3997A6E08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0770" y="1650475"/>
            <a:ext cx="9750458" cy="25452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b="1" dirty="0"/>
              <a:t>ZADATAK:</a:t>
            </a:r>
          </a:p>
          <a:p>
            <a:pPr marL="0" indent="0" algn="just">
              <a:buNone/>
            </a:pPr>
            <a:r>
              <a:rPr lang="sr-Latn-BA" sz="2000" dirty="0"/>
              <a:t>Ulagano je u toku 8 godina na sljedeći način: u toku prve 3 godine na kraju svakog dvomjesečja po ... n.j, u toku naredne 3 godine na kraju svake godine po 1500 n.j, a u toku posljednje 2 godine na kraju svakog polugodišta po ... n.j. Kolika je vrijednost svih uloga 3 i po godine nakon posljednjeg ulaganja, ako je ulog prve serije manji od uloga druge za 80%, a ulog treće je veći od uloga druge za 50%. Kapitalisanje je polugodišnje, a kamatna stopa 10%. </a:t>
            </a:r>
            <a:r>
              <a:rPr lang="en-US" sz="2000" dirty="0" err="1"/>
              <a:t>Koristiti</a:t>
            </a:r>
            <a:r>
              <a:rPr lang="en-US" sz="2000" dirty="0"/>
              <a:t> </a:t>
            </a:r>
            <a:r>
              <a:rPr lang="en-US" sz="2000" dirty="0" err="1"/>
              <a:t>metod</a:t>
            </a:r>
            <a:r>
              <a:rPr lang="en-US" sz="2000" dirty="0"/>
              <a:t> </a:t>
            </a:r>
            <a:r>
              <a:rPr lang="en-US" sz="2000" dirty="0" err="1"/>
              <a:t>kombinacije</a:t>
            </a:r>
            <a:r>
              <a:rPr lang="en-US" sz="2000" dirty="0"/>
              <a:t> </a:t>
            </a:r>
            <a:r>
              <a:rPr lang="en-US" sz="2000" dirty="0" err="1"/>
              <a:t>proste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složene</a:t>
            </a:r>
            <a:r>
              <a:rPr lang="en-US" sz="2000" dirty="0"/>
              <a:t> </a:t>
            </a:r>
            <a:r>
              <a:rPr lang="en-US" sz="2000" dirty="0" err="1"/>
              <a:t>kamate</a:t>
            </a:r>
            <a:r>
              <a:rPr lang="en-US" sz="2000" dirty="0"/>
              <a:t>.</a:t>
            </a:r>
            <a:endParaRPr lang="sr-Latn-BA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6E8C6BF9-3284-4FA4-A535-4274305BF11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410878" y="4185502"/>
                <a:ext cx="9370243" cy="108408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i="1" smtClean="0">
                          <a:latin typeface="Cambria Math" panose="02040503050406030204" pitchFamily="18" charset="0"/>
                        </a:rPr>
                        <m:t>0,2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i="1" smtClean="0">
                          <a:latin typeface="Cambria Math" panose="02040503050406030204" pitchFamily="18" charset="0"/>
                        </a:rPr>
                        <m:t>300</m:t>
                      </m:r>
                    </m:oMath>
                  </m:oMathPara>
                </a14:m>
                <a:endParaRPr lang="sr-Latn-BA" i="1" dirty="0">
                  <a:latin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i="1" smtClean="0">
                          <a:latin typeface="Cambria Math" panose="02040503050406030204" pitchFamily="18" charset="0"/>
                        </a:rPr>
                        <m:t>1500</m:t>
                      </m:r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i="1" smtClean="0">
                          <a:latin typeface="Cambria Math" panose="02040503050406030204" pitchFamily="18" charset="0"/>
                        </a:rPr>
                        <m:t>1,5</m:t>
                      </m:r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i="1" smtClean="0">
                          <a:latin typeface="Cambria Math" panose="02040503050406030204" pitchFamily="18" charset="0"/>
                        </a:rPr>
                        <m:t>=2250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6E8C6BF9-3284-4FA4-A535-4274305BF1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0878" y="4185502"/>
                <a:ext cx="9370243" cy="108408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AF451F88-9C0D-4CF2-8074-555432EDE14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41110" y="5667081"/>
                <a:ext cx="10584729" cy="108408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=300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3+</m:t>
                          </m:r>
                          <m:f>
                            <m:fPr>
                              <m:ctrlP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d>
                                <m:dPr>
                                  <m:ctrlPr>
                                    <a:rPr lang="sr-Latn-BA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3−1</m:t>
                                  </m:r>
                                </m:e>
                              </m:d>
                            </m:num>
                            <m:den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200</m:t>
                              </m:r>
                            </m:den>
                          </m:f>
                        </m:e>
                      </m:d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1,05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1,05−1</m:t>
                          </m:r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1,05</m:t>
                          </m:r>
                        </m:e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17</m:t>
                          </m:r>
                        </m:sup>
                      </m:sSup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+1500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1,05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1,05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1,05</m:t>
                          </m:r>
                        </m:e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11</m:t>
                          </m:r>
                        </m:sup>
                      </m:sSup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+2250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1,05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1,05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1,05</m:t>
                          </m:r>
                        </m:e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AF451F88-9C0D-4CF2-8074-555432EDE1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110" y="5667081"/>
                <a:ext cx="10584729" cy="10840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4131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CE3CCD-5306-446C-91EA-60A204C60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169" y="405353"/>
            <a:ext cx="10755984" cy="20738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b="1" dirty="0"/>
              <a:t>ZADATAK:</a:t>
            </a:r>
          </a:p>
          <a:p>
            <a:pPr marL="0" indent="0">
              <a:buNone/>
            </a:pPr>
            <a:r>
              <a:rPr lang="sr-Latn-BA" sz="2000" dirty="0"/>
              <a:t>Ulagano je u toku 10 godina na sljedeći način: u toku prve 2 godine na kraju svakog dvomjesečja po ... n.j, u toku narednih 5 godina na kraju svake godine po ... n.j. i u toku posljednje 3 godine na kraju svakog polugodišta po 500 n.j. Kamatna stopa je 12% uz polugodišnje kapitalisanje. Ulog prve serije je manji od uloga druge za 30%, a ulog druge je veći od uloga treće za 20%. Kolika je vrijednost svih uloga 2 godine nakon posljednjeg ulaganja?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BBBCA550-0A25-40A1-908F-5AA10D95767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2169" y="2801333"/>
                <a:ext cx="9370243" cy="108408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i="1" smtClean="0">
                          <a:latin typeface="Cambria Math" panose="02040503050406030204" pitchFamily="18" charset="0"/>
                        </a:rPr>
                        <m:t>0,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420</m:t>
                      </m:r>
                    </m:oMath>
                  </m:oMathPara>
                </a14:m>
                <a:endParaRPr lang="sr-Latn-BA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1,2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sr-Latn-BA" i="1" smtClean="0">
                          <a:latin typeface="Cambria Math" panose="02040503050406030204" pitchFamily="18" charset="0"/>
                        </a:rPr>
                        <m:t>00</m:t>
                      </m:r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500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BBBCA550-0A25-40A1-908F-5AA10D9576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169" y="2801333"/>
                <a:ext cx="9370243" cy="108408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DD26DA4F-AC2F-4EF6-A0A9-77C8B5ECB28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62380" y="4207498"/>
                <a:ext cx="10584729" cy="108408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=420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3+</m:t>
                          </m:r>
                          <m:f>
                            <m:fPr>
                              <m:ctrlP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  <m:d>
                                <m:dPr>
                                  <m:ctrlPr>
                                    <a:rPr lang="sr-Latn-BA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3−1</m:t>
                                  </m:r>
                                </m:e>
                              </m:d>
                            </m:num>
                            <m:den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200</m:t>
                              </m:r>
                            </m:den>
                          </m:f>
                        </m:e>
                      </m:d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1,06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1,06−1</m:t>
                          </m:r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1,06</m:t>
                          </m:r>
                        </m:e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20</m:t>
                          </m:r>
                        </m:sup>
                      </m:sSup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+600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1,06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1,06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1,06</m:t>
                          </m:r>
                        </m:e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+500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1,06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1,06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1,06</m:t>
                          </m:r>
                        </m:e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DD26DA4F-AC2F-4EF6-A0A9-77C8B5ECB2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380" y="4207498"/>
                <a:ext cx="10584729" cy="10840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9100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1094</TotalTime>
  <Words>752</Words>
  <Application>Microsoft Office PowerPoint</Application>
  <PresentationFormat>Widescreen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Cambria Math</vt:lpstr>
      <vt:lpstr>Gill Sans MT</vt:lpstr>
      <vt:lpstr>Parcel</vt:lpstr>
      <vt:lpstr>Ulozi (II)</vt:lpstr>
      <vt:lpstr>PowerPoint Presentation</vt:lpstr>
      <vt:lpstr>Varijabilni ulozi</vt:lpstr>
      <vt:lpstr>1. Ulozi se mijenjaju po zakonitostima aritmetičke progresije</vt:lpstr>
      <vt:lpstr>2. Ulozi se mijenjaju po zakonitostima geometrijske progresije</vt:lpstr>
      <vt:lpstr>PowerPoint Presentation</vt:lpstr>
      <vt:lpstr>Kombinovani primjeri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Ulozi</dc:title>
  <dc:creator>Marić, Milica</dc:creator>
  <cp:lastModifiedBy>Marić, Milica</cp:lastModifiedBy>
  <cp:revision>81</cp:revision>
  <dcterms:created xsi:type="dcterms:W3CDTF">2023-05-02T09:40:58Z</dcterms:created>
  <dcterms:modified xsi:type="dcterms:W3CDTF">2023-05-10T17:49:35Z</dcterms:modified>
</cp:coreProperties>
</file>