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328" r:id="rId3"/>
    <p:sldId id="329" r:id="rId4"/>
    <p:sldId id="357" r:id="rId5"/>
    <p:sldId id="333" r:id="rId6"/>
    <p:sldId id="334" r:id="rId7"/>
    <p:sldId id="332" r:id="rId8"/>
    <p:sldId id="353" r:id="rId9"/>
    <p:sldId id="358" r:id="rId10"/>
    <p:sldId id="356" r:id="rId11"/>
    <p:sldId id="359" r:id="rId12"/>
    <p:sldId id="355" r:id="rId13"/>
    <p:sldId id="339" r:id="rId14"/>
    <p:sldId id="341" r:id="rId15"/>
    <p:sldId id="338" r:id="rId16"/>
    <p:sldId id="343" r:id="rId17"/>
    <p:sldId id="344" r:id="rId18"/>
    <p:sldId id="345" r:id="rId19"/>
    <p:sldId id="346" r:id="rId20"/>
    <p:sldId id="347" r:id="rId21"/>
    <p:sldId id="348" r:id="rId22"/>
    <p:sldId id="352" r:id="rId23"/>
    <p:sldId id="349" r:id="rId24"/>
    <p:sldId id="350" r:id="rId25"/>
    <p:sldId id="351" r:id="rId26"/>
    <p:sldId id="360" r:id="rId27"/>
    <p:sldId id="362" r:id="rId28"/>
    <p:sldId id="364" r:id="rId29"/>
    <p:sldId id="264" r:id="rId30"/>
    <p:sldId id="361" r:id="rId31"/>
    <p:sldId id="257" r:id="rId32"/>
    <p:sldId id="258" r:id="rId33"/>
    <p:sldId id="263" r:id="rId34"/>
    <p:sldId id="265" r:id="rId35"/>
    <p:sldId id="304" r:id="rId36"/>
    <p:sldId id="321" r:id="rId37"/>
    <p:sldId id="322" r:id="rId38"/>
    <p:sldId id="325" r:id="rId39"/>
    <p:sldId id="326" r:id="rId40"/>
    <p:sldId id="327" r:id="rId41"/>
    <p:sldId id="271" r:id="rId42"/>
    <p:sldId id="279" r:id="rId43"/>
    <p:sldId id="280" r:id="rId44"/>
    <p:sldId id="267" r:id="rId45"/>
    <p:sldId id="269" r:id="rId46"/>
    <p:sldId id="281" r:id="rId47"/>
    <p:sldId id="282" r:id="rId48"/>
    <p:sldId id="283" r:id="rId49"/>
    <p:sldId id="284" r:id="rId50"/>
    <p:sldId id="285" r:id="rId51"/>
    <p:sldId id="311" r:id="rId52"/>
    <p:sldId id="286" r:id="rId53"/>
    <p:sldId id="287" r:id="rId54"/>
    <p:sldId id="310" r:id="rId55"/>
    <p:sldId id="365" r:id="rId56"/>
    <p:sldId id="289" r:id="rId57"/>
    <p:sldId id="366" r:id="rId58"/>
    <p:sldId id="367" r:id="rId59"/>
    <p:sldId id="368" r:id="rId60"/>
    <p:sldId id="369" r:id="rId61"/>
    <p:sldId id="370" r:id="rId62"/>
    <p:sldId id="299" r:id="rId63"/>
    <p:sldId id="300" r:id="rId64"/>
    <p:sldId id="308" r:id="rId65"/>
    <p:sldId id="316" r:id="rId66"/>
    <p:sldId id="301" r:id="rId67"/>
    <p:sldId id="303" r:id="rId68"/>
    <p:sldId id="302" r:id="rId69"/>
    <p:sldId id="318"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3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7F0428-F24A-433F-98DB-1081A2C5B268}"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F3599ADD-19F1-4131-B511-13D74BA7DCCE}">
      <dgm:prSet phldrT="[Text]"/>
      <dgm:spPr/>
      <dgm:t>
        <a:bodyPr/>
        <a:lstStyle/>
        <a:p>
          <a:r>
            <a:rPr lang="sr-Latn-BA" b="1" dirty="0" smtClean="0"/>
            <a:t>Direktna procjena vrijednosti sopstvenog kapitala - poslije servisiranja dugova</a:t>
          </a:r>
          <a:endParaRPr lang="en-US" b="1" dirty="0"/>
        </a:p>
      </dgm:t>
    </dgm:pt>
    <dgm:pt modelId="{874D3584-26D8-4F6B-9C17-754C21709F5E}" type="parTrans" cxnId="{CC71663E-1F86-475B-9A8C-403BEF22C1F4}">
      <dgm:prSet/>
      <dgm:spPr/>
      <dgm:t>
        <a:bodyPr/>
        <a:lstStyle/>
        <a:p>
          <a:endParaRPr lang="en-US"/>
        </a:p>
      </dgm:t>
    </dgm:pt>
    <dgm:pt modelId="{6D1FDFC7-7E83-4898-84D7-0AD9F7AFD04F}" type="sibTrans" cxnId="{CC71663E-1F86-475B-9A8C-403BEF22C1F4}">
      <dgm:prSet/>
      <dgm:spPr/>
      <dgm:t>
        <a:bodyPr/>
        <a:lstStyle/>
        <a:p>
          <a:endParaRPr lang="en-US"/>
        </a:p>
      </dgm:t>
    </dgm:pt>
    <dgm:pt modelId="{52503502-BC53-4272-8C88-A2FCD489FF13}">
      <dgm:prSet phldrT="[Text]"/>
      <dgm:spPr/>
      <dgm:t>
        <a:bodyPr/>
        <a:lstStyle/>
        <a:p>
          <a:r>
            <a:rPr lang="sr-Latn-BA" dirty="0" smtClean="0"/>
            <a:t>Kao diskontna stopa koristi se cijena sopstvenog kapitala</a:t>
          </a:r>
          <a:endParaRPr lang="en-US" dirty="0"/>
        </a:p>
      </dgm:t>
    </dgm:pt>
    <dgm:pt modelId="{7B0E94C6-D78F-4541-93AE-6FB8CF395F24}" type="parTrans" cxnId="{4B1A8523-6185-4508-BBA8-82788E39CB0C}">
      <dgm:prSet/>
      <dgm:spPr/>
      <dgm:t>
        <a:bodyPr/>
        <a:lstStyle/>
        <a:p>
          <a:endParaRPr lang="en-US" dirty="0"/>
        </a:p>
      </dgm:t>
    </dgm:pt>
    <dgm:pt modelId="{19663AFD-0CB0-4BD8-A8EE-DF1C5CE90D33}" type="sibTrans" cxnId="{4B1A8523-6185-4508-BBA8-82788E39CB0C}">
      <dgm:prSet/>
      <dgm:spPr/>
      <dgm:t>
        <a:bodyPr/>
        <a:lstStyle/>
        <a:p>
          <a:endParaRPr lang="en-US" dirty="0"/>
        </a:p>
      </dgm:t>
    </dgm:pt>
    <dgm:pt modelId="{37AF1B05-8C57-4EA4-8870-8DFA14837DF4}">
      <dgm:prSet phldrT="[Text]"/>
      <dgm:spPr/>
      <dgm:t>
        <a:bodyPr/>
        <a:lstStyle/>
        <a:p>
          <a:r>
            <a:rPr lang="sr-Latn-BA" b="1" dirty="0" smtClean="0"/>
            <a:t>Indirektna procjena vrijednosti sopstvenog kapitala (procjena ukupnog kapitala) – prije servisiranja dugova</a:t>
          </a:r>
          <a:endParaRPr lang="en-US" b="1" dirty="0"/>
        </a:p>
      </dgm:t>
    </dgm:pt>
    <dgm:pt modelId="{7C9CB671-7165-40D4-AA2A-0753357DDDF6}" type="parTrans" cxnId="{275DAF98-CCB9-4A35-99D1-A5CF61DEF6F4}">
      <dgm:prSet/>
      <dgm:spPr/>
      <dgm:t>
        <a:bodyPr/>
        <a:lstStyle/>
        <a:p>
          <a:endParaRPr lang="en-US"/>
        </a:p>
      </dgm:t>
    </dgm:pt>
    <dgm:pt modelId="{F33497BA-7D63-4BFD-A848-EC2442EC0697}" type="sibTrans" cxnId="{275DAF98-CCB9-4A35-99D1-A5CF61DEF6F4}">
      <dgm:prSet/>
      <dgm:spPr/>
      <dgm:t>
        <a:bodyPr/>
        <a:lstStyle/>
        <a:p>
          <a:endParaRPr lang="en-US"/>
        </a:p>
      </dgm:t>
    </dgm:pt>
    <dgm:pt modelId="{0E921F94-8E3D-4590-85A1-AF2FDDD3F3A2}">
      <dgm:prSet phldrT="[Text]"/>
      <dgm:spPr/>
      <dgm:t>
        <a:bodyPr/>
        <a:lstStyle/>
        <a:p>
          <a:r>
            <a:rPr lang="sr-Latn-BA" dirty="0" smtClean="0"/>
            <a:t>Kao diskontna stopa koristi se WACC (Prosječna ponderisana cijena kapitala)</a:t>
          </a:r>
          <a:endParaRPr lang="en-US" dirty="0"/>
        </a:p>
      </dgm:t>
    </dgm:pt>
    <dgm:pt modelId="{F6DA5CF1-21C1-456E-B8A5-BE4121D5D881}" type="parTrans" cxnId="{571D0613-C7CC-4007-AFC5-07142D83E255}">
      <dgm:prSet/>
      <dgm:spPr/>
      <dgm:t>
        <a:bodyPr/>
        <a:lstStyle/>
        <a:p>
          <a:endParaRPr lang="en-US" dirty="0"/>
        </a:p>
      </dgm:t>
    </dgm:pt>
    <dgm:pt modelId="{39EA662B-7033-4F44-8EE4-00799274AE0D}" type="sibTrans" cxnId="{571D0613-C7CC-4007-AFC5-07142D83E255}">
      <dgm:prSet/>
      <dgm:spPr/>
      <dgm:t>
        <a:bodyPr/>
        <a:lstStyle/>
        <a:p>
          <a:endParaRPr lang="en-US" dirty="0"/>
        </a:p>
      </dgm:t>
    </dgm:pt>
    <dgm:pt modelId="{90FF2508-69B4-4272-AD9B-5C520B68D2D4}">
      <dgm:prSet phldrT="[Text]"/>
      <dgm:spPr/>
      <dgm:t>
        <a:bodyPr/>
        <a:lstStyle/>
        <a:p>
          <a:r>
            <a:rPr lang="sr-Latn-BA" dirty="0" smtClean="0"/>
            <a:t>Novčani tok prije servisiranja dugova (FCFF – Free Cash Flow to Firm)</a:t>
          </a:r>
          <a:endParaRPr lang="en-US" dirty="0"/>
        </a:p>
      </dgm:t>
    </dgm:pt>
    <dgm:pt modelId="{0F91FE92-AC7B-4B15-AB41-3B092AB2FCAA}" type="parTrans" cxnId="{E1C8390F-265D-46FC-A2B0-AEF92049CC5D}">
      <dgm:prSet/>
      <dgm:spPr/>
      <dgm:t>
        <a:bodyPr/>
        <a:lstStyle/>
        <a:p>
          <a:endParaRPr lang="en-US"/>
        </a:p>
      </dgm:t>
    </dgm:pt>
    <dgm:pt modelId="{DB04FD14-F64F-459D-8E08-D569B8A3D7FF}" type="sibTrans" cxnId="{E1C8390F-265D-46FC-A2B0-AEF92049CC5D}">
      <dgm:prSet/>
      <dgm:spPr/>
      <dgm:t>
        <a:bodyPr/>
        <a:lstStyle/>
        <a:p>
          <a:endParaRPr lang="en-US" dirty="0"/>
        </a:p>
      </dgm:t>
    </dgm:pt>
    <dgm:pt modelId="{116A391B-28D8-489B-8B47-52C7A0DF9670}">
      <dgm:prSet/>
      <dgm:spPr/>
      <dgm:t>
        <a:bodyPr/>
        <a:lstStyle/>
        <a:p>
          <a:r>
            <a:rPr lang="sr-Latn-BA" dirty="0" smtClean="0"/>
            <a:t>Novčani tok poslije servisiranja dugova (FCFE – Free Cash Flow to Equity)</a:t>
          </a:r>
          <a:endParaRPr lang="en-US" dirty="0"/>
        </a:p>
      </dgm:t>
    </dgm:pt>
    <dgm:pt modelId="{72FB6927-37F5-4431-B5FF-496C965F03E4}" type="parTrans" cxnId="{425ED10F-4F09-4F6B-BB2F-49E807090939}">
      <dgm:prSet/>
      <dgm:spPr/>
      <dgm:t>
        <a:bodyPr/>
        <a:lstStyle/>
        <a:p>
          <a:endParaRPr lang="en-US"/>
        </a:p>
      </dgm:t>
    </dgm:pt>
    <dgm:pt modelId="{F4D8FAA8-737E-4492-B965-61AE6A93C167}" type="sibTrans" cxnId="{425ED10F-4F09-4F6B-BB2F-49E807090939}">
      <dgm:prSet/>
      <dgm:spPr/>
      <dgm:t>
        <a:bodyPr/>
        <a:lstStyle/>
        <a:p>
          <a:endParaRPr lang="en-US" dirty="0"/>
        </a:p>
      </dgm:t>
    </dgm:pt>
    <dgm:pt modelId="{3C4C2EC2-40F0-4240-A364-20DF780098F7}">
      <dgm:prSet/>
      <dgm:spPr/>
      <dgm:t>
        <a:bodyPr/>
        <a:lstStyle/>
        <a:p>
          <a:r>
            <a:rPr lang="sr-Latn-BA" dirty="0" smtClean="0"/>
            <a:t>Dobija se: </a:t>
          </a:r>
          <a:r>
            <a:rPr lang="sr-Latn-BA" b="0" dirty="0" smtClean="0"/>
            <a:t>Procijenjena vrijednost sopstvenog kapitala </a:t>
          </a:r>
          <a:r>
            <a:rPr lang="sr-Latn-BA" dirty="0" smtClean="0"/>
            <a:t>(neto aktive)</a:t>
          </a:r>
          <a:endParaRPr lang="en-US" dirty="0"/>
        </a:p>
      </dgm:t>
    </dgm:pt>
    <dgm:pt modelId="{EFFC39F1-F467-419A-B57D-1DC1BB24FCAA}" type="parTrans" cxnId="{93DEA513-3A4F-4DAA-A2F4-68645EF98454}">
      <dgm:prSet/>
      <dgm:spPr/>
      <dgm:t>
        <a:bodyPr/>
        <a:lstStyle/>
        <a:p>
          <a:endParaRPr lang="en-US"/>
        </a:p>
      </dgm:t>
    </dgm:pt>
    <dgm:pt modelId="{1FFB1D6B-4D3E-494F-AB9E-76E8B56431E4}" type="sibTrans" cxnId="{93DEA513-3A4F-4DAA-A2F4-68645EF98454}">
      <dgm:prSet/>
      <dgm:spPr/>
      <dgm:t>
        <a:bodyPr/>
        <a:lstStyle/>
        <a:p>
          <a:endParaRPr lang="en-US"/>
        </a:p>
      </dgm:t>
    </dgm:pt>
    <dgm:pt modelId="{536B1511-F5EF-45A1-8F2E-87DBDE5DCC64}">
      <dgm:prSet/>
      <dgm:spPr/>
      <dgm:t>
        <a:bodyPr/>
        <a:lstStyle/>
        <a:p>
          <a:r>
            <a:rPr lang="sr-Latn-BA" dirty="0" smtClean="0"/>
            <a:t>Dobija se: </a:t>
          </a:r>
          <a:r>
            <a:rPr lang="sr-Latn-BA" b="0" i="0" dirty="0" smtClean="0"/>
            <a:t>Procijenjena vrijednost </a:t>
          </a:r>
          <a:r>
            <a:rPr lang="sr-Latn-BA" b="0" dirty="0" smtClean="0"/>
            <a:t>ukupnog ili investiranog kapitala </a:t>
          </a:r>
          <a:r>
            <a:rPr lang="sr-Latn-BA" dirty="0" smtClean="0"/>
            <a:t>(ukupne imovine preduzeća)</a:t>
          </a:r>
          <a:endParaRPr lang="en-US" dirty="0"/>
        </a:p>
      </dgm:t>
    </dgm:pt>
    <dgm:pt modelId="{2B6256CD-DCDB-4AA4-B316-560AC1365E90}" type="parTrans" cxnId="{4629790E-215F-498E-9FCD-B9F35B71ADBC}">
      <dgm:prSet/>
      <dgm:spPr/>
      <dgm:t>
        <a:bodyPr/>
        <a:lstStyle/>
        <a:p>
          <a:endParaRPr lang="en-US"/>
        </a:p>
      </dgm:t>
    </dgm:pt>
    <dgm:pt modelId="{1D466B19-46D2-4615-BFFF-536E898B72D0}" type="sibTrans" cxnId="{4629790E-215F-498E-9FCD-B9F35B71ADBC}">
      <dgm:prSet/>
      <dgm:spPr/>
      <dgm:t>
        <a:bodyPr/>
        <a:lstStyle/>
        <a:p>
          <a:endParaRPr lang="en-US"/>
        </a:p>
      </dgm:t>
    </dgm:pt>
    <dgm:pt modelId="{5ED3278C-2AFD-40EF-B222-D2084919BE96}" type="pres">
      <dgm:prSet presAssocID="{6C7F0428-F24A-433F-98DB-1081A2C5B268}" presName="Name0" presStyleCnt="0">
        <dgm:presLayoutVars>
          <dgm:dir/>
          <dgm:animLvl val="lvl"/>
          <dgm:resizeHandles val="exact"/>
        </dgm:presLayoutVars>
      </dgm:prSet>
      <dgm:spPr/>
      <dgm:t>
        <a:bodyPr/>
        <a:lstStyle/>
        <a:p>
          <a:endParaRPr lang="en-US"/>
        </a:p>
      </dgm:t>
    </dgm:pt>
    <dgm:pt modelId="{1892BECC-1EF2-4418-9CF7-99102A9BA5F3}" type="pres">
      <dgm:prSet presAssocID="{F3599ADD-19F1-4131-B511-13D74BA7DCCE}" presName="vertFlow" presStyleCnt="0"/>
      <dgm:spPr/>
    </dgm:pt>
    <dgm:pt modelId="{89B5AF1A-0981-41A7-8DAE-42851D40B38D}" type="pres">
      <dgm:prSet presAssocID="{F3599ADD-19F1-4131-B511-13D74BA7DCCE}" presName="header" presStyleLbl="node1" presStyleIdx="0" presStyleCnt="2"/>
      <dgm:spPr/>
      <dgm:t>
        <a:bodyPr/>
        <a:lstStyle/>
        <a:p>
          <a:endParaRPr lang="en-US"/>
        </a:p>
      </dgm:t>
    </dgm:pt>
    <dgm:pt modelId="{1D1BB92A-930F-4BAC-94B5-F10876DEECD5}" type="pres">
      <dgm:prSet presAssocID="{7B0E94C6-D78F-4541-93AE-6FB8CF395F24}" presName="parTrans" presStyleLbl="sibTrans2D1" presStyleIdx="0" presStyleCnt="6"/>
      <dgm:spPr/>
      <dgm:t>
        <a:bodyPr/>
        <a:lstStyle/>
        <a:p>
          <a:endParaRPr lang="en-US"/>
        </a:p>
      </dgm:t>
    </dgm:pt>
    <dgm:pt modelId="{4BE83C60-E249-4F07-9478-736C59E2BEE1}" type="pres">
      <dgm:prSet presAssocID="{52503502-BC53-4272-8C88-A2FCD489FF13}" presName="child" presStyleLbl="alignAccFollowNode1" presStyleIdx="0" presStyleCnt="6">
        <dgm:presLayoutVars>
          <dgm:chMax val="0"/>
          <dgm:bulletEnabled val="1"/>
        </dgm:presLayoutVars>
      </dgm:prSet>
      <dgm:spPr/>
      <dgm:t>
        <a:bodyPr/>
        <a:lstStyle/>
        <a:p>
          <a:endParaRPr lang="en-US"/>
        </a:p>
      </dgm:t>
    </dgm:pt>
    <dgm:pt modelId="{50EAB496-3810-4E0C-A1F7-7F7EBA3F6610}" type="pres">
      <dgm:prSet presAssocID="{19663AFD-0CB0-4BD8-A8EE-DF1C5CE90D33}" presName="sibTrans" presStyleLbl="sibTrans2D1" presStyleIdx="1" presStyleCnt="6"/>
      <dgm:spPr/>
      <dgm:t>
        <a:bodyPr/>
        <a:lstStyle/>
        <a:p>
          <a:endParaRPr lang="en-US"/>
        </a:p>
      </dgm:t>
    </dgm:pt>
    <dgm:pt modelId="{56244C75-F0DC-4C5C-BB82-3CAA2B1219A7}" type="pres">
      <dgm:prSet presAssocID="{116A391B-28D8-489B-8B47-52C7A0DF9670}" presName="child" presStyleLbl="alignAccFollowNode1" presStyleIdx="1" presStyleCnt="6">
        <dgm:presLayoutVars>
          <dgm:chMax val="0"/>
          <dgm:bulletEnabled val="1"/>
        </dgm:presLayoutVars>
      </dgm:prSet>
      <dgm:spPr/>
      <dgm:t>
        <a:bodyPr/>
        <a:lstStyle/>
        <a:p>
          <a:endParaRPr lang="en-US"/>
        </a:p>
      </dgm:t>
    </dgm:pt>
    <dgm:pt modelId="{8BBFF064-5A5A-48EC-A961-F1C419C22778}" type="pres">
      <dgm:prSet presAssocID="{F4D8FAA8-737E-4492-B965-61AE6A93C167}" presName="sibTrans" presStyleLbl="sibTrans2D1" presStyleIdx="2" presStyleCnt="6"/>
      <dgm:spPr/>
      <dgm:t>
        <a:bodyPr/>
        <a:lstStyle/>
        <a:p>
          <a:endParaRPr lang="en-US"/>
        </a:p>
      </dgm:t>
    </dgm:pt>
    <dgm:pt modelId="{9D7A75DA-C757-40CF-9191-47D166E4C120}" type="pres">
      <dgm:prSet presAssocID="{3C4C2EC2-40F0-4240-A364-20DF780098F7}" presName="child" presStyleLbl="alignAccFollowNode1" presStyleIdx="2" presStyleCnt="6">
        <dgm:presLayoutVars>
          <dgm:chMax val="0"/>
          <dgm:bulletEnabled val="1"/>
        </dgm:presLayoutVars>
      </dgm:prSet>
      <dgm:spPr/>
      <dgm:t>
        <a:bodyPr/>
        <a:lstStyle/>
        <a:p>
          <a:endParaRPr lang="en-US"/>
        </a:p>
      </dgm:t>
    </dgm:pt>
    <dgm:pt modelId="{B5F615AF-46F7-49A2-82C2-8EE5DF3BF0C3}" type="pres">
      <dgm:prSet presAssocID="{F3599ADD-19F1-4131-B511-13D74BA7DCCE}" presName="hSp" presStyleCnt="0"/>
      <dgm:spPr/>
    </dgm:pt>
    <dgm:pt modelId="{026E6C8A-4324-48F6-BEF8-2B56DD842D29}" type="pres">
      <dgm:prSet presAssocID="{37AF1B05-8C57-4EA4-8870-8DFA14837DF4}" presName="vertFlow" presStyleCnt="0"/>
      <dgm:spPr/>
    </dgm:pt>
    <dgm:pt modelId="{DCB7260D-D4B2-4F27-8066-F4E25CF5D37D}" type="pres">
      <dgm:prSet presAssocID="{37AF1B05-8C57-4EA4-8870-8DFA14837DF4}" presName="header" presStyleLbl="node1" presStyleIdx="1" presStyleCnt="2"/>
      <dgm:spPr/>
      <dgm:t>
        <a:bodyPr/>
        <a:lstStyle/>
        <a:p>
          <a:endParaRPr lang="en-US"/>
        </a:p>
      </dgm:t>
    </dgm:pt>
    <dgm:pt modelId="{41FB4C3E-3AC4-47D5-B0E2-178D8532987C}" type="pres">
      <dgm:prSet presAssocID="{F6DA5CF1-21C1-456E-B8A5-BE4121D5D881}" presName="parTrans" presStyleLbl="sibTrans2D1" presStyleIdx="3" presStyleCnt="6"/>
      <dgm:spPr/>
      <dgm:t>
        <a:bodyPr/>
        <a:lstStyle/>
        <a:p>
          <a:endParaRPr lang="en-US"/>
        </a:p>
      </dgm:t>
    </dgm:pt>
    <dgm:pt modelId="{3F8C8ED6-1BFD-45B5-922A-C65A572693E4}" type="pres">
      <dgm:prSet presAssocID="{0E921F94-8E3D-4590-85A1-AF2FDDD3F3A2}" presName="child" presStyleLbl="alignAccFollowNode1" presStyleIdx="3" presStyleCnt="6">
        <dgm:presLayoutVars>
          <dgm:chMax val="0"/>
          <dgm:bulletEnabled val="1"/>
        </dgm:presLayoutVars>
      </dgm:prSet>
      <dgm:spPr/>
      <dgm:t>
        <a:bodyPr/>
        <a:lstStyle/>
        <a:p>
          <a:endParaRPr lang="en-US"/>
        </a:p>
      </dgm:t>
    </dgm:pt>
    <dgm:pt modelId="{985424C0-AAC2-450D-8038-0239832E14FF}" type="pres">
      <dgm:prSet presAssocID="{39EA662B-7033-4F44-8EE4-00799274AE0D}" presName="sibTrans" presStyleLbl="sibTrans2D1" presStyleIdx="4" presStyleCnt="6"/>
      <dgm:spPr/>
      <dgm:t>
        <a:bodyPr/>
        <a:lstStyle/>
        <a:p>
          <a:endParaRPr lang="en-US"/>
        </a:p>
      </dgm:t>
    </dgm:pt>
    <dgm:pt modelId="{B0A96787-683B-4B19-A5E7-71506D156B4C}" type="pres">
      <dgm:prSet presAssocID="{90FF2508-69B4-4272-AD9B-5C520B68D2D4}" presName="child" presStyleLbl="alignAccFollowNode1" presStyleIdx="4" presStyleCnt="6">
        <dgm:presLayoutVars>
          <dgm:chMax val="0"/>
          <dgm:bulletEnabled val="1"/>
        </dgm:presLayoutVars>
      </dgm:prSet>
      <dgm:spPr/>
      <dgm:t>
        <a:bodyPr/>
        <a:lstStyle/>
        <a:p>
          <a:endParaRPr lang="en-US"/>
        </a:p>
      </dgm:t>
    </dgm:pt>
    <dgm:pt modelId="{D751EA78-1EC5-4C61-B973-A6F5535CC5B3}" type="pres">
      <dgm:prSet presAssocID="{DB04FD14-F64F-459D-8E08-D569B8A3D7FF}" presName="sibTrans" presStyleLbl="sibTrans2D1" presStyleIdx="5" presStyleCnt="6"/>
      <dgm:spPr/>
      <dgm:t>
        <a:bodyPr/>
        <a:lstStyle/>
        <a:p>
          <a:endParaRPr lang="en-US"/>
        </a:p>
      </dgm:t>
    </dgm:pt>
    <dgm:pt modelId="{49111CAB-42E9-42BA-ACA2-AFC9BED8C353}" type="pres">
      <dgm:prSet presAssocID="{536B1511-F5EF-45A1-8F2E-87DBDE5DCC64}" presName="child" presStyleLbl="alignAccFollowNode1" presStyleIdx="5" presStyleCnt="6">
        <dgm:presLayoutVars>
          <dgm:chMax val="0"/>
          <dgm:bulletEnabled val="1"/>
        </dgm:presLayoutVars>
      </dgm:prSet>
      <dgm:spPr/>
      <dgm:t>
        <a:bodyPr/>
        <a:lstStyle/>
        <a:p>
          <a:endParaRPr lang="en-US"/>
        </a:p>
      </dgm:t>
    </dgm:pt>
  </dgm:ptLst>
  <dgm:cxnLst>
    <dgm:cxn modelId="{93DEA513-3A4F-4DAA-A2F4-68645EF98454}" srcId="{F3599ADD-19F1-4131-B511-13D74BA7DCCE}" destId="{3C4C2EC2-40F0-4240-A364-20DF780098F7}" srcOrd="2" destOrd="0" parTransId="{EFFC39F1-F467-419A-B57D-1DC1BB24FCAA}" sibTransId="{1FFB1D6B-4D3E-494F-AB9E-76E8B56431E4}"/>
    <dgm:cxn modelId="{425ED10F-4F09-4F6B-BB2F-49E807090939}" srcId="{F3599ADD-19F1-4131-B511-13D74BA7DCCE}" destId="{116A391B-28D8-489B-8B47-52C7A0DF9670}" srcOrd="1" destOrd="0" parTransId="{72FB6927-37F5-4431-B5FF-496C965F03E4}" sibTransId="{F4D8FAA8-737E-4492-B965-61AE6A93C167}"/>
    <dgm:cxn modelId="{4B1A8523-6185-4508-BBA8-82788E39CB0C}" srcId="{F3599ADD-19F1-4131-B511-13D74BA7DCCE}" destId="{52503502-BC53-4272-8C88-A2FCD489FF13}" srcOrd="0" destOrd="0" parTransId="{7B0E94C6-D78F-4541-93AE-6FB8CF395F24}" sibTransId="{19663AFD-0CB0-4BD8-A8EE-DF1C5CE90D33}"/>
    <dgm:cxn modelId="{B3D2DD0A-3685-4168-86FE-43B1929C8ED6}" type="presOf" srcId="{F3599ADD-19F1-4131-B511-13D74BA7DCCE}" destId="{89B5AF1A-0981-41A7-8DAE-42851D40B38D}" srcOrd="0" destOrd="0" presId="urn:microsoft.com/office/officeart/2005/8/layout/lProcess1"/>
    <dgm:cxn modelId="{55B03761-0856-4318-8994-C30CB8F0405A}" type="presOf" srcId="{52503502-BC53-4272-8C88-A2FCD489FF13}" destId="{4BE83C60-E249-4F07-9478-736C59E2BEE1}" srcOrd="0" destOrd="0" presId="urn:microsoft.com/office/officeart/2005/8/layout/lProcess1"/>
    <dgm:cxn modelId="{CC71663E-1F86-475B-9A8C-403BEF22C1F4}" srcId="{6C7F0428-F24A-433F-98DB-1081A2C5B268}" destId="{F3599ADD-19F1-4131-B511-13D74BA7DCCE}" srcOrd="0" destOrd="0" parTransId="{874D3584-26D8-4F6B-9C17-754C21709F5E}" sibTransId="{6D1FDFC7-7E83-4898-84D7-0AD9F7AFD04F}"/>
    <dgm:cxn modelId="{E65E8216-9260-4944-83F2-B5E3B19A92C9}" type="presOf" srcId="{7B0E94C6-D78F-4541-93AE-6FB8CF395F24}" destId="{1D1BB92A-930F-4BAC-94B5-F10876DEECD5}" srcOrd="0" destOrd="0" presId="urn:microsoft.com/office/officeart/2005/8/layout/lProcess1"/>
    <dgm:cxn modelId="{E1C8390F-265D-46FC-A2B0-AEF92049CC5D}" srcId="{37AF1B05-8C57-4EA4-8870-8DFA14837DF4}" destId="{90FF2508-69B4-4272-AD9B-5C520B68D2D4}" srcOrd="1" destOrd="0" parTransId="{0F91FE92-AC7B-4B15-AB41-3B092AB2FCAA}" sibTransId="{DB04FD14-F64F-459D-8E08-D569B8A3D7FF}"/>
    <dgm:cxn modelId="{D4E29981-B41E-48B3-A355-CCDCA2B34D28}" type="presOf" srcId="{90FF2508-69B4-4272-AD9B-5C520B68D2D4}" destId="{B0A96787-683B-4B19-A5E7-71506D156B4C}" srcOrd="0" destOrd="0" presId="urn:microsoft.com/office/officeart/2005/8/layout/lProcess1"/>
    <dgm:cxn modelId="{4629790E-215F-498E-9FCD-B9F35B71ADBC}" srcId="{37AF1B05-8C57-4EA4-8870-8DFA14837DF4}" destId="{536B1511-F5EF-45A1-8F2E-87DBDE5DCC64}" srcOrd="2" destOrd="0" parTransId="{2B6256CD-DCDB-4AA4-B316-560AC1365E90}" sibTransId="{1D466B19-46D2-4615-BFFF-536E898B72D0}"/>
    <dgm:cxn modelId="{1A4C05EC-EDEC-47F4-8CB5-29E5374AA3A4}" type="presOf" srcId="{F6DA5CF1-21C1-456E-B8A5-BE4121D5D881}" destId="{41FB4C3E-3AC4-47D5-B0E2-178D8532987C}" srcOrd="0" destOrd="0" presId="urn:microsoft.com/office/officeart/2005/8/layout/lProcess1"/>
    <dgm:cxn modelId="{D50E19AD-1C4B-4087-B8A8-C38B19A9D652}" type="presOf" srcId="{3C4C2EC2-40F0-4240-A364-20DF780098F7}" destId="{9D7A75DA-C757-40CF-9191-47D166E4C120}" srcOrd="0" destOrd="0" presId="urn:microsoft.com/office/officeart/2005/8/layout/lProcess1"/>
    <dgm:cxn modelId="{1A473912-2233-45BA-9E7E-2DDC2D6D687B}" type="presOf" srcId="{116A391B-28D8-489B-8B47-52C7A0DF9670}" destId="{56244C75-F0DC-4C5C-BB82-3CAA2B1219A7}" srcOrd="0" destOrd="0" presId="urn:microsoft.com/office/officeart/2005/8/layout/lProcess1"/>
    <dgm:cxn modelId="{FA17048B-96BA-4DBA-A2C1-256494F2B677}" type="presOf" srcId="{536B1511-F5EF-45A1-8F2E-87DBDE5DCC64}" destId="{49111CAB-42E9-42BA-ACA2-AFC9BED8C353}" srcOrd="0" destOrd="0" presId="urn:microsoft.com/office/officeart/2005/8/layout/lProcess1"/>
    <dgm:cxn modelId="{571D0613-C7CC-4007-AFC5-07142D83E255}" srcId="{37AF1B05-8C57-4EA4-8870-8DFA14837DF4}" destId="{0E921F94-8E3D-4590-85A1-AF2FDDD3F3A2}" srcOrd="0" destOrd="0" parTransId="{F6DA5CF1-21C1-456E-B8A5-BE4121D5D881}" sibTransId="{39EA662B-7033-4F44-8EE4-00799274AE0D}"/>
    <dgm:cxn modelId="{BED0ED20-8CE2-4C59-A4FA-A5B5847893CD}" type="presOf" srcId="{39EA662B-7033-4F44-8EE4-00799274AE0D}" destId="{985424C0-AAC2-450D-8038-0239832E14FF}" srcOrd="0" destOrd="0" presId="urn:microsoft.com/office/officeart/2005/8/layout/lProcess1"/>
    <dgm:cxn modelId="{65D45B83-8830-42FC-AA73-69A78B8DA15B}" type="presOf" srcId="{37AF1B05-8C57-4EA4-8870-8DFA14837DF4}" destId="{DCB7260D-D4B2-4F27-8066-F4E25CF5D37D}" srcOrd="0" destOrd="0" presId="urn:microsoft.com/office/officeart/2005/8/layout/lProcess1"/>
    <dgm:cxn modelId="{ADAA5253-7A9C-476D-A052-28DC767BC5A1}" type="presOf" srcId="{6C7F0428-F24A-433F-98DB-1081A2C5B268}" destId="{5ED3278C-2AFD-40EF-B222-D2084919BE96}" srcOrd="0" destOrd="0" presId="urn:microsoft.com/office/officeart/2005/8/layout/lProcess1"/>
    <dgm:cxn modelId="{275DAF98-CCB9-4A35-99D1-A5CF61DEF6F4}" srcId="{6C7F0428-F24A-433F-98DB-1081A2C5B268}" destId="{37AF1B05-8C57-4EA4-8870-8DFA14837DF4}" srcOrd="1" destOrd="0" parTransId="{7C9CB671-7165-40D4-AA2A-0753357DDDF6}" sibTransId="{F33497BA-7D63-4BFD-A848-EC2442EC0697}"/>
    <dgm:cxn modelId="{BA4ABAB4-323B-4D0F-ACC7-49930E8DDE1F}" type="presOf" srcId="{19663AFD-0CB0-4BD8-A8EE-DF1C5CE90D33}" destId="{50EAB496-3810-4E0C-A1F7-7F7EBA3F6610}" srcOrd="0" destOrd="0" presId="urn:microsoft.com/office/officeart/2005/8/layout/lProcess1"/>
    <dgm:cxn modelId="{1E821438-29A8-4EA3-A9DC-11BC7E99C224}" type="presOf" srcId="{F4D8FAA8-737E-4492-B965-61AE6A93C167}" destId="{8BBFF064-5A5A-48EC-A961-F1C419C22778}" srcOrd="0" destOrd="0" presId="urn:microsoft.com/office/officeart/2005/8/layout/lProcess1"/>
    <dgm:cxn modelId="{2CCA9662-491B-4414-948C-AAAE5414312A}" type="presOf" srcId="{DB04FD14-F64F-459D-8E08-D569B8A3D7FF}" destId="{D751EA78-1EC5-4C61-B973-A6F5535CC5B3}" srcOrd="0" destOrd="0" presId="urn:microsoft.com/office/officeart/2005/8/layout/lProcess1"/>
    <dgm:cxn modelId="{51DA9E59-2A0A-43AF-92FA-0063407AF2C6}" type="presOf" srcId="{0E921F94-8E3D-4590-85A1-AF2FDDD3F3A2}" destId="{3F8C8ED6-1BFD-45B5-922A-C65A572693E4}" srcOrd="0" destOrd="0" presId="urn:microsoft.com/office/officeart/2005/8/layout/lProcess1"/>
    <dgm:cxn modelId="{90DFFDA5-0DC3-4942-BDD1-6522EBF9226A}" type="presParOf" srcId="{5ED3278C-2AFD-40EF-B222-D2084919BE96}" destId="{1892BECC-1EF2-4418-9CF7-99102A9BA5F3}" srcOrd="0" destOrd="0" presId="urn:microsoft.com/office/officeart/2005/8/layout/lProcess1"/>
    <dgm:cxn modelId="{01F17504-9AC5-4782-9346-05E135B0103B}" type="presParOf" srcId="{1892BECC-1EF2-4418-9CF7-99102A9BA5F3}" destId="{89B5AF1A-0981-41A7-8DAE-42851D40B38D}" srcOrd="0" destOrd="0" presId="urn:microsoft.com/office/officeart/2005/8/layout/lProcess1"/>
    <dgm:cxn modelId="{0AE25F5A-BF5A-4623-9677-FA7901A113F7}" type="presParOf" srcId="{1892BECC-1EF2-4418-9CF7-99102A9BA5F3}" destId="{1D1BB92A-930F-4BAC-94B5-F10876DEECD5}" srcOrd="1" destOrd="0" presId="urn:microsoft.com/office/officeart/2005/8/layout/lProcess1"/>
    <dgm:cxn modelId="{7515B9DB-D0D9-4AC4-AE24-82CC1CD1A8CB}" type="presParOf" srcId="{1892BECC-1EF2-4418-9CF7-99102A9BA5F3}" destId="{4BE83C60-E249-4F07-9478-736C59E2BEE1}" srcOrd="2" destOrd="0" presId="urn:microsoft.com/office/officeart/2005/8/layout/lProcess1"/>
    <dgm:cxn modelId="{549EEBB1-90DB-4ED0-A2CA-BAA72737DEA1}" type="presParOf" srcId="{1892BECC-1EF2-4418-9CF7-99102A9BA5F3}" destId="{50EAB496-3810-4E0C-A1F7-7F7EBA3F6610}" srcOrd="3" destOrd="0" presId="urn:microsoft.com/office/officeart/2005/8/layout/lProcess1"/>
    <dgm:cxn modelId="{9E3B7DD9-C9BF-46FA-B58D-D33ED8F77CB7}" type="presParOf" srcId="{1892BECC-1EF2-4418-9CF7-99102A9BA5F3}" destId="{56244C75-F0DC-4C5C-BB82-3CAA2B1219A7}" srcOrd="4" destOrd="0" presId="urn:microsoft.com/office/officeart/2005/8/layout/lProcess1"/>
    <dgm:cxn modelId="{EB311500-7917-4004-87A9-ACD06DEFC6D4}" type="presParOf" srcId="{1892BECC-1EF2-4418-9CF7-99102A9BA5F3}" destId="{8BBFF064-5A5A-48EC-A961-F1C419C22778}" srcOrd="5" destOrd="0" presId="urn:microsoft.com/office/officeart/2005/8/layout/lProcess1"/>
    <dgm:cxn modelId="{F6599749-510B-437D-88B9-84682BF1581D}" type="presParOf" srcId="{1892BECC-1EF2-4418-9CF7-99102A9BA5F3}" destId="{9D7A75DA-C757-40CF-9191-47D166E4C120}" srcOrd="6" destOrd="0" presId="urn:microsoft.com/office/officeart/2005/8/layout/lProcess1"/>
    <dgm:cxn modelId="{8F93351D-0EEB-4A9A-BDDD-B4BA75EA0038}" type="presParOf" srcId="{5ED3278C-2AFD-40EF-B222-D2084919BE96}" destId="{B5F615AF-46F7-49A2-82C2-8EE5DF3BF0C3}" srcOrd="1" destOrd="0" presId="urn:microsoft.com/office/officeart/2005/8/layout/lProcess1"/>
    <dgm:cxn modelId="{5867D6E5-88FC-4671-A984-C677B7CB2CA2}" type="presParOf" srcId="{5ED3278C-2AFD-40EF-B222-D2084919BE96}" destId="{026E6C8A-4324-48F6-BEF8-2B56DD842D29}" srcOrd="2" destOrd="0" presId="urn:microsoft.com/office/officeart/2005/8/layout/lProcess1"/>
    <dgm:cxn modelId="{5AC0D430-56DE-4CAE-A9A8-3BACAC6F3EF0}" type="presParOf" srcId="{026E6C8A-4324-48F6-BEF8-2B56DD842D29}" destId="{DCB7260D-D4B2-4F27-8066-F4E25CF5D37D}" srcOrd="0" destOrd="0" presId="urn:microsoft.com/office/officeart/2005/8/layout/lProcess1"/>
    <dgm:cxn modelId="{05271AC2-4E1C-492F-B9C0-D25DCD8B8CDB}" type="presParOf" srcId="{026E6C8A-4324-48F6-BEF8-2B56DD842D29}" destId="{41FB4C3E-3AC4-47D5-B0E2-178D8532987C}" srcOrd="1" destOrd="0" presId="urn:microsoft.com/office/officeart/2005/8/layout/lProcess1"/>
    <dgm:cxn modelId="{68FFBAEA-B8F4-4DFD-A770-029DE736D584}" type="presParOf" srcId="{026E6C8A-4324-48F6-BEF8-2B56DD842D29}" destId="{3F8C8ED6-1BFD-45B5-922A-C65A572693E4}" srcOrd="2" destOrd="0" presId="urn:microsoft.com/office/officeart/2005/8/layout/lProcess1"/>
    <dgm:cxn modelId="{035E21F4-2CAC-4D74-83D9-9D4D0D811D92}" type="presParOf" srcId="{026E6C8A-4324-48F6-BEF8-2B56DD842D29}" destId="{985424C0-AAC2-450D-8038-0239832E14FF}" srcOrd="3" destOrd="0" presId="urn:microsoft.com/office/officeart/2005/8/layout/lProcess1"/>
    <dgm:cxn modelId="{EE7C6652-DCDA-4F9A-981C-BB1FA4276795}" type="presParOf" srcId="{026E6C8A-4324-48F6-BEF8-2B56DD842D29}" destId="{B0A96787-683B-4B19-A5E7-71506D156B4C}" srcOrd="4" destOrd="0" presId="urn:microsoft.com/office/officeart/2005/8/layout/lProcess1"/>
    <dgm:cxn modelId="{738FBD05-47B6-471E-BC6B-EF991D3368EF}" type="presParOf" srcId="{026E6C8A-4324-48F6-BEF8-2B56DD842D29}" destId="{D751EA78-1EC5-4C61-B973-A6F5535CC5B3}" srcOrd="5" destOrd="0" presId="urn:microsoft.com/office/officeart/2005/8/layout/lProcess1"/>
    <dgm:cxn modelId="{EBDE6D68-3415-404C-92BA-232C87B01A40}" type="presParOf" srcId="{026E6C8A-4324-48F6-BEF8-2B56DD842D29}" destId="{49111CAB-42E9-42BA-ACA2-AFC9BED8C353}" srcOrd="6"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B5AF1A-0981-41A7-8DAE-42851D40B38D}">
      <dsp:nvSpPr>
        <dsp:cNvPr id="0" name=""/>
        <dsp:cNvSpPr/>
      </dsp:nvSpPr>
      <dsp:spPr>
        <a:xfrm>
          <a:off x="395052" y="241"/>
          <a:ext cx="3476399" cy="8690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Latn-BA" sz="1400" b="1" kern="1200" dirty="0" smtClean="0"/>
            <a:t>Direktna procjena vrijednosti sopstvenog kapitala - poslije servisiranja dugova</a:t>
          </a:r>
          <a:endParaRPr lang="en-US" sz="1400" b="1" kern="1200" dirty="0"/>
        </a:p>
      </dsp:txBody>
      <dsp:txXfrm>
        <a:off x="420507" y="25696"/>
        <a:ext cx="3425489" cy="818189"/>
      </dsp:txXfrm>
    </dsp:sp>
    <dsp:sp modelId="{1D1BB92A-930F-4BAC-94B5-F10876DEECD5}">
      <dsp:nvSpPr>
        <dsp:cNvPr id="0" name=""/>
        <dsp:cNvSpPr/>
      </dsp:nvSpPr>
      <dsp:spPr>
        <a:xfrm rot="5400000">
          <a:off x="2057205" y="945387"/>
          <a:ext cx="152092" cy="1520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E83C60-E249-4F07-9478-736C59E2BEE1}">
      <dsp:nvSpPr>
        <dsp:cNvPr id="0" name=""/>
        <dsp:cNvSpPr/>
      </dsp:nvSpPr>
      <dsp:spPr>
        <a:xfrm>
          <a:off x="395052" y="1173526"/>
          <a:ext cx="3476399" cy="86909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r-Latn-BA" sz="1800" kern="1200" dirty="0" smtClean="0"/>
            <a:t>Kao diskontna stopa koristi se cijena sopstvenog kapitala</a:t>
          </a:r>
          <a:endParaRPr lang="en-US" sz="1800" kern="1200" dirty="0"/>
        </a:p>
      </dsp:txBody>
      <dsp:txXfrm>
        <a:off x="420507" y="1198981"/>
        <a:ext cx="3425489" cy="818189"/>
      </dsp:txXfrm>
    </dsp:sp>
    <dsp:sp modelId="{50EAB496-3810-4E0C-A1F7-7F7EBA3F6610}">
      <dsp:nvSpPr>
        <dsp:cNvPr id="0" name=""/>
        <dsp:cNvSpPr/>
      </dsp:nvSpPr>
      <dsp:spPr>
        <a:xfrm rot="5400000">
          <a:off x="2057205" y="2118672"/>
          <a:ext cx="152092" cy="1520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244C75-F0DC-4C5C-BB82-3CAA2B1219A7}">
      <dsp:nvSpPr>
        <dsp:cNvPr id="0" name=""/>
        <dsp:cNvSpPr/>
      </dsp:nvSpPr>
      <dsp:spPr>
        <a:xfrm>
          <a:off x="395052" y="2346810"/>
          <a:ext cx="3476399" cy="86909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r-Latn-BA" sz="1800" kern="1200" dirty="0" smtClean="0"/>
            <a:t>Novčani tok poslije servisiranja dugova (FCFE – Free Cash Flow to Equity)</a:t>
          </a:r>
          <a:endParaRPr lang="en-US" sz="1800" kern="1200" dirty="0"/>
        </a:p>
      </dsp:txBody>
      <dsp:txXfrm>
        <a:off x="420507" y="2372265"/>
        <a:ext cx="3425489" cy="818189"/>
      </dsp:txXfrm>
    </dsp:sp>
    <dsp:sp modelId="{8BBFF064-5A5A-48EC-A961-F1C419C22778}">
      <dsp:nvSpPr>
        <dsp:cNvPr id="0" name=""/>
        <dsp:cNvSpPr/>
      </dsp:nvSpPr>
      <dsp:spPr>
        <a:xfrm rot="5400000">
          <a:off x="2057205" y="3291957"/>
          <a:ext cx="152092" cy="1520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7A75DA-C757-40CF-9191-47D166E4C120}">
      <dsp:nvSpPr>
        <dsp:cNvPr id="0" name=""/>
        <dsp:cNvSpPr/>
      </dsp:nvSpPr>
      <dsp:spPr>
        <a:xfrm>
          <a:off x="395052" y="3520095"/>
          <a:ext cx="3476399" cy="86909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r-Latn-BA" sz="1800" kern="1200" dirty="0" smtClean="0"/>
            <a:t>Dobija se: </a:t>
          </a:r>
          <a:r>
            <a:rPr lang="sr-Latn-BA" sz="1800" b="0" kern="1200" dirty="0" smtClean="0"/>
            <a:t>Procijenjena vrijednost sopstvenog kapitala </a:t>
          </a:r>
          <a:r>
            <a:rPr lang="sr-Latn-BA" sz="1800" kern="1200" dirty="0" smtClean="0"/>
            <a:t>(neto aktive)</a:t>
          </a:r>
          <a:endParaRPr lang="en-US" sz="1800" kern="1200" dirty="0"/>
        </a:p>
      </dsp:txBody>
      <dsp:txXfrm>
        <a:off x="420507" y="3545550"/>
        <a:ext cx="3425489" cy="818189"/>
      </dsp:txXfrm>
    </dsp:sp>
    <dsp:sp modelId="{DCB7260D-D4B2-4F27-8066-F4E25CF5D37D}">
      <dsp:nvSpPr>
        <dsp:cNvPr id="0" name=""/>
        <dsp:cNvSpPr/>
      </dsp:nvSpPr>
      <dsp:spPr>
        <a:xfrm>
          <a:off x="4358147" y="241"/>
          <a:ext cx="3476399" cy="8690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Latn-BA" sz="1400" b="1" kern="1200" dirty="0" smtClean="0"/>
            <a:t>Indirektna procjena vrijednosti sopstvenog kapitala (procjena ukupnog kapitala) – prije servisiranja dugova</a:t>
          </a:r>
          <a:endParaRPr lang="en-US" sz="1400" b="1" kern="1200" dirty="0"/>
        </a:p>
      </dsp:txBody>
      <dsp:txXfrm>
        <a:off x="4383602" y="25696"/>
        <a:ext cx="3425489" cy="818189"/>
      </dsp:txXfrm>
    </dsp:sp>
    <dsp:sp modelId="{41FB4C3E-3AC4-47D5-B0E2-178D8532987C}">
      <dsp:nvSpPr>
        <dsp:cNvPr id="0" name=""/>
        <dsp:cNvSpPr/>
      </dsp:nvSpPr>
      <dsp:spPr>
        <a:xfrm rot="5400000">
          <a:off x="6020301" y="945387"/>
          <a:ext cx="152092" cy="1520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F8C8ED6-1BFD-45B5-922A-C65A572693E4}">
      <dsp:nvSpPr>
        <dsp:cNvPr id="0" name=""/>
        <dsp:cNvSpPr/>
      </dsp:nvSpPr>
      <dsp:spPr>
        <a:xfrm>
          <a:off x="4358147" y="1173526"/>
          <a:ext cx="3476399" cy="86909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r-Latn-BA" sz="1800" kern="1200" dirty="0" smtClean="0"/>
            <a:t>Kao diskontna stopa koristi se WACC (Prosječna ponderisana cijena kapitala)</a:t>
          </a:r>
          <a:endParaRPr lang="en-US" sz="1800" kern="1200" dirty="0"/>
        </a:p>
      </dsp:txBody>
      <dsp:txXfrm>
        <a:off x="4383602" y="1198981"/>
        <a:ext cx="3425489" cy="818189"/>
      </dsp:txXfrm>
    </dsp:sp>
    <dsp:sp modelId="{985424C0-AAC2-450D-8038-0239832E14FF}">
      <dsp:nvSpPr>
        <dsp:cNvPr id="0" name=""/>
        <dsp:cNvSpPr/>
      </dsp:nvSpPr>
      <dsp:spPr>
        <a:xfrm rot="5400000">
          <a:off x="6020301" y="2118672"/>
          <a:ext cx="152092" cy="1520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A96787-683B-4B19-A5E7-71506D156B4C}">
      <dsp:nvSpPr>
        <dsp:cNvPr id="0" name=""/>
        <dsp:cNvSpPr/>
      </dsp:nvSpPr>
      <dsp:spPr>
        <a:xfrm>
          <a:off x="4358147" y="2346810"/>
          <a:ext cx="3476399" cy="86909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r-Latn-BA" sz="1800" kern="1200" dirty="0" smtClean="0"/>
            <a:t>Novčani tok prije servisiranja dugova (FCFF – Free Cash Flow to Firm)</a:t>
          </a:r>
          <a:endParaRPr lang="en-US" sz="1800" kern="1200" dirty="0"/>
        </a:p>
      </dsp:txBody>
      <dsp:txXfrm>
        <a:off x="4383602" y="2372265"/>
        <a:ext cx="3425489" cy="818189"/>
      </dsp:txXfrm>
    </dsp:sp>
    <dsp:sp modelId="{D751EA78-1EC5-4C61-B973-A6F5535CC5B3}">
      <dsp:nvSpPr>
        <dsp:cNvPr id="0" name=""/>
        <dsp:cNvSpPr/>
      </dsp:nvSpPr>
      <dsp:spPr>
        <a:xfrm rot="5400000">
          <a:off x="6020301" y="3291957"/>
          <a:ext cx="152092" cy="152092"/>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9111CAB-42E9-42BA-ACA2-AFC9BED8C353}">
      <dsp:nvSpPr>
        <dsp:cNvPr id="0" name=""/>
        <dsp:cNvSpPr/>
      </dsp:nvSpPr>
      <dsp:spPr>
        <a:xfrm>
          <a:off x="4358147" y="3520095"/>
          <a:ext cx="3476399" cy="869099"/>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sr-Latn-BA" sz="1800" kern="1200" dirty="0" smtClean="0"/>
            <a:t>Dobija se: </a:t>
          </a:r>
          <a:r>
            <a:rPr lang="sr-Latn-BA" sz="1800" b="0" i="0" kern="1200" dirty="0" smtClean="0"/>
            <a:t>Procijenjena vrijednost </a:t>
          </a:r>
          <a:r>
            <a:rPr lang="sr-Latn-BA" sz="1800" b="0" kern="1200" dirty="0" smtClean="0"/>
            <a:t>ukupnog ili investiranog kapitala </a:t>
          </a:r>
          <a:r>
            <a:rPr lang="sr-Latn-BA" sz="1800" kern="1200" dirty="0" smtClean="0"/>
            <a:t>(ukupne imovine preduzeća)</a:t>
          </a:r>
          <a:endParaRPr lang="en-US" sz="1800" kern="1200" dirty="0"/>
        </a:p>
      </dsp:txBody>
      <dsp:txXfrm>
        <a:off x="4383602" y="3545550"/>
        <a:ext cx="3425489" cy="81818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F3D8C5D-68BF-4A88-B66E-A1F6D1AE9279}" type="datetimeFigureOut">
              <a:rPr lang="en-US" smtClean="0"/>
              <a:pPr/>
              <a:t>3/15/2024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865BF9C-A208-4EF7-A3AA-336011BE1E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3D8C5D-68BF-4A88-B66E-A1F6D1AE927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3D8C5D-68BF-4A88-B66E-A1F6D1AE927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3D8C5D-68BF-4A88-B66E-A1F6D1AE927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3D8C5D-68BF-4A88-B66E-A1F6D1AE9279}" type="datetimeFigureOut">
              <a:rPr lang="en-US" smtClean="0"/>
              <a:pPr/>
              <a:t>3/15/2024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65BF9C-A208-4EF7-A3AA-336011BE1E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3D8C5D-68BF-4A88-B66E-A1F6D1AE927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F3D8C5D-68BF-4A88-B66E-A1F6D1AE9279}" type="datetimeFigureOut">
              <a:rPr lang="en-US" smtClean="0"/>
              <a:pPr/>
              <a:t>3/15/2024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3D8C5D-68BF-4A88-B66E-A1F6D1AE9279}" type="datetimeFigureOut">
              <a:rPr lang="en-US" smtClean="0"/>
              <a:pPr/>
              <a:t>3/15/2024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D8C5D-68BF-4A88-B66E-A1F6D1AE9279}" type="datetimeFigureOut">
              <a:rPr lang="en-US" smtClean="0"/>
              <a:pPr/>
              <a:t>3/15/2024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3D8C5D-68BF-4A88-B66E-A1F6D1AE927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65BF9C-A208-4EF7-A3AA-336011BE1E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3D8C5D-68BF-4A88-B66E-A1F6D1AE9279}" type="datetimeFigureOut">
              <a:rPr lang="en-US" smtClean="0"/>
              <a:pPr/>
              <a:t>3/15/2024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65BF9C-A208-4EF7-A3AA-336011BE1EC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F3D8C5D-68BF-4A88-B66E-A1F6D1AE9279}" type="datetimeFigureOut">
              <a:rPr lang="en-US" smtClean="0"/>
              <a:pPr/>
              <a:t>3/15/2024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65BF9C-A208-4EF7-A3AA-336011BE1EC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pages.stern.nyu.edu/~adamodar/New_Home_Page/datafile/histimpl.html"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196752"/>
            <a:ext cx="7774632" cy="2471936"/>
          </a:xfrm>
        </p:spPr>
        <p:txBody>
          <a:bodyPr>
            <a:normAutofit/>
          </a:bodyPr>
          <a:lstStyle/>
          <a:p>
            <a:r>
              <a:rPr lang="sr-Latn-CS" sz="4400" b="1" dirty="0" smtClean="0">
                <a:solidFill>
                  <a:schemeClr val="accent3">
                    <a:lumMod val="75000"/>
                  </a:schemeClr>
                </a:solidFill>
              </a:rPr>
              <a:t>Pristupi i metode procjene, diskontna stopa i modeli za utvrđivanje cijene kapitala</a:t>
            </a:r>
            <a:endParaRPr lang="en-US" sz="4400" b="1" dirty="0">
              <a:solidFill>
                <a:schemeClr val="accent3">
                  <a:lumMod val="75000"/>
                </a:schemeClr>
              </a:solidFill>
            </a:endParaRPr>
          </a:p>
        </p:txBody>
      </p:sp>
      <p:sp>
        <p:nvSpPr>
          <p:cNvPr id="3" name="Subtitle 2"/>
          <p:cNvSpPr>
            <a:spLocks noGrp="1"/>
          </p:cNvSpPr>
          <p:nvPr>
            <p:ph type="subTitle" idx="1"/>
          </p:nvPr>
        </p:nvSpPr>
        <p:spPr>
          <a:xfrm>
            <a:off x="1331640" y="4509120"/>
            <a:ext cx="6840760" cy="1296144"/>
          </a:xfrm>
        </p:spPr>
        <p:txBody>
          <a:bodyPr>
            <a:normAutofit/>
          </a:bodyPr>
          <a:lstStyle/>
          <a:p>
            <a:r>
              <a:rPr lang="sr-Latn-BA" sz="2800" cap="none" dirty="0" smtClean="0">
                <a:solidFill>
                  <a:schemeClr val="bg1"/>
                </a:solidFill>
              </a:rPr>
              <a:t>Prof. dr Tajana Serdar Raković</a:t>
            </a:r>
            <a:endParaRPr lang="sr-Latn-BA" sz="2800" dirty="0" smtClean="0">
              <a:solidFill>
                <a:schemeClr val="bg1"/>
              </a:solidFill>
            </a:endParaRPr>
          </a:p>
          <a:p>
            <a:endParaRPr lang="sr-Latn-BA" dirty="0" smtClean="0">
              <a:solidFill>
                <a:srgbClr val="0070C0"/>
              </a:solidFill>
            </a:endParaRPr>
          </a:p>
          <a:p>
            <a:endParaRPr lang="sr-Latn-BA" dirty="0" smtClean="0">
              <a:solidFill>
                <a:srgbClr val="0070C0"/>
              </a:solidFill>
            </a:endParaRPr>
          </a:p>
          <a:p>
            <a:pPr algn="r"/>
            <a:endParaRPr lang="sr-Latn-BA" dirty="0" smtClean="0">
              <a:solidFill>
                <a:srgbClr val="0070C0"/>
              </a:solidFill>
            </a:endParaRPr>
          </a:p>
          <a:p>
            <a:pPr algn="r"/>
            <a:endParaRPr lang="sr-Latn-BA" dirty="0" smtClean="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BA" sz="3600" b="1" dirty="0" smtClean="0">
                <a:solidFill>
                  <a:schemeClr val="accent3">
                    <a:lumMod val="75000"/>
                  </a:schemeClr>
                </a:solidFill>
              </a:rPr>
              <a:t>a. Metoda diskontovanja novčanih tokova (DCF metoda) </a:t>
            </a:r>
            <a:endParaRPr lang="en-US" sz="3600" dirty="0"/>
          </a:p>
        </p:txBody>
      </p:sp>
      <p:sp>
        <p:nvSpPr>
          <p:cNvPr id="3" name="Content Placeholder 2"/>
          <p:cNvSpPr>
            <a:spLocks noGrp="1"/>
          </p:cNvSpPr>
          <p:nvPr>
            <p:ph idx="1"/>
          </p:nvPr>
        </p:nvSpPr>
        <p:spPr/>
        <p:txBody>
          <a:bodyPr/>
          <a:lstStyle/>
          <a:p>
            <a:r>
              <a:rPr lang="sr-Latn-BA" dirty="0" smtClean="0"/>
              <a:t>Projektovani neto novčani tokovi i rezidualna vrijednost svode se na sadašnju vrijednost primjenom diskontne stope.</a:t>
            </a:r>
          </a:p>
          <a:p>
            <a:r>
              <a:rPr lang="sr-Latn-BA" b="1" i="1" dirty="0" smtClean="0"/>
              <a:t>Procijenjena vrijednost preduzeća = procijenjena vrijednost u periodu na koji se odnose projekcije + procijenjena vrijednost u rezidualnom period</a:t>
            </a:r>
          </a:p>
          <a:p>
            <a:pPr lvl="0"/>
            <a:r>
              <a:rPr lang="sr-Latn-BA" dirty="0" smtClean="0"/>
              <a:t>Rezidualna (krajnja) vrijednost predstavlja sadašnju vrijednost neto novčanog toka u godinama poslije perioda projekcije neto novčanog toka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143000"/>
          </a:xfrm>
        </p:spPr>
        <p:txBody>
          <a:bodyPr>
            <a:normAutofit/>
          </a:bodyPr>
          <a:lstStyle/>
          <a:p>
            <a:r>
              <a:rPr lang="sr-Latn-BA" sz="3600" b="1" dirty="0">
                <a:solidFill>
                  <a:schemeClr val="accent3">
                    <a:lumMod val="75000"/>
                  </a:schemeClr>
                </a:solidFill>
              </a:rPr>
              <a:t>a. Metoda diskontovanja novčanih tokova (DCF metoda) </a:t>
            </a:r>
            <a:endParaRPr lang="sr-Latn-BA" sz="3600" dirty="0"/>
          </a:p>
        </p:txBody>
      </p:sp>
      <p:sp>
        <p:nvSpPr>
          <p:cNvPr id="3" name="Content Placeholder 2"/>
          <p:cNvSpPr>
            <a:spLocks noGrp="1"/>
          </p:cNvSpPr>
          <p:nvPr>
            <p:ph idx="1"/>
          </p:nvPr>
        </p:nvSpPr>
        <p:spPr/>
        <p:txBody>
          <a:bodyPr>
            <a:normAutofit fontScale="92500" lnSpcReduction="20000"/>
          </a:bodyPr>
          <a:lstStyle/>
          <a:p>
            <a:pPr marL="0" indent="0">
              <a:buNone/>
            </a:pPr>
            <a:r>
              <a:rPr lang="sr-Latn-BA" dirty="0" smtClean="0"/>
              <a:t>Ključni koraci DCF metode:</a:t>
            </a:r>
          </a:p>
          <a:p>
            <a:r>
              <a:rPr lang="sr-Latn-BA" dirty="0"/>
              <a:t>I</a:t>
            </a:r>
            <a:r>
              <a:rPr lang="sr-Latn-BA" dirty="0" smtClean="0"/>
              <a:t>zabrati </a:t>
            </a:r>
            <a:r>
              <a:rPr lang="sr-Latn-BA" dirty="0"/>
              <a:t>najprikladniju vrstu novčanog </a:t>
            </a:r>
            <a:r>
              <a:rPr lang="sr-Latn-BA" dirty="0" smtClean="0"/>
              <a:t>toka u skladu sa zadatkom procjene i prirodom procjenjivanog sredstva; </a:t>
            </a:r>
          </a:p>
          <a:p>
            <a:r>
              <a:rPr lang="sr-Latn-BA" dirty="0" smtClean="0"/>
              <a:t>Odrediti eksplicitno period projekcije;</a:t>
            </a:r>
          </a:p>
          <a:p>
            <a:r>
              <a:rPr lang="sr-Latn-BA" dirty="0"/>
              <a:t>P</a:t>
            </a:r>
            <a:r>
              <a:rPr lang="sr-Latn-BA" dirty="0" smtClean="0"/>
              <a:t>ripremiti projekciju novčanog toka za taj period;</a:t>
            </a:r>
          </a:p>
          <a:p>
            <a:r>
              <a:rPr lang="sr-Latn-BA" dirty="0"/>
              <a:t>O</a:t>
            </a:r>
            <a:r>
              <a:rPr lang="sr-Latn-BA" dirty="0" smtClean="0"/>
              <a:t>drediti </a:t>
            </a:r>
            <a:r>
              <a:rPr lang="sr-Latn-BA" dirty="0"/>
              <a:t>rezidualnu </a:t>
            </a:r>
            <a:r>
              <a:rPr lang="sr-Latn-BA" dirty="0" smtClean="0"/>
              <a:t>vrijednost: odrediti da li je rezidualna vrijednost odgovarajuća za dato sredstvo i odrediti odgovarajuću rezidulanu vrijednost;</a:t>
            </a:r>
          </a:p>
          <a:p>
            <a:r>
              <a:rPr lang="sr-Latn-BA" dirty="0" smtClean="0"/>
              <a:t>Odrediti diskontnu stopu;</a:t>
            </a:r>
          </a:p>
          <a:p>
            <a:r>
              <a:rPr lang="sr-Latn-BA" dirty="0" smtClean="0"/>
              <a:t>Primijeniti diskontnu stopu na projektovane buduće novčane tokove uključujući i rezidualnu vrijednost ako ona postoji.</a:t>
            </a:r>
            <a:endParaRPr lang="sr-Latn-BA" dirty="0"/>
          </a:p>
        </p:txBody>
      </p:sp>
    </p:spTree>
    <p:extLst>
      <p:ext uri="{BB962C8B-B14F-4D97-AF65-F5344CB8AC3E}">
        <p14:creationId xmlns:p14="http://schemas.microsoft.com/office/powerpoint/2010/main" val="4132306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BA" sz="4000" b="1" dirty="0" smtClean="0">
                <a:solidFill>
                  <a:schemeClr val="accent3">
                    <a:lumMod val="75000"/>
                  </a:schemeClr>
                </a:solidFill>
              </a:rPr>
              <a:t>a. Metoda diskontovanja novčanih tokova (DCF metoda) </a:t>
            </a:r>
            <a:endParaRPr lang="en-US" sz="4000" dirty="0"/>
          </a:p>
        </p:txBody>
      </p:sp>
      <p:sp>
        <p:nvSpPr>
          <p:cNvPr id="3" name="Content Placeholder 2"/>
          <p:cNvSpPr>
            <a:spLocks noGrp="1"/>
          </p:cNvSpPr>
          <p:nvPr>
            <p:ph idx="1"/>
          </p:nvPr>
        </p:nvSpPr>
        <p:spPr/>
        <p:txBody>
          <a:bodyPr/>
          <a:lstStyle/>
          <a:p>
            <a:r>
              <a:rPr lang="sr-Latn-BA" dirty="0" smtClean="0"/>
              <a:t>Vrijednost preduzeća (kapitala) prema metodi diskontovanja novčanih tokova računa se na sljedeći način:</a:t>
            </a:r>
          </a:p>
          <a:p>
            <a:endParaRPr lang="sr-Latn-BA" dirty="0" smtClean="0"/>
          </a:p>
          <a:p>
            <a:endParaRPr lang="sr-Latn-BA" dirty="0" smtClean="0"/>
          </a:p>
          <a:p>
            <a:endParaRPr lang="sr-Latn-BA" dirty="0" smtClean="0"/>
          </a:p>
          <a:p>
            <a:endParaRPr lang="sr-Latn-BA" dirty="0" smtClean="0"/>
          </a:p>
          <a:p>
            <a:r>
              <a:rPr lang="en-US" dirty="0" smtClean="0"/>
              <a:t>gdje je: n - </a:t>
            </a:r>
            <a:r>
              <a:rPr lang="en-US" dirty="0" err="1" smtClean="0"/>
              <a:t>broj</a:t>
            </a:r>
            <a:r>
              <a:rPr lang="en-US" dirty="0" smtClean="0"/>
              <a:t> </a:t>
            </a:r>
            <a:r>
              <a:rPr lang="en-US" dirty="0" err="1" smtClean="0"/>
              <a:t>godina</a:t>
            </a:r>
            <a:r>
              <a:rPr lang="en-US" dirty="0" smtClean="0"/>
              <a:t> </a:t>
            </a:r>
            <a:r>
              <a:rPr lang="en-US" dirty="0" err="1" smtClean="0"/>
              <a:t>za</a:t>
            </a:r>
            <a:r>
              <a:rPr lang="en-US" dirty="0" smtClean="0"/>
              <a:t> </a:t>
            </a:r>
            <a:r>
              <a:rPr lang="en-US" dirty="0" err="1" smtClean="0"/>
              <a:t>koji</a:t>
            </a:r>
            <a:r>
              <a:rPr lang="en-US" dirty="0" smtClean="0"/>
              <a:t> se </a:t>
            </a:r>
            <a:r>
              <a:rPr lang="en-US" dirty="0" err="1" smtClean="0"/>
              <a:t>vrši</a:t>
            </a:r>
            <a:r>
              <a:rPr lang="en-US" dirty="0" smtClean="0"/>
              <a:t> </a:t>
            </a:r>
            <a:r>
              <a:rPr lang="en-US" dirty="0" err="1" smtClean="0"/>
              <a:t>procjena</a:t>
            </a:r>
            <a:r>
              <a:rPr lang="en-US" dirty="0" smtClean="0"/>
              <a:t> </a:t>
            </a:r>
            <a:r>
              <a:rPr lang="en-US" dirty="0" err="1" smtClean="0"/>
              <a:t>vrijednosti</a:t>
            </a:r>
            <a:r>
              <a:rPr lang="en-US" dirty="0" smtClean="0"/>
              <a:t>, a </a:t>
            </a:r>
            <a:r>
              <a:rPr lang="en-US" dirty="0" err="1" smtClean="0"/>
              <a:t>k</a:t>
            </a:r>
            <a:r>
              <a:rPr lang="en-US" baseline="-25000" dirty="0" err="1" smtClean="0"/>
              <a:t>c</a:t>
            </a:r>
            <a:r>
              <a:rPr lang="en-US" baseline="-25000" dirty="0" smtClean="0"/>
              <a:t> </a:t>
            </a:r>
            <a:r>
              <a:rPr lang="en-US" dirty="0" smtClean="0"/>
              <a:t>- </a:t>
            </a:r>
            <a:r>
              <a:rPr lang="en-US" dirty="0" err="1" smtClean="0"/>
              <a:t>diskontna</a:t>
            </a:r>
            <a:r>
              <a:rPr lang="en-US" dirty="0" smtClean="0"/>
              <a:t> </a:t>
            </a:r>
            <a:r>
              <a:rPr lang="en-US" dirty="0" err="1" smtClean="0"/>
              <a:t>stopa</a:t>
            </a:r>
            <a:r>
              <a:rPr lang="en-US" dirty="0" smtClean="0"/>
              <a:t>.</a:t>
            </a:r>
          </a:p>
          <a:p>
            <a:endParaRPr lang="en-US" dirty="0"/>
          </a:p>
        </p:txBody>
      </p:sp>
      <p:pic>
        <p:nvPicPr>
          <p:cNvPr id="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971600" y="3212976"/>
            <a:ext cx="6336704" cy="129614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20080"/>
          </a:xfrm>
        </p:spPr>
        <p:txBody>
          <a:bodyPr>
            <a:normAutofit/>
          </a:bodyPr>
          <a:lstStyle/>
          <a:p>
            <a:r>
              <a:rPr lang="sr-Latn-BA" sz="3600" b="1" dirty="0" smtClean="0">
                <a:solidFill>
                  <a:schemeClr val="accent3">
                    <a:lumMod val="75000"/>
                  </a:schemeClr>
                </a:solidFill>
              </a:rPr>
              <a:t>b. Ekonomska dodata vrijednost</a:t>
            </a:r>
            <a:endParaRPr lang="en-US" sz="3600" b="1" dirty="0">
              <a:solidFill>
                <a:schemeClr val="accent3">
                  <a:lumMod val="75000"/>
                </a:schemeClr>
              </a:solidFill>
            </a:endParaRPr>
          </a:p>
        </p:txBody>
      </p:sp>
      <p:sp>
        <p:nvSpPr>
          <p:cNvPr id="3" name="Content Placeholder 2"/>
          <p:cNvSpPr>
            <a:spLocks noGrp="1"/>
          </p:cNvSpPr>
          <p:nvPr>
            <p:ph idx="1"/>
          </p:nvPr>
        </p:nvSpPr>
        <p:spPr>
          <a:xfrm>
            <a:off x="395536" y="1268760"/>
            <a:ext cx="8291264" cy="5400600"/>
          </a:xfrm>
        </p:spPr>
        <p:txBody>
          <a:bodyPr/>
          <a:lstStyle/>
          <a:p>
            <a:r>
              <a:rPr lang="sr-Latn-BA" dirty="0" smtClean="0"/>
              <a:t>EVA spada u grupu modela viška povrata koji su varijacija DCF modela. </a:t>
            </a:r>
          </a:p>
          <a:p>
            <a:r>
              <a:rPr lang="sr-Latn-BA" dirty="0" smtClean="0"/>
              <a:t>EVA mjeri višak vrijednosti koji odbacuje investicija ili portfolio investicija, odnosno EVA je mjera ekonomskog, a ne računovodstvenog prinosa.</a:t>
            </a:r>
          </a:p>
          <a:p>
            <a:r>
              <a:rPr lang="sr-Latn-BA" dirty="0" smtClean="0"/>
              <a:t>Predstavlja razliku viška povrata kreiranog u investiciji i kapitala koji je investiran u tu investiciju.</a:t>
            </a:r>
          </a:p>
          <a:p>
            <a:r>
              <a:rPr lang="sr-Latn-BA" dirty="0" smtClean="0"/>
              <a:t>EVA= (Prinos na investirani kapital – trošak kapitala) x investirani kapital) = dobitak poslovne aktivnosti poslije oporezivanja – trošak kapitala) x inves. kapital</a:t>
            </a:r>
            <a:endParaRPr lang="en-US" dirty="0" smtClean="0"/>
          </a:p>
          <a:p>
            <a:endParaRPr lang="en-US" dirty="0"/>
          </a:p>
        </p:txBody>
      </p:sp>
      <p:sp>
        <p:nvSpPr>
          <p:cNvPr id="696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35" name="Rectangle 3"/>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59632" y="5661248"/>
            <a:ext cx="2736304" cy="86409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780696"/>
          </a:xfrm>
        </p:spPr>
        <p:txBody>
          <a:bodyPr>
            <a:normAutofit/>
          </a:bodyPr>
          <a:lstStyle/>
          <a:p>
            <a:r>
              <a:rPr lang="sr-Latn-BA" sz="3600" b="1" dirty="0" smtClean="0">
                <a:solidFill>
                  <a:schemeClr val="accent3">
                    <a:lumMod val="75000"/>
                  </a:schemeClr>
                </a:solidFill>
              </a:rPr>
              <a:t>1.1.2. Statičke prinosne metode</a:t>
            </a:r>
            <a:endParaRPr lang="en-US" sz="3600" b="1" dirty="0">
              <a:solidFill>
                <a:schemeClr val="accent3">
                  <a:lumMod val="75000"/>
                </a:schemeClr>
              </a:solidFill>
            </a:endParaRPr>
          </a:p>
        </p:txBody>
      </p:sp>
      <p:sp>
        <p:nvSpPr>
          <p:cNvPr id="3" name="Content Placeholder 2"/>
          <p:cNvSpPr>
            <a:spLocks noGrp="1"/>
          </p:cNvSpPr>
          <p:nvPr>
            <p:ph idx="1"/>
          </p:nvPr>
        </p:nvSpPr>
        <p:spPr>
          <a:xfrm>
            <a:off x="395536" y="1700808"/>
            <a:ext cx="8291264" cy="4623792"/>
          </a:xfrm>
        </p:spPr>
        <p:txBody>
          <a:bodyPr>
            <a:normAutofit/>
          </a:bodyPr>
          <a:lstStyle/>
          <a:p>
            <a:r>
              <a:rPr lang="sr-Latn-BA" dirty="0" smtClean="0"/>
              <a:t>Statičke prinosne metode odnose se na kapitalizaciju. </a:t>
            </a:r>
          </a:p>
          <a:p>
            <a:r>
              <a:rPr lang="sr-Latn-BA" dirty="0" smtClean="0"/>
              <a:t>Dok diskontna stopa prevodi sumu svih budućih očekivanih povrata u sadašnju vrijednost, stopa kapitalizacije je imenilac koji očekivanu buduću korist jednog perioda prevodi na sadašnju vrijednost. </a:t>
            </a:r>
          </a:p>
          <a:p>
            <a:r>
              <a:rPr lang="sr-Latn-BA" dirty="0" smtClean="0"/>
              <a:t>Stoga metoda kapitalizacije podrazumijeva prinosnu metodu gdje se ekonomske koristi jednog perioda konvertuju u sadašnju vrijednost preko stope kapitalizacije.</a:t>
            </a:r>
          </a:p>
          <a:p>
            <a:pPr>
              <a:buNone/>
            </a:pP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708688"/>
          </a:xfrm>
        </p:spPr>
        <p:txBody>
          <a:bodyPr>
            <a:normAutofit/>
          </a:bodyPr>
          <a:lstStyle/>
          <a:p>
            <a:r>
              <a:rPr lang="sr-Latn-BA" sz="3600" b="1" dirty="0" smtClean="0">
                <a:solidFill>
                  <a:schemeClr val="accent3">
                    <a:lumMod val="75000"/>
                  </a:schemeClr>
                </a:solidFill>
              </a:rPr>
              <a:t> 1.1.2. Statičke prinosne metode</a:t>
            </a:r>
            <a:endParaRPr lang="en-US" sz="3600" dirty="0"/>
          </a:p>
        </p:txBody>
      </p:sp>
      <p:sp>
        <p:nvSpPr>
          <p:cNvPr id="3" name="Content Placeholder 2"/>
          <p:cNvSpPr>
            <a:spLocks noGrp="1"/>
          </p:cNvSpPr>
          <p:nvPr>
            <p:ph idx="1"/>
          </p:nvPr>
        </p:nvSpPr>
        <p:spPr>
          <a:xfrm>
            <a:off x="395536" y="1556792"/>
            <a:ext cx="8291264" cy="4767808"/>
          </a:xfrm>
        </p:spPr>
        <p:txBody>
          <a:bodyPr>
            <a:normAutofit/>
          </a:bodyPr>
          <a:lstStyle/>
          <a:p>
            <a:pPr>
              <a:buNone/>
            </a:pPr>
            <a:r>
              <a:rPr lang="sr-Latn-BA" dirty="0" smtClean="0"/>
              <a:t>	Ključne varijable u procjeni statističkim prinosnim metodama su:</a:t>
            </a:r>
          </a:p>
          <a:p>
            <a:r>
              <a:rPr lang="sr-Latn-BA" dirty="0" smtClean="0"/>
              <a:t> stabilizovani (normalizovani) dobitak ili neto novčani tok i</a:t>
            </a:r>
          </a:p>
          <a:p>
            <a:r>
              <a:rPr lang="sr-Latn-BA" dirty="0" smtClean="0"/>
              <a:t>stopa kapitalizacije</a:t>
            </a:r>
          </a:p>
          <a:p>
            <a:r>
              <a:rPr lang="sr-Latn-BA" dirty="0" smtClean="0"/>
              <a:t>Sadašnja vrijednost se računa prema sljedećoj formuli:</a:t>
            </a:r>
          </a:p>
          <a:p>
            <a:endParaRPr lang="sr-Latn-BA" dirty="0" smtClean="0"/>
          </a:p>
          <a:p>
            <a:endParaRPr lang="sr-Latn-BA" dirty="0" smtClean="0"/>
          </a:p>
          <a:p>
            <a:endParaRPr lang="sr-Latn-BA" dirty="0" smtClean="0"/>
          </a:p>
        </p:txBody>
      </p:sp>
      <p:sp>
        <p:nvSpPr>
          <p:cNvPr id="686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8611" name="Rectangle 3"/>
          <p:cNvSpPr>
            <a:spLocks noChangeArrowheads="1"/>
          </p:cNvSpPr>
          <p:nvPr/>
        </p:nvSpPr>
        <p:spPr bwMode="auto">
          <a:xfrm>
            <a:off x="0" y="7810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27584" y="4869160"/>
            <a:ext cx="6768752" cy="86409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852704"/>
          </a:xfrm>
        </p:spPr>
        <p:txBody>
          <a:bodyPr>
            <a:normAutofit/>
          </a:bodyPr>
          <a:lstStyle/>
          <a:p>
            <a:pPr algn="ctr"/>
            <a:r>
              <a:rPr lang="sr-Latn-BA" sz="3600" b="1" dirty="0" smtClean="0">
                <a:solidFill>
                  <a:schemeClr val="accent3">
                    <a:lumMod val="75000"/>
                  </a:schemeClr>
                </a:solidFill>
              </a:rPr>
              <a:t>1.2. TRŽIŠNI PRISTUP</a:t>
            </a:r>
            <a:endParaRPr lang="en-US" sz="3600" b="1" dirty="0">
              <a:solidFill>
                <a:schemeClr val="accent3">
                  <a:lumMod val="75000"/>
                </a:schemeClr>
              </a:solidFill>
            </a:endParaRPr>
          </a:p>
        </p:txBody>
      </p:sp>
      <p:sp>
        <p:nvSpPr>
          <p:cNvPr id="3" name="Content Placeholder 2"/>
          <p:cNvSpPr>
            <a:spLocks noGrp="1"/>
          </p:cNvSpPr>
          <p:nvPr>
            <p:ph idx="1"/>
          </p:nvPr>
        </p:nvSpPr>
        <p:spPr>
          <a:xfrm>
            <a:off x="323528" y="1412776"/>
            <a:ext cx="8496944" cy="5184576"/>
          </a:xfrm>
        </p:spPr>
        <p:txBody>
          <a:bodyPr>
            <a:normAutofit fontScale="85000" lnSpcReduction="20000"/>
          </a:bodyPr>
          <a:lstStyle/>
          <a:p>
            <a:r>
              <a:rPr lang="sr-Latn-BA" sz="3100" dirty="0" smtClean="0"/>
              <a:t>Tržišni pristup ili relativna procjena se u razvijenim ekonomijama veoma mnogo koristi; mnogi istraživački izvještaji i procjene za potrebe akvizicija zasnovani su na multiplikatorima. </a:t>
            </a:r>
          </a:p>
          <a:p>
            <a:r>
              <a:rPr lang="sr-Latn-BA" sz="3100" dirty="0" smtClean="0"/>
              <a:t>Razloga za korišćenje i popularnost ovih metoda je više:</a:t>
            </a:r>
          </a:p>
          <a:p>
            <a:pPr>
              <a:buNone/>
            </a:pPr>
            <a:r>
              <a:rPr lang="sr-Latn-BA" sz="3100" dirty="0" smtClean="0"/>
              <a:t>1. Procjena zasnovana na multiplikatorima zahtijeva manje pretpostavki i brža je za izvođenje nego što je to slučaj s diskontovanjem novčanih tokova ;</a:t>
            </a:r>
          </a:p>
          <a:p>
            <a:pPr>
              <a:buNone/>
            </a:pPr>
            <a:r>
              <a:rPr lang="sr-Latn-BA" sz="3100" dirty="0" smtClean="0"/>
              <a:t>2. Tržišni pristup jednostavniji je za razumijevanje i predstavljanje klijentima, te naposljetku reflektuje trenutno stanje na tržištu pošto mjeri relativnu, a ne intrističnu vrijednost;</a:t>
            </a:r>
          </a:p>
          <a:p>
            <a:pPr>
              <a:buNone/>
            </a:pPr>
            <a:r>
              <a:rPr lang="sr-Latn-BA" sz="3100" dirty="0" smtClean="0"/>
              <a:t>3. Čak i preduzeća koja ne kotiraju na zvaničnoj berzi mogu u svrhu procjene koristiti poređenje s uporedivim preduzećima čijim akcijama se trguje na tržištu kapitala.</a:t>
            </a:r>
            <a:endParaRPr lang="en-US" sz="3100" dirty="0" smtClean="0"/>
          </a:p>
          <a:p>
            <a:endParaRPr lang="sr-Latn-BA" sz="3100" dirty="0" smtClean="0"/>
          </a:p>
          <a:p>
            <a:endParaRPr lang="sr-Latn-BA" sz="3100" dirty="0" smtClean="0"/>
          </a:p>
          <a:p>
            <a:endParaRPr lang="sr-Latn-BA" sz="3100"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BA" sz="3600" b="1" dirty="0" smtClean="0">
                <a:solidFill>
                  <a:schemeClr val="accent3">
                    <a:lumMod val="75000"/>
                  </a:schemeClr>
                </a:solidFill>
              </a:rPr>
              <a:t>1.2. TRŽIŠNI PRISTUP</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628800"/>
            <a:ext cx="8219256" cy="4695800"/>
          </a:xfrm>
        </p:spPr>
        <p:txBody>
          <a:bodyPr>
            <a:normAutofit/>
          </a:bodyPr>
          <a:lstStyle/>
          <a:p>
            <a:r>
              <a:rPr lang="sr-Latn-BA" dirty="0" smtClean="0"/>
              <a:t>Međutim, postoje i ograničenja odnosno uslovi korišćenja tržišnog pristupa (relativne procjene):</a:t>
            </a:r>
          </a:p>
          <a:p>
            <a:pPr>
              <a:buNone/>
            </a:pPr>
            <a:r>
              <a:rPr lang="sr-Latn-BA" dirty="0" smtClean="0"/>
              <a:t>1. Da bi se procjenjivala vrijednost neke aktive, cijene moraju biti standardizovane, što se postiže konvertovanjem cijena u multiplikatore zarada, knjigovodstvene vrijednosti ili prodaje. </a:t>
            </a:r>
          </a:p>
          <a:p>
            <a:pPr>
              <a:buNone/>
            </a:pPr>
            <a:r>
              <a:rPr lang="sr-Latn-BA" dirty="0" smtClean="0"/>
              <a:t>2. Potrebno je identifikovati uporediva preduzeća što nije jednostavno; čak i kada su preduzeća u istoj djelatnosti, razlikuju se u nivou rizika, novčanim tokovima i potencijalu rasta.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780696"/>
          </a:xfrm>
        </p:spPr>
        <p:txBody>
          <a:bodyPr>
            <a:normAutofit/>
          </a:bodyPr>
          <a:lstStyle/>
          <a:p>
            <a:r>
              <a:rPr lang="sr-Latn-BA" sz="3600" b="1" dirty="0" smtClean="0">
                <a:solidFill>
                  <a:schemeClr val="accent3">
                    <a:lumMod val="75000"/>
                  </a:schemeClr>
                </a:solidFill>
              </a:rPr>
              <a:t>Metode tržišnog pristupa</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772816"/>
            <a:ext cx="8219256" cy="4551784"/>
          </a:xfrm>
        </p:spPr>
        <p:txBody>
          <a:bodyPr>
            <a:normAutofit lnSpcReduction="10000"/>
          </a:bodyPr>
          <a:lstStyle/>
          <a:p>
            <a:r>
              <a:rPr lang="sr-Latn-BA" dirty="0" smtClean="0"/>
              <a:t>Razlikujemo sljedeće tržišne metode:</a:t>
            </a:r>
            <a:endParaRPr lang="en-US" dirty="0" smtClean="0"/>
          </a:p>
          <a:p>
            <a:pPr lvl="0"/>
            <a:r>
              <a:rPr lang="sr-Latn-BA" b="1" i="1" dirty="0" smtClean="0"/>
              <a:t>Na osnovu uporednih transakcija</a:t>
            </a:r>
            <a:r>
              <a:rPr lang="sr-Latn-BA" i="1" dirty="0" smtClean="0"/>
              <a:t> - </a:t>
            </a:r>
            <a:r>
              <a:rPr lang="sr-Latn-BA" dirty="0" smtClean="0"/>
              <a:t>zasnovana na porešenju sa preduzećima koja kotiraju na tržištu kapitala. Ovdje spada i metoda uporednih transakcija kod spajanja i pripajanja (ili metoda uporednih prodaja);</a:t>
            </a:r>
          </a:p>
          <a:p>
            <a:pPr lvl="1"/>
            <a:r>
              <a:rPr lang="sr-Latn-BA" dirty="0" smtClean="0"/>
              <a:t>MSV razlikuju i metodu smjernica javno uporedivih trgovanja. </a:t>
            </a:r>
          </a:p>
          <a:p>
            <a:pPr lvl="0"/>
            <a:r>
              <a:rPr lang="sr-Latn-BA" b="1" i="1" dirty="0" smtClean="0"/>
              <a:t>Na osnovu uporedivih preduzeća</a:t>
            </a:r>
            <a:r>
              <a:rPr lang="sr-Latn-BA" b="1" dirty="0" smtClean="0"/>
              <a:t> </a:t>
            </a:r>
            <a:r>
              <a:rPr lang="sr-Latn-BA" dirty="0" smtClean="0"/>
              <a:t>(poređenje multiplikatora procjenjivanog preduzeća sa multiplikatorima drugih preduzeća.</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BA" sz="3600" b="1" dirty="0" smtClean="0">
                <a:solidFill>
                  <a:schemeClr val="accent3">
                    <a:lumMod val="75000"/>
                  </a:schemeClr>
                </a:solidFill>
              </a:rPr>
              <a:t>1.2.1. Metode multiplikatora na osnovu uporednih transakcija </a:t>
            </a:r>
            <a:endParaRPr lang="en-US" sz="3600" b="1" dirty="0">
              <a:solidFill>
                <a:schemeClr val="accent3">
                  <a:lumMod val="75000"/>
                </a:schemeClr>
              </a:solidFill>
            </a:endParaRPr>
          </a:p>
        </p:txBody>
      </p:sp>
      <p:sp>
        <p:nvSpPr>
          <p:cNvPr id="3" name="Content Placeholder 2"/>
          <p:cNvSpPr>
            <a:spLocks noGrp="1"/>
          </p:cNvSpPr>
          <p:nvPr>
            <p:ph idx="1"/>
          </p:nvPr>
        </p:nvSpPr>
        <p:spPr>
          <a:xfrm>
            <a:off x="457200" y="1844824"/>
            <a:ext cx="8229600" cy="4752528"/>
          </a:xfrm>
        </p:spPr>
        <p:txBody>
          <a:bodyPr/>
          <a:lstStyle/>
          <a:p>
            <a:r>
              <a:rPr lang="sr-Latn-BA" dirty="0" smtClean="0"/>
              <a:t>Suštinu</a:t>
            </a:r>
            <a:r>
              <a:rPr lang="sr-Latn-BA" i="1" dirty="0" smtClean="0"/>
              <a:t> metode multiplikatora na osnovu uporednih transakcija</a:t>
            </a:r>
            <a:r>
              <a:rPr lang="sr-Latn-BA" b="1" i="1" dirty="0" smtClean="0"/>
              <a:t> </a:t>
            </a:r>
            <a:r>
              <a:rPr lang="sr-Latn-BA" dirty="0" smtClean="0"/>
              <a:t>(eng. </a:t>
            </a:r>
            <a:r>
              <a:rPr lang="sr-Latn-BA" i="1" dirty="0" smtClean="0"/>
              <a:t>Guideline Publicly Traded Company Method</a:t>
            </a:r>
            <a:r>
              <a:rPr lang="sr-Latn-BA" dirty="0" smtClean="0"/>
              <a:t>) čini razvoj multiplikatora procjene zasnovanih na cijenama akcija sličnih preduzeća kojima se trguje na tržištu kapitala. </a:t>
            </a:r>
          </a:p>
          <a:p>
            <a:r>
              <a:rPr lang="sr-Latn-BA" dirty="0" smtClean="0"/>
              <a:t>Dobijeni multiplikatori se primjenjuju na osnovne podatke preduzeća da bi se došlo do procijenjene vrijednosti predmetnog preduzeća, njegovih akcija ili drugih interesa </a:t>
            </a:r>
            <a:endParaRPr lang="en-US" dirty="0"/>
          </a:p>
        </p:txBody>
      </p:sp>
      <p:sp>
        <p:nvSpPr>
          <p:cNvPr id="737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372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43608" y="5589240"/>
            <a:ext cx="6120680" cy="792088"/>
          </a:xfrm>
          <a:prstGeom prst="rect">
            <a:avLst/>
          </a:prstGeom>
          <a:noFill/>
        </p:spPr>
      </p:pic>
      <p:sp>
        <p:nvSpPr>
          <p:cNvPr id="73731" name="Rectangle 3"/>
          <p:cNvSpPr>
            <a:spLocks noChangeArrowheads="1"/>
          </p:cNvSpPr>
          <p:nvPr/>
        </p:nvSpPr>
        <p:spPr bwMode="auto">
          <a:xfrm>
            <a:off x="0" y="809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BA" sz="3600" b="1" dirty="0" smtClean="0">
                <a:solidFill>
                  <a:schemeClr val="accent3">
                    <a:lumMod val="75000"/>
                  </a:schemeClr>
                </a:solidFill>
              </a:rPr>
              <a:t>UVOD</a:t>
            </a:r>
            <a:endParaRPr lang="en-US" sz="3600" b="1" dirty="0">
              <a:solidFill>
                <a:schemeClr val="accent3">
                  <a:lumMod val="75000"/>
                </a:schemeClr>
              </a:solidFill>
            </a:endParaRPr>
          </a:p>
        </p:txBody>
      </p:sp>
      <p:sp>
        <p:nvSpPr>
          <p:cNvPr id="3" name="Content Placeholder 2"/>
          <p:cNvSpPr>
            <a:spLocks noGrp="1"/>
          </p:cNvSpPr>
          <p:nvPr>
            <p:ph idx="1"/>
          </p:nvPr>
        </p:nvSpPr>
        <p:spPr>
          <a:xfrm>
            <a:off x="457200" y="1772816"/>
            <a:ext cx="8229600" cy="4551784"/>
          </a:xfrm>
        </p:spPr>
        <p:txBody>
          <a:bodyPr/>
          <a:lstStyle/>
          <a:p>
            <a:r>
              <a:rPr lang="sr-Latn-BA" dirty="0" smtClean="0"/>
              <a:t>Procjena vrijednosti je sveobuhvatna analiza svih informacija o preduzeću, finansijskih izvještaja, pokretača vrijednosti, statističkih predviđanja, determinanti vrijednosti i pokazatelja, te primjena metoda procjene čiji je cilj iznošenje mišljenja eksperata o vrijednosti preduzeća na određeni dan.</a:t>
            </a:r>
          </a:p>
          <a:p>
            <a:r>
              <a:rPr lang="sr-Latn-BA" dirty="0" smtClean="0"/>
              <a:t>Raznolikost razloga procjene determiniše izbor pristupa i metoda procjene vrijednosti što će za rezultat imati različite vrijednosti preduzeća.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BA" sz="3600" b="1" dirty="0" smtClean="0">
                <a:solidFill>
                  <a:schemeClr val="accent3">
                    <a:lumMod val="75000"/>
                  </a:schemeClr>
                </a:solidFill>
              </a:rPr>
              <a:t>1.2.2. Metoda multiplikatora na osnovu uporedivih preduzeća </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935480"/>
            <a:ext cx="8219256" cy="4661872"/>
          </a:xfrm>
        </p:spPr>
        <p:txBody>
          <a:bodyPr>
            <a:normAutofit fontScale="85000" lnSpcReduction="10000"/>
          </a:bodyPr>
          <a:lstStyle/>
          <a:p>
            <a:r>
              <a:rPr lang="sr-Latn-BA" i="1" dirty="0" smtClean="0"/>
              <a:t>Metoda multiplikatora na osnovu uporedivih preduzeća</a:t>
            </a:r>
            <a:r>
              <a:rPr lang="sr-Latn-BA" b="1" i="1" dirty="0" smtClean="0"/>
              <a:t> </a:t>
            </a:r>
            <a:r>
              <a:rPr lang="sr-Latn-BA" dirty="0" smtClean="0"/>
              <a:t>(poređenje multiplikatora preduzeća koje se procjenjuje sa multiplikatorima drugih preduzeća) razlikuje se od prethodne po tome što se multiplikatori izračunavaju iz podataka preduzeća koje se procjenjuje, a ne za samo uporedna preduzeća.</a:t>
            </a:r>
          </a:p>
          <a:p>
            <a:r>
              <a:rPr lang="sr-Latn-BA" dirty="0" smtClean="0"/>
              <a:t>Multiplikatore dijelimo u tri kategorije: multiplikatore zarada, multiplikatore knjigovodstvene vrijednosti i multiplikatore prihoda. </a:t>
            </a:r>
          </a:p>
          <a:p>
            <a:r>
              <a:rPr lang="sr-Latn-CS" dirty="0" smtClean="0"/>
              <a:t>Varijable koje utiču na pojedine multiplikatore su</a:t>
            </a:r>
            <a:endParaRPr lang="en-US" dirty="0" smtClean="0"/>
          </a:p>
          <a:p>
            <a:r>
              <a:rPr lang="sr-Latn-CS" dirty="0" smtClean="0"/>
              <a:t>Cijena / zarada =f (rast, racio isplata dividendi, rizik), </a:t>
            </a:r>
            <a:endParaRPr lang="en-US" dirty="0" smtClean="0"/>
          </a:p>
          <a:p>
            <a:r>
              <a:rPr lang="sr-Latn-CS" dirty="0" smtClean="0"/>
              <a:t>Cijena / knjigovodstvena vrijednost = f (rast, racio isplata dividendi, rizik, ROE), </a:t>
            </a:r>
            <a:endParaRPr lang="en-US" dirty="0" smtClean="0"/>
          </a:p>
          <a:p>
            <a:r>
              <a:rPr lang="sr-Latn-CS" dirty="0" smtClean="0"/>
              <a:t>Cijena / prodaja= f (rast, racio isplata dividendi, rizik, marža)</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pPr algn="ctr"/>
            <a:r>
              <a:rPr lang="sr-Latn-BA" sz="3600" b="1" dirty="0" smtClean="0">
                <a:solidFill>
                  <a:schemeClr val="accent3">
                    <a:lumMod val="75000"/>
                  </a:schemeClr>
                </a:solidFill>
              </a:rPr>
              <a:t>1.3. TROŠKOVNI PRISTUP</a:t>
            </a:r>
            <a:endParaRPr lang="en-US" sz="3600" b="1" dirty="0">
              <a:solidFill>
                <a:schemeClr val="accent3">
                  <a:lumMod val="75000"/>
                </a:schemeClr>
              </a:solidFill>
            </a:endParaRPr>
          </a:p>
        </p:txBody>
      </p:sp>
      <p:sp>
        <p:nvSpPr>
          <p:cNvPr id="3" name="Content Placeholder 2"/>
          <p:cNvSpPr>
            <a:spLocks noGrp="1"/>
          </p:cNvSpPr>
          <p:nvPr>
            <p:ph idx="1"/>
          </p:nvPr>
        </p:nvSpPr>
        <p:spPr>
          <a:xfrm>
            <a:off x="323528" y="1556792"/>
            <a:ext cx="8363272" cy="5040560"/>
          </a:xfrm>
        </p:spPr>
        <p:txBody>
          <a:bodyPr>
            <a:normAutofit fontScale="92500" lnSpcReduction="10000"/>
          </a:bodyPr>
          <a:lstStyle/>
          <a:p>
            <a:r>
              <a:rPr lang="sr-Latn-CS" dirty="0" smtClean="0"/>
              <a:t>Troškovni (imovinski) pristup pretpostavlja da troškovi zamjene ili reprodukcije određene imovine umanjeni za amortizaciju izražavaju vrijednost te imovine. </a:t>
            </a:r>
          </a:p>
          <a:p>
            <a:r>
              <a:rPr lang="sr-Latn-CS" dirty="0" smtClean="0"/>
              <a:t>Ovaj pristup primjenjuje se kada je vrijednost preduzeća pretežno bazirana na materijalnoj imovini te pod uslovom da nema oscilacija u kretanju novčanog toka ili dobiti u prethodnim godinama. </a:t>
            </a:r>
          </a:p>
          <a:p>
            <a:r>
              <a:rPr lang="sr-Latn-CS" dirty="0" smtClean="0"/>
              <a:t>Indikovan je kod mladih preduzeća , te kod procjene pojedinih dijelova imovine. </a:t>
            </a:r>
          </a:p>
          <a:p>
            <a:r>
              <a:rPr lang="sr-Latn-CS" dirty="0" smtClean="0"/>
              <a:t>Takođe, pokazao se od koristi kada treba procijeniti većinski interes u preduzeću , kada preduzeće nema stalnu bazu kupaca i potrošača, a u cijeni dobara i usluga rad nije značajnija komponenta.</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29600" cy="854968"/>
          </a:xfrm>
        </p:spPr>
        <p:txBody>
          <a:bodyPr>
            <a:normAutofit/>
          </a:bodyPr>
          <a:lstStyle/>
          <a:p>
            <a:r>
              <a:rPr lang="sr-Latn-BA" sz="3600" b="1" dirty="0" smtClean="0">
                <a:solidFill>
                  <a:schemeClr val="accent3">
                    <a:lumMod val="75000"/>
                  </a:schemeClr>
                </a:solidFill>
              </a:rPr>
              <a:t>Metode troškovnog pristupa</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700808"/>
            <a:ext cx="8219256" cy="4623792"/>
          </a:xfrm>
        </p:spPr>
        <p:txBody>
          <a:bodyPr/>
          <a:lstStyle/>
          <a:p>
            <a:r>
              <a:rPr lang="sr-Latn-BA" dirty="0" smtClean="0"/>
              <a:t>Troškovni pristup polazi od vrijednosti imovine odnosno troškova za njeno pribavljanje (zamjenu).</a:t>
            </a:r>
            <a:endParaRPr lang="sr-Latn-BA" b="1" dirty="0" smtClean="0"/>
          </a:p>
          <a:p>
            <a:r>
              <a:rPr lang="sr-Latn-BA" dirty="0" smtClean="0"/>
              <a:t>Metode troškovnog pristupa zasnovane su na supstanci:</a:t>
            </a:r>
          </a:p>
          <a:p>
            <a:pPr>
              <a:buNone/>
            </a:pPr>
            <a:r>
              <a:rPr lang="sr-Latn-BA" b="1" dirty="0" smtClean="0"/>
              <a:t>1.</a:t>
            </a:r>
            <a:r>
              <a:rPr lang="sr-Latn-BA" dirty="0" smtClean="0"/>
              <a:t> </a:t>
            </a:r>
            <a:r>
              <a:rPr lang="sr-Latn-BA" b="1" dirty="0" smtClean="0"/>
              <a:t>Vrijednost neto imovine</a:t>
            </a:r>
            <a:r>
              <a:rPr lang="sr-Latn-BA" dirty="0" smtClean="0"/>
              <a:t>:</a:t>
            </a:r>
            <a:endParaRPr lang="en-US" dirty="0" smtClean="0"/>
          </a:p>
          <a:p>
            <a:pPr lvl="0"/>
            <a:r>
              <a:rPr lang="sr-Latn-BA" dirty="0" smtClean="0"/>
              <a:t>Knjigovodstvena vrijednost;</a:t>
            </a:r>
            <a:endParaRPr lang="en-US" dirty="0" smtClean="0"/>
          </a:p>
          <a:p>
            <a:pPr lvl="0"/>
            <a:r>
              <a:rPr lang="sr-Latn-BA" dirty="0" smtClean="0"/>
              <a:t>Korigovana knjigovodstvena vrijednost;</a:t>
            </a:r>
            <a:endParaRPr lang="en-US" dirty="0" smtClean="0"/>
          </a:p>
          <a:p>
            <a:pPr lvl="0"/>
            <a:r>
              <a:rPr lang="sr-Latn-BA" dirty="0" smtClean="0"/>
              <a:t>Reproduktivna imovinska  (zamjenska) vrijednost;</a:t>
            </a:r>
            <a:endParaRPr lang="en-US" dirty="0" smtClean="0"/>
          </a:p>
          <a:p>
            <a:pPr>
              <a:buNone/>
            </a:pPr>
            <a:r>
              <a:rPr lang="sr-Latn-BA" b="1" dirty="0" smtClean="0"/>
              <a:t>2</a:t>
            </a:r>
            <a:r>
              <a:rPr lang="sr-Latn-BA" dirty="0" smtClean="0"/>
              <a:t>.</a:t>
            </a:r>
            <a:r>
              <a:rPr lang="sr-Latn-BA" b="1" dirty="0" smtClean="0"/>
              <a:t>Likvidaciona vrijednost.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936104"/>
          </a:xfrm>
        </p:spPr>
        <p:txBody>
          <a:bodyPr>
            <a:normAutofit/>
          </a:bodyPr>
          <a:lstStyle/>
          <a:p>
            <a:r>
              <a:rPr lang="sr-Latn-BA" sz="3600" b="1" dirty="0" smtClean="0">
                <a:solidFill>
                  <a:schemeClr val="accent3">
                    <a:lumMod val="75000"/>
                  </a:schemeClr>
                </a:solidFill>
              </a:rPr>
              <a:t>1.3.1. Metoda vrijednosti neto imovine</a:t>
            </a:r>
            <a:endParaRPr lang="en-US" sz="3600" b="1" dirty="0">
              <a:solidFill>
                <a:schemeClr val="accent3">
                  <a:lumMod val="75000"/>
                </a:schemeClr>
              </a:solidFill>
            </a:endParaRPr>
          </a:p>
        </p:txBody>
      </p:sp>
      <p:sp>
        <p:nvSpPr>
          <p:cNvPr id="3" name="Content Placeholder 2"/>
          <p:cNvSpPr>
            <a:spLocks noGrp="1"/>
          </p:cNvSpPr>
          <p:nvPr>
            <p:ph idx="1"/>
          </p:nvPr>
        </p:nvSpPr>
        <p:spPr>
          <a:xfrm>
            <a:off x="539552" y="1268760"/>
            <a:ext cx="8147248" cy="5328592"/>
          </a:xfrm>
        </p:spPr>
        <p:txBody>
          <a:bodyPr>
            <a:normAutofit fontScale="92500"/>
          </a:bodyPr>
          <a:lstStyle/>
          <a:p>
            <a:r>
              <a:rPr lang="sr-Latn-BA" i="1" dirty="0" smtClean="0"/>
              <a:t>Metoda vrijednosti neto imovine </a:t>
            </a:r>
            <a:r>
              <a:rPr lang="sr-Latn-BA" dirty="0" smtClean="0"/>
              <a:t>susreće se i pod nazivima: metoda akumuliranja  aktive, metoda vrijednosti prilagođene neto aktive, metoda prilagođene knjigovodstvene vrijednosti ili metoda zidanja aktive.</a:t>
            </a:r>
          </a:p>
          <a:p>
            <a:r>
              <a:rPr lang="sr-Latn-BA" dirty="0" smtClean="0"/>
              <a:t>Kod ove metode, knjigovodstvena vrijednost sredstava i obaveza svodi se na procijenjenu vrijednost, najčešće fer tržišnu vrijednost. </a:t>
            </a:r>
          </a:p>
          <a:p>
            <a:r>
              <a:rPr lang="sr-Latn-BA" dirty="0" smtClean="0"/>
              <a:t>Pretpostavlja kontinuitet poslovanja preduzeća i načelo zamjenskog troška. Dvije su varijante ove metode:</a:t>
            </a:r>
            <a:endParaRPr lang="en-US" dirty="0" smtClean="0"/>
          </a:p>
          <a:p>
            <a:pPr marL="514350" lvl="0" indent="-514350">
              <a:buAutoNum type="arabicPeriod"/>
            </a:pPr>
            <a:r>
              <a:rPr lang="sr-Latn-BA" dirty="0" smtClean="0"/>
              <a:t>Kompletna procjena ukupne aktive i obaveza preduzeća (obično kroz metodu kapitalizovanog viška zarada);</a:t>
            </a:r>
          </a:p>
          <a:p>
            <a:pPr marL="514350" lvl="0" indent="-514350">
              <a:buAutoNum type="arabicPeriod"/>
            </a:pPr>
            <a:r>
              <a:rPr lang="sr-Latn-BA" dirty="0" smtClean="0"/>
              <a:t>Pojedinačna procjena aktive i obaveza preduzeća (standardna metoda akumuliranja aktive).</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708688"/>
          </a:xfrm>
        </p:spPr>
        <p:txBody>
          <a:bodyPr>
            <a:normAutofit/>
          </a:bodyPr>
          <a:lstStyle/>
          <a:p>
            <a:r>
              <a:rPr lang="sr-Latn-BA" sz="3600" b="1" dirty="0" smtClean="0">
                <a:solidFill>
                  <a:schemeClr val="accent3">
                    <a:lumMod val="75000"/>
                  </a:schemeClr>
                </a:solidFill>
              </a:rPr>
              <a:t>1.3.2. Metoda kapitalizovanog viška dobiti</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484784"/>
            <a:ext cx="8352928" cy="5184576"/>
          </a:xfrm>
        </p:spPr>
        <p:txBody>
          <a:bodyPr>
            <a:normAutofit fontScale="92500" lnSpcReduction="20000"/>
          </a:bodyPr>
          <a:lstStyle/>
          <a:p>
            <a:r>
              <a:rPr lang="sr-Latn-CS" i="1" dirty="0" smtClean="0"/>
              <a:t>Metoda kapitalizovanog viška dobiti</a:t>
            </a:r>
            <a:r>
              <a:rPr lang="sr-Latn-CS" dirty="0" smtClean="0"/>
              <a:t> (</a:t>
            </a:r>
            <a:r>
              <a:rPr lang="sr-Latn-CS" i="1" dirty="0" smtClean="0"/>
              <a:t>Capitalized Excess Earning Method</a:t>
            </a:r>
            <a:r>
              <a:rPr lang="sr-Latn-CS" dirty="0" smtClean="0"/>
              <a:t>), poznata i kao metoda riznice, uobičajena je kod procjene ukupne nematerijalne vrijednosti poslovanja. </a:t>
            </a:r>
          </a:p>
          <a:p>
            <a:r>
              <a:rPr lang="sr-Latn-CS" dirty="0" smtClean="0"/>
              <a:t>Metoda se svrstava u troškovne pošto daje indikaciju vrijednosti aktive - nematerijalne imovine.</a:t>
            </a:r>
          </a:p>
          <a:p>
            <a:r>
              <a:rPr lang="sr-Latn-CS" dirty="0" smtClean="0"/>
              <a:t>Prvobitno, ova metoda je kreirana za potrebe procjene vrijednosti nematerijalne imovine, a ne cijelog preduzeća</a:t>
            </a:r>
          </a:p>
          <a:p>
            <a:r>
              <a:rPr lang="sr-Latn-CS" dirty="0" smtClean="0"/>
              <a:t>Osnovna premisa metode je kontinuitet poslovanja.</a:t>
            </a:r>
          </a:p>
          <a:p>
            <a:r>
              <a:rPr lang="sr-Latn-CS" dirty="0" smtClean="0"/>
              <a:t>Najbolje rezultate daje pri alokaciji vrijednosti na materijalnu i nematerijalnu imovinu, u slučajevima kao što su: brakorazvodne parnice, slučajevi oporezivanja, ekonomske štete zbog kršenja ugovora ili prisvajanje patenta.</a:t>
            </a:r>
          </a:p>
          <a:p>
            <a:r>
              <a:rPr lang="sr-Latn-CS" dirty="0" smtClean="0"/>
              <a:t>Uglavnom se koristi za procjenu profesionalnih praksi, te malih i srednjih preduzeća.</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sr-Latn-BA" sz="3600" b="1" dirty="0" smtClean="0">
                <a:solidFill>
                  <a:schemeClr val="accent3">
                    <a:lumMod val="75000"/>
                  </a:schemeClr>
                </a:solidFill>
              </a:rPr>
              <a:t>1.3.3. Metoda likvidacione vrijednosti</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484784"/>
            <a:ext cx="8219256" cy="4968552"/>
          </a:xfrm>
        </p:spPr>
        <p:txBody>
          <a:bodyPr>
            <a:normAutofit lnSpcReduction="10000"/>
          </a:bodyPr>
          <a:lstStyle/>
          <a:p>
            <a:r>
              <a:rPr lang="sr-Latn-BA" i="1" dirty="0" smtClean="0"/>
              <a:t>Metoda likvidacione vrijednosti </a:t>
            </a:r>
            <a:r>
              <a:rPr lang="sr-Latn-BA" dirty="0" smtClean="0"/>
              <a:t>odnosi se na situaciju prodaje imovine  i obaveza preduzeća. </a:t>
            </a:r>
          </a:p>
          <a:p>
            <a:r>
              <a:rPr lang="sr-Latn-BA" dirty="0" smtClean="0"/>
              <a:t>Likvidacija može biti redovna kada se postižu tržišne cijene u prodaji ili forsirana kada su cijene koje se postižu ispod tržišnih. </a:t>
            </a:r>
          </a:p>
          <a:p>
            <a:r>
              <a:rPr lang="sr-Latn-BA" dirty="0" smtClean="0"/>
              <a:t>Likvidaciona vrijednost će biti najkorektnija kada se preduzeće nalazi pred likvidacijom i očigledno je da neće nastaviti poslovanje. </a:t>
            </a:r>
          </a:p>
          <a:p>
            <a:r>
              <a:rPr lang="sr-Latn-BA" dirty="0" smtClean="0"/>
              <a:t>Likvidaciona vrijednost je indikator minimalne vrijednosti i predstavlja donju granicu procijenjene vrijednosti pa je u kombinaciji s drugim metodama korisna prilikom formiranja mišljenja o konačnoj vrijednosti preduzeća.</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147248" cy="1008112"/>
          </a:xfrm>
        </p:spPr>
        <p:txBody>
          <a:bodyPr>
            <a:normAutofit fontScale="90000"/>
          </a:bodyPr>
          <a:lstStyle/>
          <a:p>
            <a:pPr algn="ctr"/>
            <a:r>
              <a:rPr lang="sr-Latn-BA" sz="4000" b="1" dirty="0" smtClean="0">
                <a:solidFill>
                  <a:schemeClr val="accent3"/>
                </a:solidFill>
              </a:rPr>
              <a:t/>
            </a:r>
            <a:br>
              <a:rPr lang="sr-Latn-BA" sz="4000" b="1" dirty="0" smtClean="0">
                <a:solidFill>
                  <a:schemeClr val="accent3"/>
                </a:solidFill>
              </a:rPr>
            </a:br>
            <a:r>
              <a:rPr lang="sr-Latn-BA" sz="4000" b="1" dirty="0" smtClean="0">
                <a:solidFill>
                  <a:schemeClr val="accent3"/>
                </a:solidFill>
              </a:rPr>
              <a:t/>
            </a:r>
            <a:br>
              <a:rPr lang="sr-Latn-BA" sz="4000" b="1" dirty="0" smtClean="0">
                <a:solidFill>
                  <a:schemeClr val="accent3"/>
                </a:solidFill>
              </a:rPr>
            </a:br>
            <a:r>
              <a:rPr lang="sr-Latn-BA" sz="4000" b="1" dirty="0" smtClean="0">
                <a:solidFill>
                  <a:schemeClr val="accent3"/>
                </a:solidFill>
              </a:rPr>
              <a:t/>
            </a:r>
            <a:br>
              <a:rPr lang="sr-Latn-BA" sz="4000" b="1" dirty="0" smtClean="0">
                <a:solidFill>
                  <a:schemeClr val="accent3"/>
                </a:solidFill>
              </a:rPr>
            </a:br>
            <a:r>
              <a:rPr lang="sr-Latn-BA" sz="4000" b="1" dirty="0">
                <a:solidFill>
                  <a:schemeClr val="accent3"/>
                </a:solidFill>
              </a:rPr>
              <a:t/>
            </a:r>
            <a:br>
              <a:rPr lang="sr-Latn-BA" sz="4000" b="1" dirty="0">
                <a:solidFill>
                  <a:schemeClr val="accent3"/>
                </a:solidFill>
              </a:rPr>
            </a:br>
            <a:r>
              <a:rPr lang="sr-Latn-BA" sz="4000" b="1" dirty="0" smtClean="0">
                <a:solidFill>
                  <a:schemeClr val="accent3"/>
                </a:solidFill>
              </a:rPr>
              <a:t/>
            </a:r>
            <a:br>
              <a:rPr lang="sr-Latn-BA" sz="4000" b="1" dirty="0" smtClean="0">
                <a:solidFill>
                  <a:schemeClr val="accent3"/>
                </a:solidFill>
              </a:rPr>
            </a:br>
            <a:r>
              <a:rPr lang="sr-Latn-BA" dirty="0"/>
              <a:t/>
            </a:r>
            <a:br>
              <a:rPr lang="sr-Latn-BA" dirty="0"/>
            </a:br>
            <a:r>
              <a:rPr lang="sr-Latn-BA" sz="4000" b="1" dirty="0" smtClean="0">
                <a:solidFill>
                  <a:schemeClr val="accent3">
                    <a:lumMod val="75000"/>
                  </a:schemeClr>
                </a:solidFill>
              </a:rPr>
              <a:t>1.3.4. Metode troškovnog pristupa prema MSV 2022</a:t>
            </a:r>
            <a:endParaRPr lang="sr-Latn-BA" sz="4000" dirty="0"/>
          </a:p>
        </p:txBody>
      </p:sp>
      <p:sp>
        <p:nvSpPr>
          <p:cNvPr id="3" name="Content Placeholder 2"/>
          <p:cNvSpPr>
            <a:spLocks noGrp="1"/>
          </p:cNvSpPr>
          <p:nvPr>
            <p:ph idx="1"/>
          </p:nvPr>
        </p:nvSpPr>
        <p:spPr/>
        <p:txBody>
          <a:bodyPr>
            <a:normAutofit lnSpcReduction="10000"/>
          </a:bodyPr>
          <a:lstStyle/>
          <a:p>
            <a:r>
              <a:rPr lang="sr-Latn-BA" dirty="0" smtClean="0"/>
              <a:t>Metode troškovnog pristupa prema MSV su:</a:t>
            </a:r>
          </a:p>
          <a:p>
            <a:r>
              <a:rPr lang="sr-Latn-BA" dirty="0" smtClean="0"/>
              <a:t>Metoda zamjenskog troška</a:t>
            </a:r>
          </a:p>
          <a:p>
            <a:pPr lvl="1"/>
            <a:r>
              <a:rPr lang="sr-Latn-BA" dirty="0" smtClean="0"/>
              <a:t>Daje vrijednost izračunavanjem troška sličnog sredstva koje nudi ekvivalentnu korisnost.</a:t>
            </a:r>
          </a:p>
          <a:p>
            <a:r>
              <a:rPr lang="sr-Latn-BA" dirty="0" smtClean="0"/>
              <a:t>Metoda reprodukacionog troška</a:t>
            </a:r>
          </a:p>
          <a:p>
            <a:pPr lvl="1"/>
            <a:r>
              <a:rPr lang="sr-Latn-BA" dirty="0" smtClean="0"/>
              <a:t>Daje vrijednost izračunavanjem troškova potrebnih da se stvori kopija određenog sredstva.</a:t>
            </a:r>
          </a:p>
          <a:p>
            <a:r>
              <a:rPr lang="sr-Latn-BA" dirty="0" smtClean="0"/>
              <a:t>Metoda sabiranja.</a:t>
            </a:r>
          </a:p>
          <a:p>
            <a:pPr lvl="1"/>
            <a:r>
              <a:rPr lang="sr-Latn-BA" dirty="0" smtClean="0"/>
              <a:t>Metoda pomoću koje se izračunava vrijednost određenog sredstava sabiranjem vrijednosti njegovih pojedinih dijelova.</a:t>
            </a:r>
            <a:endParaRPr lang="sr-Latn-BA" dirty="0"/>
          </a:p>
        </p:txBody>
      </p:sp>
    </p:spTree>
    <p:extLst>
      <p:ext uri="{BB962C8B-B14F-4D97-AF65-F5344CB8AC3E}">
        <p14:creationId xmlns:p14="http://schemas.microsoft.com/office/powerpoint/2010/main" val="2652902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BA" sz="3600" b="1" dirty="0" smtClean="0">
                <a:solidFill>
                  <a:schemeClr val="accent3"/>
                </a:solidFill>
              </a:rPr>
              <a:t>1.4. Prilagođeni modeli procjene vrijednosti preduzeća</a:t>
            </a:r>
            <a:endParaRPr lang="sr-Latn-BA" sz="3600" b="1" dirty="0">
              <a:solidFill>
                <a:schemeClr val="accent3"/>
              </a:solidFill>
            </a:endParaRPr>
          </a:p>
        </p:txBody>
      </p:sp>
      <p:sp>
        <p:nvSpPr>
          <p:cNvPr id="3" name="Content Placeholder 2"/>
          <p:cNvSpPr>
            <a:spLocks noGrp="1"/>
          </p:cNvSpPr>
          <p:nvPr>
            <p:ph idx="1"/>
          </p:nvPr>
        </p:nvSpPr>
        <p:spPr/>
        <p:txBody>
          <a:bodyPr/>
          <a:lstStyle/>
          <a:p>
            <a:pPr marL="274320" lvl="2" indent="-274320">
              <a:buClr>
                <a:schemeClr val="accent3"/>
              </a:buClr>
              <a:buSzPct val="95000"/>
            </a:pPr>
            <a:r>
              <a:rPr lang="en-US" sz="2400" b="1" dirty="0" err="1"/>
              <a:t>Procjena</a:t>
            </a:r>
            <a:r>
              <a:rPr lang="en-US" sz="2400" b="1" dirty="0"/>
              <a:t> </a:t>
            </a:r>
            <a:r>
              <a:rPr lang="en-US" sz="2400" b="1" dirty="0" err="1"/>
              <a:t>vrijednosti</a:t>
            </a:r>
            <a:r>
              <a:rPr lang="en-US" sz="2400" b="1" dirty="0"/>
              <a:t> </a:t>
            </a:r>
            <a:r>
              <a:rPr lang="en-US" sz="2400" b="1" dirty="0" err="1"/>
              <a:t>preduzeća</a:t>
            </a:r>
            <a:r>
              <a:rPr lang="en-US" sz="2400" b="1" dirty="0"/>
              <a:t> </a:t>
            </a:r>
            <a:r>
              <a:rPr lang="en-US" sz="2400" b="1" dirty="0" err="1"/>
              <a:t>koja</a:t>
            </a:r>
            <a:r>
              <a:rPr lang="en-US" sz="2400" b="1" dirty="0"/>
              <a:t> </a:t>
            </a:r>
            <a:r>
              <a:rPr lang="en-US" sz="2400" b="1" dirty="0" err="1"/>
              <a:t>posluju</a:t>
            </a:r>
            <a:r>
              <a:rPr lang="en-US" sz="2400" b="1" dirty="0"/>
              <a:t> s </a:t>
            </a:r>
            <a:r>
              <a:rPr lang="en-US" sz="2400" b="1" dirty="0" err="1"/>
              <a:t>gubitkom</a:t>
            </a:r>
            <a:endParaRPr lang="en-US" sz="2400" b="1" dirty="0"/>
          </a:p>
          <a:p>
            <a:pPr marL="274320" lvl="2" indent="-274320">
              <a:buClr>
                <a:schemeClr val="accent3"/>
              </a:buClr>
              <a:buSzPct val="95000"/>
            </a:pPr>
            <a:r>
              <a:rPr lang="en-US" sz="2400" b="1" dirty="0" err="1"/>
              <a:t>Procjena</a:t>
            </a:r>
            <a:r>
              <a:rPr lang="en-US" sz="2400" b="1" dirty="0"/>
              <a:t> </a:t>
            </a:r>
            <a:r>
              <a:rPr lang="en-US" sz="2400" b="1" dirty="0" err="1"/>
              <a:t>vrijednosti</a:t>
            </a:r>
            <a:r>
              <a:rPr lang="en-US" sz="2400" b="1" dirty="0"/>
              <a:t> </a:t>
            </a:r>
            <a:r>
              <a:rPr lang="en-US" sz="2400" b="1" dirty="0" err="1"/>
              <a:t>preduzeća</a:t>
            </a:r>
            <a:r>
              <a:rPr lang="en-US" sz="2400" b="1" dirty="0"/>
              <a:t> </a:t>
            </a:r>
            <a:r>
              <a:rPr lang="en-US" sz="2400" b="1" dirty="0" err="1"/>
              <a:t>pred</a:t>
            </a:r>
            <a:r>
              <a:rPr lang="en-US" sz="2400" b="1" dirty="0"/>
              <a:t> </a:t>
            </a:r>
            <a:r>
              <a:rPr lang="en-US" sz="2400" b="1" dirty="0" err="1"/>
              <a:t>bankrotom</a:t>
            </a:r>
            <a:endParaRPr lang="en-US" sz="2400" b="1" dirty="0"/>
          </a:p>
          <a:p>
            <a:pPr marL="274320" lvl="2" indent="-274320">
              <a:buClr>
                <a:schemeClr val="accent3"/>
              </a:buClr>
              <a:buSzPct val="95000"/>
            </a:pPr>
            <a:r>
              <a:rPr lang="en-US" sz="2400" b="1" dirty="0" err="1"/>
              <a:t>Procjena</a:t>
            </a:r>
            <a:r>
              <a:rPr lang="en-US" sz="2400" b="1" dirty="0"/>
              <a:t> </a:t>
            </a:r>
            <a:r>
              <a:rPr lang="en-US" sz="2400" b="1" dirty="0" err="1"/>
              <a:t>vrijednosti</a:t>
            </a:r>
            <a:r>
              <a:rPr lang="en-US" sz="2400" b="1" dirty="0"/>
              <a:t> </a:t>
            </a:r>
            <a:r>
              <a:rPr lang="en-US" sz="2400" b="1" dirty="0" err="1"/>
              <a:t>preduzeća</a:t>
            </a:r>
            <a:r>
              <a:rPr lang="en-US" sz="2400" b="1" dirty="0"/>
              <a:t> </a:t>
            </a:r>
            <a:r>
              <a:rPr lang="en-US" sz="2400" b="1" dirty="0" err="1"/>
              <a:t>koja</a:t>
            </a:r>
            <a:r>
              <a:rPr lang="en-US" sz="2400" b="1" dirty="0"/>
              <a:t> ne </a:t>
            </a:r>
            <a:r>
              <a:rPr lang="en-US" sz="2400" b="1" dirty="0" err="1"/>
              <a:t>kotiraju</a:t>
            </a:r>
            <a:r>
              <a:rPr lang="en-US" sz="2400" b="1" dirty="0"/>
              <a:t> </a:t>
            </a:r>
            <a:r>
              <a:rPr lang="en-US" sz="2400" b="1" dirty="0" err="1"/>
              <a:t>na</a:t>
            </a:r>
            <a:r>
              <a:rPr lang="en-US" sz="2400" b="1" dirty="0"/>
              <a:t> </a:t>
            </a:r>
            <a:r>
              <a:rPr lang="en-US" sz="2400" b="1" dirty="0" err="1"/>
              <a:t>tržištu</a:t>
            </a:r>
            <a:r>
              <a:rPr lang="en-US" sz="2400" b="1" dirty="0"/>
              <a:t> </a:t>
            </a:r>
            <a:r>
              <a:rPr lang="en-US" sz="2400" b="1" dirty="0" err="1"/>
              <a:t>kapitala</a:t>
            </a:r>
            <a:endParaRPr lang="en-US" sz="2400" b="1" dirty="0"/>
          </a:p>
          <a:p>
            <a:pPr marL="274320" lvl="2" indent="-274320">
              <a:buClr>
                <a:schemeClr val="accent3"/>
              </a:buClr>
              <a:buSzPct val="95000"/>
            </a:pPr>
            <a:r>
              <a:rPr lang="en-US" sz="2400" b="1" dirty="0" err="1"/>
              <a:t>Procjena</a:t>
            </a:r>
            <a:r>
              <a:rPr lang="en-US" sz="2400" b="1" dirty="0"/>
              <a:t> </a:t>
            </a:r>
            <a:r>
              <a:rPr lang="en-US" sz="2400" b="1" dirty="0" err="1"/>
              <a:t>vrijednosti</a:t>
            </a:r>
            <a:r>
              <a:rPr lang="en-US" sz="2400" b="1" dirty="0"/>
              <a:t> </a:t>
            </a:r>
            <a:r>
              <a:rPr lang="en-US" sz="2400" b="1" dirty="0" err="1"/>
              <a:t>preduzeća</a:t>
            </a:r>
            <a:r>
              <a:rPr lang="en-US" sz="2400" b="1" dirty="0"/>
              <a:t> </a:t>
            </a:r>
            <a:r>
              <a:rPr lang="en-US" sz="2400" b="1" dirty="0" err="1"/>
              <a:t>na</a:t>
            </a:r>
            <a:r>
              <a:rPr lang="en-US" sz="2400" b="1" dirty="0"/>
              <a:t> </a:t>
            </a:r>
            <a:r>
              <a:rPr lang="en-US" sz="2400" b="1" dirty="0" err="1"/>
              <a:t>tržištima</a:t>
            </a:r>
            <a:r>
              <a:rPr lang="en-US" sz="2400" b="1" dirty="0"/>
              <a:t> </a:t>
            </a:r>
            <a:r>
              <a:rPr lang="en-US" sz="2400" b="1" dirty="0" err="1"/>
              <a:t>kapitala</a:t>
            </a:r>
            <a:r>
              <a:rPr lang="en-US" sz="2400" b="1" dirty="0"/>
              <a:t> u </a:t>
            </a:r>
            <a:r>
              <a:rPr lang="en-US" sz="2400" b="1" dirty="0" err="1"/>
              <a:t>razvoju</a:t>
            </a:r>
            <a:r>
              <a:rPr lang="en-US" sz="2400" b="1" dirty="0"/>
              <a:t> / </a:t>
            </a:r>
            <a:r>
              <a:rPr lang="en-US" sz="2400" b="1" dirty="0" err="1"/>
              <a:t>neaktivnim</a:t>
            </a:r>
            <a:r>
              <a:rPr lang="en-US" sz="2400" b="1" dirty="0"/>
              <a:t> </a:t>
            </a:r>
            <a:r>
              <a:rPr lang="en-US" sz="2400" b="1" dirty="0" err="1"/>
              <a:t>tržištima</a:t>
            </a:r>
            <a:endParaRPr lang="en-US" sz="2400" b="1" dirty="0"/>
          </a:p>
          <a:p>
            <a:endParaRPr lang="sr-Latn-BA" dirty="0"/>
          </a:p>
        </p:txBody>
      </p:sp>
    </p:spTree>
    <p:extLst>
      <p:ext uri="{BB962C8B-B14F-4D97-AF65-F5344CB8AC3E}">
        <p14:creationId xmlns:p14="http://schemas.microsoft.com/office/powerpoint/2010/main" val="429570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932"/>
            <a:ext cx="8229600" cy="1880916"/>
          </a:xfrm>
        </p:spPr>
        <p:txBody>
          <a:bodyPr>
            <a:noAutofit/>
          </a:bodyPr>
          <a:lstStyle/>
          <a:p>
            <a:pPr lvl="2" algn="l" rtl="0">
              <a:spcBef>
                <a:spcPct val="0"/>
              </a:spcBef>
            </a:pPr>
            <a:r>
              <a:rPr lang="sr-Latn-BA" sz="2800" b="1" dirty="0" smtClean="0">
                <a:solidFill>
                  <a:schemeClr val="accent3"/>
                </a:solidFill>
              </a:rPr>
              <a:t/>
            </a:r>
            <a:br>
              <a:rPr lang="sr-Latn-BA" sz="2800" b="1" dirty="0" smtClean="0">
                <a:solidFill>
                  <a:schemeClr val="accent3"/>
                </a:solidFill>
              </a:rPr>
            </a:br>
            <a:r>
              <a:rPr lang="sr-Latn-BA" sz="2800" b="1" dirty="0">
                <a:solidFill>
                  <a:schemeClr val="accent3"/>
                </a:solidFill>
              </a:rPr>
              <a:t/>
            </a:r>
            <a:br>
              <a:rPr lang="sr-Latn-BA" sz="2800" b="1" dirty="0">
                <a:solidFill>
                  <a:schemeClr val="accent3"/>
                </a:solidFill>
              </a:rPr>
            </a:br>
            <a:r>
              <a:rPr lang="sr-Latn-BA" sz="2800" b="1" dirty="0" smtClean="0">
                <a:solidFill>
                  <a:schemeClr val="accent3"/>
                </a:solidFill>
              </a:rPr>
              <a:t>1.4.1. </a:t>
            </a:r>
            <a:r>
              <a:rPr lang="en-US" sz="2800" b="1" dirty="0" err="1" smtClean="0">
                <a:solidFill>
                  <a:schemeClr val="accent3"/>
                </a:solidFill>
              </a:rPr>
              <a:t>Procjena</a:t>
            </a:r>
            <a:r>
              <a:rPr lang="en-US" sz="2800" b="1" dirty="0" smtClean="0">
                <a:solidFill>
                  <a:schemeClr val="accent3"/>
                </a:solidFill>
              </a:rPr>
              <a:t> </a:t>
            </a:r>
            <a:r>
              <a:rPr lang="en-US" sz="2800" b="1" dirty="0" err="1">
                <a:solidFill>
                  <a:schemeClr val="accent3"/>
                </a:solidFill>
              </a:rPr>
              <a:t>vrijednosti</a:t>
            </a:r>
            <a:r>
              <a:rPr lang="en-US" sz="2800" b="1" dirty="0">
                <a:solidFill>
                  <a:schemeClr val="accent3"/>
                </a:solidFill>
              </a:rPr>
              <a:t> </a:t>
            </a:r>
            <a:r>
              <a:rPr lang="en-US" sz="2800" b="1" dirty="0" err="1">
                <a:solidFill>
                  <a:schemeClr val="accent3"/>
                </a:solidFill>
              </a:rPr>
              <a:t>preduzeća</a:t>
            </a:r>
            <a:r>
              <a:rPr lang="en-US" sz="2800" b="1" dirty="0">
                <a:solidFill>
                  <a:schemeClr val="accent3"/>
                </a:solidFill>
              </a:rPr>
              <a:t> </a:t>
            </a:r>
            <a:r>
              <a:rPr lang="en-US" sz="2800" b="1" dirty="0" err="1">
                <a:solidFill>
                  <a:schemeClr val="accent3"/>
                </a:solidFill>
              </a:rPr>
              <a:t>na</a:t>
            </a:r>
            <a:r>
              <a:rPr lang="en-US" sz="2800" b="1" dirty="0">
                <a:solidFill>
                  <a:schemeClr val="accent3"/>
                </a:solidFill>
              </a:rPr>
              <a:t> </a:t>
            </a:r>
            <a:r>
              <a:rPr lang="en-US" sz="2800" b="1" dirty="0" err="1">
                <a:solidFill>
                  <a:schemeClr val="accent3"/>
                </a:solidFill>
              </a:rPr>
              <a:t>tržištima</a:t>
            </a:r>
            <a:r>
              <a:rPr lang="en-US" sz="2800" b="1" dirty="0">
                <a:solidFill>
                  <a:schemeClr val="accent3"/>
                </a:solidFill>
              </a:rPr>
              <a:t> </a:t>
            </a:r>
            <a:r>
              <a:rPr lang="en-US" sz="2800" b="1" dirty="0" err="1">
                <a:solidFill>
                  <a:schemeClr val="accent3"/>
                </a:solidFill>
              </a:rPr>
              <a:t>kapitala</a:t>
            </a:r>
            <a:r>
              <a:rPr lang="en-US" sz="2800" b="1" dirty="0">
                <a:solidFill>
                  <a:schemeClr val="accent3"/>
                </a:solidFill>
              </a:rPr>
              <a:t> u </a:t>
            </a:r>
            <a:r>
              <a:rPr lang="en-US" sz="2800" b="1" dirty="0" err="1">
                <a:solidFill>
                  <a:schemeClr val="accent3"/>
                </a:solidFill>
              </a:rPr>
              <a:t>razvoju</a:t>
            </a:r>
            <a:r>
              <a:rPr lang="en-US" sz="2800" b="1" dirty="0">
                <a:solidFill>
                  <a:schemeClr val="accent3"/>
                </a:solidFill>
              </a:rPr>
              <a:t> / </a:t>
            </a:r>
            <a:r>
              <a:rPr lang="en-US" sz="2800" b="1" dirty="0" err="1">
                <a:solidFill>
                  <a:schemeClr val="accent3"/>
                </a:solidFill>
              </a:rPr>
              <a:t>neaktivnim</a:t>
            </a:r>
            <a:r>
              <a:rPr lang="en-US" sz="2800" b="1" dirty="0">
                <a:solidFill>
                  <a:schemeClr val="accent3"/>
                </a:solidFill>
              </a:rPr>
              <a:t> </a:t>
            </a:r>
            <a:r>
              <a:rPr lang="en-US" sz="2800" b="1" dirty="0" err="1">
                <a:solidFill>
                  <a:schemeClr val="accent3"/>
                </a:solidFill>
              </a:rPr>
              <a:t>tržištima</a:t>
            </a:r>
            <a:r>
              <a:rPr lang="en-US" sz="2800" b="1" dirty="0">
                <a:solidFill>
                  <a:schemeClr val="accent3"/>
                </a:solidFill>
              </a:rPr>
              <a:t/>
            </a:r>
            <a:br>
              <a:rPr lang="en-US" sz="2800" b="1" dirty="0">
                <a:solidFill>
                  <a:schemeClr val="accent3"/>
                </a:solidFill>
              </a:rPr>
            </a:br>
            <a:endParaRPr lang="sr-Latn-BA" sz="2800" dirty="0">
              <a:solidFill>
                <a:schemeClr val="accent3"/>
              </a:solidFill>
            </a:endParaRPr>
          </a:p>
        </p:txBody>
      </p:sp>
      <p:sp>
        <p:nvSpPr>
          <p:cNvPr id="3" name="Content Placeholder 2"/>
          <p:cNvSpPr>
            <a:spLocks noGrp="1"/>
          </p:cNvSpPr>
          <p:nvPr>
            <p:ph idx="1"/>
          </p:nvPr>
        </p:nvSpPr>
        <p:spPr>
          <a:xfrm>
            <a:off x="470263" y="2039037"/>
            <a:ext cx="8216537" cy="4400006"/>
          </a:xfrm>
        </p:spPr>
        <p:txBody>
          <a:bodyPr/>
          <a:lstStyle/>
          <a:p>
            <a:r>
              <a:rPr lang="sr-Latn-CS" dirty="0"/>
              <a:t>Model diskontovanih novčanih tokova sa specifičnim rizicima uključenim u novčani </a:t>
            </a:r>
            <a:r>
              <a:rPr lang="sr-Latn-CS" dirty="0" smtClean="0"/>
              <a:t>tok:</a:t>
            </a:r>
          </a:p>
          <a:p>
            <a:pPr lvl="1"/>
            <a:r>
              <a:rPr lang="sr-Latn-CS" dirty="0" smtClean="0"/>
              <a:t>standardni </a:t>
            </a:r>
            <a:r>
              <a:rPr lang="sr-Latn-CS" dirty="0"/>
              <a:t>i model sa analizom scenarija vjerovatnoće; trošak kapitala isključuje premiju za rizik </a:t>
            </a:r>
            <a:r>
              <a:rPr lang="sr-Latn-CS" dirty="0" smtClean="0"/>
              <a:t>zemlje</a:t>
            </a:r>
          </a:p>
          <a:p>
            <a:r>
              <a:rPr lang="sr-Latn-CS" dirty="0"/>
              <a:t>Model diskontovanih novčanih tokova sa premijom za rizik zemlje uključenom u trošak </a:t>
            </a:r>
            <a:r>
              <a:rPr lang="sr-Latn-CS" dirty="0" smtClean="0"/>
              <a:t>kapitala.</a:t>
            </a:r>
            <a:endParaRPr lang="en-US" dirty="0"/>
          </a:p>
          <a:p>
            <a:r>
              <a:rPr lang="sr-Latn-CS" dirty="0"/>
              <a:t>Tržišni pristup procjeni: metoda uporedivih preduzeća i metoda </a:t>
            </a:r>
            <a:r>
              <a:rPr lang="sr-Latn-CS"/>
              <a:t>uporednih </a:t>
            </a:r>
            <a:r>
              <a:rPr lang="sr-Latn-CS" smtClean="0"/>
              <a:t>transakcija.</a:t>
            </a:r>
            <a:endParaRPr lang="en-US" dirty="0"/>
          </a:p>
          <a:p>
            <a:pPr marL="0" indent="0">
              <a:buNone/>
            </a:pPr>
            <a:endParaRPr lang="sr-Latn-CS" dirty="0"/>
          </a:p>
          <a:p>
            <a:pPr marL="393192" lvl="1" indent="0">
              <a:buNone/>
            </a:pPr>
            <a:endParaRPr lang="en-US" dirty="0"/>
          </a:p>
          <a:p>
            <a:endParaRPr lang="sr-Latn-BA" dirty="0"/>
          </a:p>
        </p:txBody>
      </p:sp>
    </p:spTree>
    <p:extLst>
      <p:ext uri="{BB962C8B-B14F-4D97-AF65-F5344CB8AC3E}">
        <p14:creationId xmlns:p14="http://schemas.microsoft.com/office/powerpoint/2010/main" val="36915228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04088"/>
            <a:ext cx="8075240" cy="708688"/>
          </a:xfrm>
        </p:spPr>
        <p:txBody>
          <a:bodyPr>
            <a:normAutofit/>
          </a:bodyPr>
          <a:lstStyle/>
          <a:p>
            <a:pPr algn="ctr"/>
            <a:r>
              <a:rPr lang="sr-Latn-BA" sz="3600" b="1" dirty="0" smtClean="0">
                <a:solidFill>
                  <a:schemeClr val="accent3">
                    <a:lumMod val="75000"/>
                  </a:schemeClr>
                </a:solidFill>
              </a:rPr>
              <a:t>2. DISKONTNA STOPA – CIJENA KAPITALA</a:t>
            </a:r>
            <a:endParaRPr lang="en-US" sz="3600" b="1" dirty="0">
              <a:solidFill>
                <a:schemeClr val="accent3">
                  <a:lumMod val="75000"/>
                </a:schemeClr>
              </a:solidFill>
            </a:endParaRPr>
          </a:p>
        </p:txBody>
      </p:sp>
      <p:sp>
        <p:nvSpPr>
          <p:cNvPr id="3" name="Content Placeholder 2"/>
          <p:cNvSpPr>
            <a:spLocks noGrp="1"/>
          </p:cNvSpPr>
          <p:nvPr>
            <p:ph idx="1"/>
          </p:nvPr>
        </p:nvSpPr>
        <p:spPr>
          <a:xfrm>
            <a:off x="395536" y="1527048"/>
            <a:ext cx="8410136" cy="4854280"/>
          </a:xfrm>
        </p:spPr>
        <p:txBody>
          <a:bodyPr>
            <a:noAutofit/>
          </a:bodyPr>
          <a:lstStyle/>
          <a:p>
            <a:r>
              <a:rPr lang="sr-Latn-BA" sz="2800" dirty="0" smtClean="0"/>
              <a:t>Diskontna stopa u ekonomskom smislu, predstavlja oportunitetni trošak odnosno očekivanu stopu povrata koje se investitor mora odreći ulažući u datu investiciju umjesto u alternativne, uporedive po riziku i investicionim karakteristikama.</a:t>
            </a:r>
          </a:p>
          <a:p>
            <a:r>
              <a:rPr lang="sr-Latn-BA" sz="2800" dirty="0" smtClean="0"/>
              <a:t>Predstavlja trošak kapitala koji odražava nivo rizičnosti investicije.</a:t>
            </a:r>
          </a:p>
          <a:p>
            <a:r>
              <a:rPr lang="sr-Latn-BA" sz="2800" dirty="0" smtClean="0"/>
              <a:t>U kontekstu cijene kapitala rizik je nivo nesigurnosti realizacije očekivanih budućih povrata.</a:t>
            </a:r>
          </a:p>
          <a:p>
            <a:endParaRPr lang="sr-Latn-BA" sz="2800" dirty="0" smtClean="0"/>
          </a:p>
          <a:p>
            <a:pPr>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BA" sz="3600" b="1" dirty="0" smtClean="0">
                <a:solidFill>
                  <a:schemeClr val="accent3">
                    <a:lumMod val="75000"/>
                  </a:schemeClr>
                </a:solidFill>
              </a:rPr>
              <a:t>1. PRISTUPI PROCJENE</a:t>
            </a:r>
            <a:endParaRPr lang="en-US" sz="3600" dirty="0"/>
          </a:p>
        </p:txBody>
      </p:sp>
      <p:sp>
        <p:nvSpPr>
          <p:cNvPr id="3" name="Content Placeholder 2"/>
          <p:cNvSpPr>
            <a:spLocks noGrp="1"/>
          </p:cNvSpPr>
          <p:nvPr>
            <p:ph idx="1"/>
          </p:nvPr>
        </p:nvSpPr>
        <p:spPr>
          <a:xfrm>
            <a:off x="457200" y="2132856"/>
            <a:ext cx="8229600" cy="4191744"/>
          </a:xfrm>
        </p:spPr>
        <p:txBody>
          <a:bodyPr>
            <a:normAutofit/>
          </a:bodyPr>
          <a:lstStyle/>
          <a:p>
            <a:pPr>
              <a:buNone/>
            </a:pPr>
            <a:r>
              <a:rPr lang="sr-Latn-BA" sz="2800" dirty="0" smtClean="0"/>
              <a:t>   Našire korišćena klasifikacija procjena u zavisnosti od vrste podataka i pristupa koji se koristi jeste na:</a:t>
            </a:r>
          </a:p>
          <a:p>
            <a:r>
              <a:rPr lang="sr-Latn-BA" sz="2800" b="1" dirty="0" smtClean="0"/>
              <a:t>Prinosni pristup;</a:t>
            </a:r>
          </a:p>
          <a:p>
            <a:r>
              <a:rPr lang="sr-Latn-BA" sz="2800" b="1" dirty="0" smtClean="0"/>
              <a:t>Tržišni pristup </a:t>
            </a:r>
            <a:r>
              <a:rPr lang="sr-Latn-BA" sz="2800" dirty="0" smtClean="0"/>
              <a:t>i</a:t>
            </a:r>
            <a:r>
              <a:rPr lang="sr-Latn-BA" sz="2800" b="1" dirty="0" smtClean="0"/>
              <a:t> </a:t>
            </a:r>
          </a:p>
          <a:p>
            <a:r>
              <a:rPr lang="sr-Latn-BA" sz="2800" b="1" dirty="0" smtClean="0"/>
              <a:t>Troškovni pristup</a:t>
            </a:r>
            <a:r>
              <a:rPr lang="sr-Latn-BA" sz="2800" dirty="0" smtClean="0"/>
              <a:t>.</a:t>
            </a:r>
            <a:endParaRPr 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157592" cy="792088"/>
          </a:xfrm>
        </p:spPr>
        <p:txBody>
          <a:bodyPr>
            <a:normAutofit/>
          </a:bodyPr>
          <a:lstStyle/>
          <a:p>
            <a:pPr algn="ctr"/>
            <a:r>
              <a:rPr lang="sr-Latn-BA" sz="3600" b="1" dirty="0">
                <a:solidFill>
                  <a:schemeClr val="accent3">
                    <a:lumMod val="75000"/>
                  </a:schemeClr>
                </a:solidFill>
              </a:rPr>
              <a:t>2. DISKONTNA STOPA – CIJENA KAPITALA</a:t>
            </a:r>
            <a:endParaRPr lang="sr-Latn-BA" sz="3600" dirty="0"/>
          </a:p>
        </p:txBody>
      </p:sp>
      <p:sp>
        <p:nvSpPr>
          <p:cNvPr id="3" name="Content Placeholder 2"/>
          <p:cNvSpPr>
            <a:spLocks noGrp="1"/>
          </p:cNvSpPr>
          <p:nvPr>
            <p:ph idx="1"/>
          </p:nvPr>
        </p:nvSpPr>
        <p:spPr>
          <a:xfrm>
            <a:off x="395536" y="1700808"/>
            <a:ext cx="8291264" cy="4623792"/>
          </a:xfrm>
        </p:spPr>
        <p:txBody>
          <a:bodyPr>
            <a:normAutofit lnSpcReduction="10000"/>
          </a:bodyPr>
          <a:lstStyle/>
          <a:p>
            <a:r>
              <a:rPr lang="sr-Latn-BA" dirty="0" smtClean="0"/>
              <a:t>Neiscrpna lista metoda za određivanje razumne diskontne stope prema MSV 2022:</a:t>
            </a:r>
          </a:p>
          <a:p>
            <a:r>
              <a:rPr lang="sr-Latn-BA" dirty="0" smtClean="0"/>
              <a:t>CAPM model;</a:t>
            </a:r>
          </a:p>
          <a:p>
            <a:r>
              <a:rPr lang="sr-Latn-BA" dirty="0"/>
              <a:t>P</a:t>
            </a:r>
            <a:r>
              <a:rPr lang="sr-Latn-BA" dirty="0" smtClean="0"/>
              <a:t>onderisani prosječni trošak kapitala -WACC;</a:t>
            </a:r>
          </a:p>
          <a:p>
            <a:r>
              <a:rPr lang="sr-Latn-BA" dirty="0" smtClean="0"/>
              <a:t>Stope prinosa (posmatrane ili izvedene stope prinosa) - Observed </a:t>
            </a:r>
            <a:r>
              <a:rPr lang="sr-Latn-BA" dirty="0"/>
              <a:t>(inferred) </a:t>
            </a:r>
            <a:r>
              <a:rPr lang="sr-Latn-BA" dirty="0" smtClean="0"/>
              <a:t>Rates/Yields;</a:t>
            </a:r>
          </a:p>
          <a:p>
            <a:r>
              <a:rPr lang="sr-Latn-BA" dirty="0" smtClean="0"/>
              <a:t>Interna stopa prinosa –IRR;</a:t>
            </a:r>
          </a:p>
          <a:p>
            <a:r>
              <a:rPr lang="sr-Latn-BA" dirty="0" smtClean="0"/>
              <a:t>Prosječni ponderisani povrat na sredstva (aktivu)–WARA;</a:t>
            </a:r>
          </a:p>
          <a:p>
            <a:r>
              <a:rPr lang="sr-Latn-BA" dirty="0" smtClean="0"/>
              <a:t>Model zidanja – Build-Up model (obično se koristi u odsustvu tržišnih inputa).</a:t>
            </a:r>
          </a:p>
          <a:p>
            <a:endParaRPr lang="sr-Latn-BA" dirty="0"/>
          </a:p>
        </p:txBody>
      </p:sp>
    </p:spTree>
    <p:extLst>
      <p:ext uri="{BB962C8B-B14F-4D97-AF65-F5344CB8AC3E}">
        <p14:creationId xmlns:p14="http://schemas.microsoft.com/office/powerpoint/2010/main" val="3606567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r>
              <a:rPr lang="sr-Latn-BA" sz="3600" b="1" dirty="0" smtClean="0">
                <a:solidFill>
                  <a:schemeClr val="accent3">
                    <a:lumMod val="75000"/>
                  </a:schemeClr>
                </a:solidFill>
              </a:rPr>
              <a:t>2. DISKONTNA STOPA – CIJENA KAPITALA</a:t>
            </a:r>
            <a:endParaRPr lang="en-US" sz="3600" b="1"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pPr>
              <a:buNone/>
              <a:defRPr/>
            </a:pPr>
            <a:r>
              <a:rPr lang="sr-Latn-BA" sz="2800" dirty="0" smtClean="0">
                <a:latin typeface="Cambria" pitchFamily="18" charset="0"/>
              </a:rPr>
              <a:t>   Postupak izračunavanja diskontne stopa (cijene kapitala) polazi od utvrđivanja da li se radi o cijeni:</a:t>
            </a:r>
          </a:p>
          <a:p>
            <a:pPr>
              <a:defRPr/>
            </a:pPr>
            <a:r>
              <a:rPr lang="sr-Latn-BA" sz="2800" b="1" dirty="0" smtClean="0">
                <a:latin typeface="Cambria" pitchFamily="18" charset="0"/>
              </a:rPr>
              <a:t>sopstvenog kapitala </a:t>
            </a:r>
            <a:r>
              <a:rPr lang="sr-Latn-BA" sz="2800" dirty="0" smtClean="0">
                <a:latin typeface="Cambria" pitchFamily="18" charset="0"/>
              </a:rPr>
              <a:t>(cost of equity)</a:t>
            </a:r>
          </a:p>
          <a:p>
            <a:pPr>
              <a:defRPr/>
            </a:pPr>
            <a:r>
              <a:rPr lang="sr-Latn-BA" sz="2800" b="1" dirty="0" smtClean="0">
                <a:latin typeface="Cambria" pitchFamily="18" charset="0"/>
              </a:rPr>
              <a:t>ukupnog (ili investiranog) kapitala </a:t>
            </a:r>
            <a:r>
              <a:rPr lang="sr-Latn-BA" sz="2800" dirty="0" smtClean="0">
                <a:latin typeface="Cambria" pitchFamily="18" charset="0"/>
              </a:rPr>
              <a:t>(WACC – weighted average cost of capital).</a:t>
            </a:r>
          </a:p>
          <a:p>
            <a:pPr>
              <a:defRPr/>
            </a:pPr>
            <a:r>
              <a:rPr lang="sr-Latn-BA" sz="2800" dirty="0" smtClean="0"/>
              <a:t>Vrijednost sopstvenog kapitala odnosi se na vrijednost poslije servisiranja dugova.</a:t>
            </a:r>
          </a:p>
          <a:p>
            <a:pPr>
              <a:defRPr/>
            </a:pPr>
            <a:r>
              <a:rPr lang="sr-Latn-BA" sz="2800" dirty="0" smtClean="0">
                <a:latin typeface="Cambria" pitchFamily="18" charset="0"/>
              </a:rPr>
              <a:t>Vrijednost ukupnog (investiranog) kapitala ili ukupne imovine preduzeća odnosi se na vrijednost prije servisiranja dugova.</a:t>
            </a:r>
          </a:p>
          <a:p>
            <a:pP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04664"/>
            <a:ext cx="8478994" cy="1080120"/>
          </a:xfrm>
        </p:spPr>
        <p:txBody>
          <a:bodyPr>
            <a:normAutofit fontScale="90000"/>
          </a:bodyPr>
          <a:lstStyle/>
          <a:p>
            <a:pPr algn="ctr"/>
            <a:r>
              <a:rPr lang="sr-Latn-BA" dirty="0" smtClean="0"/>
              <a:t/>
            </a:r>
            <a:br>
              <a:rPr lang="sr-Latn-BA" dirty="0" smtClean="0"/>
            </a:br>
            <a:r>
              <a:rPr lang="sr-Latn-BA" dirty="0" smtClean="0"/>
              <a:t/>
            </a:r>
            <a:br>
              <a:rPr lang="sr-Latn-BA" dirty="0" smtClean="0"/>
            </a:br>
            <a:r>
              <a:rPr lang="sr-Latn-BA" sz="3600" b="1" dirty="0" smtClean="0">
                <a:solidFill>
                  <a:schemeClr val="accent3">
                    <a:lumMod val="75000"/>
                  </a:schemeClr>
                </a:solidFill>
              </a:rPr>
              <a:t>Vrijednost sopstvenog kapitala i </a:t>
            </a:r>
            <a:br>
              <a:rPr lang="sr-Latn-BA" sz="3600" b="1" dirty="0" smtClean="0">
                <a:solidFill>
                  <a:schemeClr val="accent3">
                    <a:lumMod val="75000"/>
                  </a:schemeClr>
                </a:solidFill>
              </a:rPr>
            </a:br>
            <a:r>
              <a:rPr lang="sr-Latn-BA" sz="3600" b="1" dirty="0" smtClean="0">
                <a:solidFill>
                  <a:schemeClr val="accent3">
                    <a:lumMod val="75000"/>
                  </a:schemeClr>
                </a:solidFill>
              </a:rPr>
              <a:t>vrijednost preduzeća</a:t>
            </a:r>
            <a:endParaRPr lang="en-US" sz="3600" b="1" dirty="0">
              <a:solidFill>
                <a:schemeClr val="accent3">
                  <a:lumMod val="75000"/>
                </a:schemeClr>
              </a:solidFill>
            </a:endParaRP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147248" cy="720080"/>
          </a:xfrm>
        </p:spPr>
        <p:txBody>
          <a:bodyPr>
            <a:noAutofit/>
          </a:bodyPr>
          <a:lstStyle/>
          <a:p>
            <a:r>
              <a:rPr lang="sr-Latn-BA" sz="3600" b="1" dirty="0" smtClean="0">
                <a:solidFill>
                  <a:schemeClr val="accent3">
                    <a:lumMod val="75000"/>
                  </a:schemeClr>
                </a:solidFill>
              </a:rPr>
              <a:t>2. DISKONTNA STOPA – CIJENA KAPITALA</a:t>
            </a:r>
            <a:endParaRPr lang="en-US" sz="3600" dirty="0"/>
          </a:p>
        </p:txBody>
      </p:sp>
      <p:sp>
        <p:nvSpPr>
          <p:cNvPr id="3" name="Content Placeholder 2"/>
          <p:cNvSpPr>
            <a:spLocks noGrp="1"/>
          </p:cNvSpPr>
          <p:nvPr>
            <p:ph idx="1"/>
          </p:nvPr>
        </p:nvSpPr>
        <p:spPr>
          <a:xfrm>
            <a:off x="301752" y="1527048"/>
            <a:ext cx="8503920" cy="4854280"/>
          </a:xfrm>
        </p:spPr>
        <p:txBody>
          <a:bodyPr>
            <a:normAutofit lnSpcReduction="10000"/>
          </a:bodyPr>
          <a:lstStyle/>
          <a:p>
            <a:r>
              <a:rPr lang="sr-Latn-BA" dirty="0" smtClean="0"/>
              <a:t>Diskontna stopa se sastoji od sljedećih elemenata:</a:t>
            </a:r>
            <a:endParaRPr lang="en-US" dirty="0" smtClean="0"/>
          </a:p>
          <a:p>
            <a:pPr lvl="0"/>
            <a:r>
              <a:rPr lang="sr-Latn-BA" b="1" i="1" dirty="0" smtClean="0"/>
              <a:t>Bezrizične stope</a:t>
            </a:r>
            <a:r>
              <a:rPr lang="sr-Latn-BA" b="1" dirty="0" smtClean="0"/>
              <a:t> </a:t>
            </a:r>
            <a:r>
              <a:rPr lang="sr-Latn-BA" dirty="0" smtClean="0"/>
              <a:t>koja obuhvata: stopu rente  za korišćenje sredstava tokom perioda  i očekivanu stopu inflacije tokom perioda (instrumente koji ne nose rizik neizvršenja, npr. kratkoročne državne obveznice);</a:t>
            </a:r>
            <a:endParaRPr lang="en-US" dirty="0" smtClean="0"/>
          </a:p>
          <a:p>
            <a:pPr lvl="0"/>
            <a:r>
              <a:rPr lang="sr-Latn-BA" b="1" i="1" dirty="0" smtClean="0"/>
              <a:t>Premije za rizik</a:t>
            </a:r>
            <a:r>
              <a:rPr lang="sr-Latn-BA" b="1" dirty="0" smtClean="0"/>
              <a:t> </a:t>
            </a:r>
            <a:r>
              <a:rPr lang="sr-Latn-BA" dirty="0" smtClean="0"/>
              <a:t>koja obuhvata: </a:t>
            </a:r>
            <a:r>
              <a:rPr lang="sr-Latn-BA" i="1" dirty="0" smtClean="0"/>
              <a:t>sistematski rizik </a:t>
            </a:r>
            <a:r>
              <a:rPr lang="sr-Latn-BA" dirty="0" smtClean="0"/>
              <a:t>(povezan kretanjima povrata na investicije na tržištu) i </a:t>
            </a:r>
            <a:r>
              <a:rPr lang="sr-Latn-BA" i="1" dirty="0" smtClean="0"/>
              <a:t>nesistematski rizik </a:t>
            </a:r>
            <a:r>
              <a:rPr lang="sr-Latn-BA" dirty="0" smtClean="0"/>
              <a:t>(rizik specifičan za predmetnu investiciju). </a:t>
            </a:r>
            <a:endParaRPr lang="en-US" dirty="0" smtClean="0"/>
          </a:p>
          <a:p>
            <a:pPr lvl="0"/>
            <a:r>
              <a:rPr lang="sr-Latn-BA" dirty="0" smtClean="0"/>
              <a:t>Premija za rizik obuhvata tri subkomponente: premiju za rizik vlasništva, premiju za mala preduzeća i premiju za rizik specifičan za preduzeće.</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68728"/>
          </a:xfrm>
        </p:spPr>
        <p:txBody>
          <a:bodyPr>
            <a:normAutofit/>
          </a:bodyPr>
          <a:lstStyle/>
          <a:p>
            <a:pPr algn="ctr"/>
            <a:r>
              <a:rPr lang="sr-Latn-BA" sz="3600" b="1" dirty="0" smtClean="0">
                <a:solidFill>
                  <a:schemeClr val="accent3">
                    <a:lumMod val="75000"/>
                  </a:schemeClr>
                </a:solidFill>
              </a:rPr>
              <a:t>2. DISKONTNA STOPA – CIJENA KAPITALA</a:t>
            </a:r>
            <a:endParaRPr lang="en-US" sz="3600" dirty="0"/>
          </a:p>
        </p:txBody>
      </p:sp>
      <p:sp>
        <p:nvSpPr>
          <p:cNvPr id="3" name="Content Placeholder 2"/>
          <p:cNvSpPr>
            <a:spLocks noGrp="1"/>
          </p:cNvSpPr>
          <p:nvPr>
            <p:ph idx="1"/>
          </p:nvPr>
        </p:nvSpPr>
        <p:spPr>
          <a:xfrm>
            <a:off x="457200" y="1935480"/>
            <a:ext cx="8291264" cy="4389120"/>
          </a:xfrm>
        </p:spPr>
        <p:txBody>
          <a:bodyPr>
            <a:normAutofit/>
          </a:bodyPr>
          <a:lstStyle/>
          <a:p>
            <a:r>
              <a:rPr lang="sr-Latn-BA" dirty="0" smtClean="0"/>
              <a:t>Diskontna stopa nekad uključuje i druge karakteristike: </a:t>
            </a:r>
          </a:p>
          <a:p>
            <a:r>
              <a:rPr lang="sr-Latn-BA" dirty="0" smtClean="0"/>
              <a:t>nivo manjinskog interesa u investiciji naspram kontrolnog </a:t>
            </a:r>
          </a:p>
          <a:p>
            <a:r>
              <a:rPr lang="sr-Latn-BA" dirty="0" smtClean="0"/>
              <a:t>nivo utrživosti ili nedostatka utrživosti. </a:t>
            </a:r>
          </a:p>
          <a:p>
            <a:r>
              <a:rPr lang="sr-Latn-CS" dirty="0" smtClean="0"/>
              <a:t>U ovom smislu, v</a:t>
            </a:r>
            <a:r>
              <a:rPr lang="en-US" dirty="0" smtClean="0"/>
              <a:t>rijednost preduze</a:t>
            </a:r>
            <a:r>
              <a:rPr lang="sr-Latn-CS" dirty="0" smtClean="0"/>
              <a:t>ća se posmatra kao: vrijednost većinskog vlasnika (</a:t>
            </a:r>
            <a:r>
              <a:rPr lang="sr-Latn-CS" b="1" dirty="0" smtClean="0"/>
              <a:t>kontrolna vrijednost</a:t>
            </a:r>
            <a:r>
              <a:rPr lang="sr-Latn-CS" dirty="0" smtClean="0"/>
              <a:t>) i vrijednost koja pripada manjinskim akcionarima (</a:t>
            </a:r>
            <a:r>
              <a:rPr lang="sr-Latn-CS" b="1" dirty="0" smtClean="0"/>
              <a:t>manjinska utrživa vrijednost</a:t>
            </a:r>
            <a:r>
              <a:rPr lang="sr-Latn-CS" dirty="0" smtClean="0"/>
              <a:t>).</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32656"/>
            <a:ext cx="8478994" cy="792088"/>
          </a:xfrm>
        </p:spPr>
        <p:txBody>
          <a:bodyPr>
            <a:normAutofit/>
          </a:bodyPr>
          <a:lstStyle/>
          <a:p>
            <a:pPr algn="ctr"/>
            <a:r>
              <a:rPr lang="sr-Latn-BA" sz="3600" b="1" dirty="0" smtClean="0">
                <a:solidFill>
                  <a:schemeClr val="accent3">
                    <a:lumMod val="75000"/>
                  </a:schemeClr>
                </a:solidFill>
              </a:rPr>
              <a:t>3. DISKONTI I PREMIJE</a:t>
            </a:r>
            <a:endParaRPr lang="en-US" sz="3600" b="1" dirty="0">
              <a:solidFill>
                <a:schemeClr val="accent3">
                  <a:lumMod val="75000"/>
                </a:schemeClr>
              </a:solidFill>
            </a:endParaRPr>
          </a:p>
        </p:txBody>
      </p:sp>
      <p:sp>
        <p:nvSpPr>
          <p:cNvPr id="3" name="Content Placeholder 2"/>
          <p:cNvSpPr>
            <a:spLocks noGrp="1"/>
          </p:cNvSpPr>
          <p:nvPr>
            <p:ph idx="1"/>
          </p:nvPr>
        </p:nvSpPr>
        <p:spPr>
          <a:xfrm>
            <a:off x="428596" y="1214422"/>
            <a:ext cx="8377076" cy="5166906"/>
          </a:xfrm>
        </p:spPr>
        <p:txBody>
          <a:bodyPr>
            <a:normAutofit lnSpcReduction="10000"/>
          </a:bodyPr>
          <a:lstStyle/>
          <a:p>
            <a:pPr>
              <a:buNone/>
            </a:pPr>
            <a:r>
              <a:rPr lang="sr-Latn-CS" dirty="0" smtClean="0"/>
              <a:t>  Diskonti i premije se stoga dijele na:</a:t>
            </a:r>
          </a:p>
          <a:p>
            <a:r>
              <a:rPr lang="sr-Latn-CS" dirty="0" smtClean="0"/>
              <a:t> diskonte na nivou preduzeća i  </a:t>
            </a:r>
          </a:p>
          <a:p>
            <a:r>
              <a:rPr lang="sr-Latn-CS" dirty="0" smtClean="0"/>
              <a:t>diskonte na nivou akcionara.</a:t>
            </a:r>
          </a:p>
          <a:p>
            <a:r>
              <a:rPr lang="sr-Latn-CS" dirty="0" smtClean="0"/>
              <a:t>Diskont ili premija se garantuje kada se karakteristične vrijednosti od interesa za određene subjekte (većinske ili manjinske akcionare) razlikuju od karakteristika osnovne vrijednosti na koju se premije ili diskonti primjenjuju. </a:t>
            </a:r>
          </a:p>
          <a:p>
            <a:r>
              <a:rPr lang="sr-Latn-CS" dirty="0" smtClean="0"/>
              <a:t>Diskonti i premije kvantifikuju navedenu razliku u karakteristikama dvije vrijednosti. </a:t>
            </a:r>
          </a:p>
          <a:p>
            <a:r>
              <a:rPr lang="sr-Latn-CS" dirty="0" smtClean="0"/>
              <a:t>Potrebu za izračunavanjem razlike između vrijednosti mogu da nametnu: svrha procjene vrijednosti, standardi vrednovanja ili druge okolnosti.</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BA" sz="3600" b="1" dirty="0" smtClean="0">
                <a:solidFill>
                  <a:schemeClr val="accent3">
                    <a:lumMod val="75000"/>
                  </a:schemeClr>
                </a:solidFill>
              </a:rPr>
              <a:t>3.1. Diskonti na nivou preduzeća</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700808"/>
            <a:ext cx="8219256" cy="4623792"/>
          </a:xfrm>
        </p:spPr>
        <p:txBody>
          <a:bodyPr>
            <a:normAutofit/>
          </a:bodyPr>
          <a:lstStyle/>
          <a:p>
            <a:r>
              <a:rPr lang="sr-Latn-BA" i="1" dirty="0" smtClean="0"/>
              <a:t>Diskonti na nivou preduzeća</a:t>
            </a:r>
            <a:r>
              <a:rPr lang="sr-Latn-BA" dirty="0" smtClean="0"/>
              <a:t> tiču se svih akcionara i utiču na vrijednost preduzeća kao cjeline. Primjenjuju se na vrijednost kontrolnog nivoa. Tu spadaju</a:t>
            </a:r>
            <a:r>
              <a:rPr lang="sr-Latn-CS" dirty="0" smtClean="0"/>
              <a:t>: </a:t>
            </a:r>
          </a:p>
          <a:p>
            <a:r>
              <a:rPr lang="sr-Latn-CS" dirty="0" smtClean="0"/>
              <a:t>diskont za zarobljene kapitalne dobitke, </a:t>
            </a:r>
          </a:p>
          <a:p>
            <a:r>
              <a:rPr lang="sr-Latn-CS" dirty="0" smtClean="0"/>
              <a:t>diskont za ključne osobe, </a:t>
            </a:r>
          </a:p>
          <a:p>
            <a:r>
              <a:rPr lang="sr-Latn-CS" dirty="0" smtClean="0"/>
              <a:t>diskont za poznatu ili potencijalnu ekološku obavezu</a:t>
            </a:r>
            <a:r>
              <a:rPr lang="sr-Latn-BA" dirty="0" smtClean="0"/>
              <a:t>, </a:t>
            </a:r>
          </a:p>
          <a:p>
            <a:r>
              <a:rPr lang="sr-Latn-BA" dirty="0" smtClean="0"/>
              <a:t>diskont za parnice u toku,</a:t>
            </a:r>
          </a:p>
          <a:p>
            <a:r>
              <a:rPr lang="sr-Latn-BA" dirty="0" smtClean="0"/>
              <a:t> diskont za portfolio, konglomerat ili nehomogenu aktivu (neatraktivnu aktivu),</a:t>
            </a:r>
          </a:p>
          <a:p>
            <a:r>
              <a:rPr lang="sr-Latn-BA" dirty="0" smtClean="0"/>
              <a:t>diskont za koncentraciju baze kupaca ili dobavljača.</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04088"/>
            <a:ext cx="7931224" cy="708688"/>
          </a:xfrm>
        </p:spPr>
        <p:txBody>
          <a:bodyPr>
            <a:normAutofit/>
          </a:bodyPr>
          <a:lstStyle/>
          <a:p>
            <a:pPr algn="ctr"/>
            <a:r>
              <a:rPr lang="sr-Latn-BA" sz="3600" b="1" dirty="0" smtClean="0">
                <a:solidFill>
                  <a:schemeClr val="accent3">
                    <a:lumMod val="75000"/>
                  </a:schemeClr>
                </a:solidFill>
              </a:rPr>
              <a:t>3.2. Diskonti na nivou akcionara</a:t>
            </a:r>
            <a:endParaRPr lang="en-US" sz="3600" b="1" dirty="0">
              <a:solidFill>
                <a:schemeClr val="accent3">
                  <a:lumMod val="75000"/>
                </a:schemeClr>
              </a:solidFill>
            </a:endParaRPr>
          </a:p>
        </p:txBody>
      </p:sp>
      <p:sp>
        <p:nvSpPr>
          <p:cNvPr id="3" name="Content Placeholder 2"/>
          <p:cNvSpPr>
            <a:spLocks noGrp="1"/>
          </p:cNvSpPr>
          <p:nvPr>
            <p:ph idx="1"/>
          </p:nvPr>
        </p:nvSpPr>
        <p:spPr>
          <a:xfrm>
            <a:off x="301752" y="1527048"/>
            <a:ext cx="8503920" cy="4854280"/>
          </a:xfrm>
        </p:spPr>
        <p:txBody>
          <a:bodyPr>
            <a:normAutofit lnSpcReduction="10000"/>
          </a:bodyPr>
          <a:lstStyle/>
          <a:p>
            <a:r>
              <a:rPr lang="sr-Latn-BA" i="1" dirty="0" smtClean="0"/>
              <a:t>Diskonti na nivou akcionara </a:t>
            </a:r>
            <a:r>
              <a:rPr lang="sr-Latn-BA" dirty="0" smtClean="0"/>
              <a:t>(</a:t>
            </a:r>
            <a:r>
              <a:rPr lang="sr-Latn-BA" b="1" dirty="0" smtClean="0"/>
              <a:t>diskont za nedostatak kontrole </a:t>
            </a:r>
            <a:r>
              <a:rPr lang="sr-Latn-BA" dirty="0" smtClean="0"/>
              <a:t>i</a:t>
            </a:r>
            <a:r>
              <a:rPr lang="sr-Latn-BA" b="1" dirty="0" smtClean="0"/>
              <a:t> diskont za nedostatak utrživosti</a:t>
            </a:r>
            <a:r>
              <a:rPr lang="sr-Latn-BA" dirty="0" smtClean="0"/>
              <a:t>) su oni koji se odnose na jednog ili specifičnu grupu akcionara, kao što su manjinski akcionari ili akcionari s nedostatkom glasačkih prava .</a:t>
            </a:r>
          </a:p>
          <a:p>
            <a:r>
              <a:rPr lang="sr-Latn-BA" dirty="0" smtClean="0"/>
              <a:t>Ostali diskonti na nivou akcionara uključuju akcije s pravom glasa naspram akcija bez prava glasa i diskonte za blokove akcija. </a:t>
            </a:r>
          </a:p>
          <a:p>
            <a:r>
              <a:rPr lang="sr-Latn-BA" dirty="0" smtClean="0"/>
              <a:t>Diskonti na nivou akcionara se primjenjuju nakon onih na nivou preduzeća. </a:t>
            </a:r>
          </a:p>
          <a:p>
            <a:r>
              <a:rPr lang="sr-Latn-BA" dirty="0" smtClean="0"/>
              <a:t>Svi diskonti i premije se izračunavaju nakon što se završi postupak procjene vrijednosti preduzeća</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534400" cy="864096"/>
          </a:xfrm>
        </p:spPr>
        <p:txBody>
          <a:bodyPr>
            <a:noAutofit/>
          </a:bodyPr>
          <a:lstStyle/>
          <a:p>
            <a:r>
              <a:rPr lang="sr-Latn-BA" sz="3200" i="1" dirty="0" smtClean="0">
                <a:solidFill>
                  <a:schemeClr val="accent3">
                    <a:lumMod val="75000"/>
                  </a:schemeClr>
                </a:solidFill>
              </a:rPr>
              <a:t>Primjer: </a:t>
            </a:r>
            <a:r>
              <a:rPr lang="sr-Latn-BA" sz="3200" dirty="0" smtClean="0">
                <a:solidFill>
                  <a:schemeClr val="accent3">
                    <a:lumMod val="75000"/>
                  </a:schemeClr>
                </a:solidFill>
              </a:rPr>
              <a:t>Indirektne metode za procjenu vrijednosti manjinskih akcionara </a:t>
            </a:r>
            <a:endParaRPr lang="en-US" sz="3200" dirty="0">
              <a:solidFill>
                <a:schemeClr val="accent3">
                  <a:lumMod val="75000"/>
                </a:schemeClr>
              </a:solidFill>
            </a:endParaRPr>
          </a:p>
        </p:txBody>
      </p:sp>
      <p:sp>
        <p:nvSpPr>
          <p:cNvPr id="3" name="Content Placeholder 2"/>
          <p:cNvSpPr>
            <a:spLocks noGrp="1"/>
          </p:cNvSpPr>
          <p:nvPr>
            <p:ph idx="1"/>
          </p:nvPr>
        </p:nvSpPr>
        <p:spPr>
          <a:xfrm>
            <a:off x="301752" y="1700808"/>
            <a:ext cx="8503920" cy="4680520"/>
          </a:xfrm>
        </p:spPr>
        <p:txBody>
          <a:bodyPr>
            <a:normAutofit fontScale="92500"/>
          </a:bodyPr>
          <a:lstStyle/>
          <a:p>
            <a:r>
              <a:rPr lang="sr-Latn-BA" dirty="0" smtClean="0"/>
              <a:t>Pretpostavimo da je kontrolna vrijednost akcije određenog preduzeća 10 $. Ovo je vrijednost akcije većinskog vlasnika i u nju je uključena premija za kontrolu. </a:t>
            </a:r>
          </a:p>
          <a:p>
            <a:r>
              <a:rPr lang="sr-Latn-BA" dirty="0" smtClean="0"/>
              <a:t>Kako doći do vrijednosti akcije manjinskog akcionara čiji je ulog neutrživ? Naime, od kontrolne vrijednosti akcije ($10) oduzima se </a:t>
            </a:r>
            <a:r>
              <a:rPr lang="sr-Latn-BA" b="1" i="1" dirty="0" smtClean="0"/>
              <a:t>diskont za manjinski interes </a:t>
            </a:r>
            <a:r>
              <a:rPr lang="sr-Latn-BA" b="1" dirty="0" smtClean="0"/>
              <a:t>(20%):</a:t>
            </a:r>
            <a:endParaRPr lang="en-US" b="1" dirty="0" smtClean="0"/>
          </a:p>
          <a:p>
            <a:pPr>
              <a:buNone/>
            </a:pPr>
            <a:r>
              <a:rPr lang="sr-Latn-BA" dirty="0" smtClean="0"/>
              <a:t>    </a:t>
            </a:r>
            <a:r>
              <a:rPr lang="sr-Latn-BA" b="1" dirty="0" smtClean="0"/>
              <a:t>$10 – (20% x $10) = $10 - $2 = $8 </a:t>
            </a:r>
          </a:p>
          <a:p>
            <a:r>
              <a:rPr lang="sr-Latn-BA" dirty="0" smtClean="0"/>
              <a:t>Diskont za manjinski interes je u </a:t>
            </a:r>
            <a:r>
              <a:rPr lang="sr-Latn-BA" i="1" dirty="0" smtClean="0"/>
              <a:t>diskont za nedostatak kontrole</a:t>
            </a:r>
            <a:r>
              <a:rPr lang="sr-Latn-BA" dirty="0" smtClean="0"/>
              <a:t> manjinskih akcionara. </a:t>
            </a:r>
          </a:p>
          <a:p>
            <a:r>
              <a:rPr lang="sr-Latn-BA" dirty="0" smtClean="0"/>
              <a:t>Ovih $8 je vrijednost akcije manjinskog akcionara čiji je ulog utrživ (utrživi manjinski interes).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075240" cy="1008112"/>
          </a:xfrm>
        </p:spPr>
        <p:txBody>
          <a:bodyPr>
            <a:noAutofit/>
          </a:bodyPr>
          <a:lstStyle/>
          <a:p>
            <a:r>
              <a:rPr lang="sr-Latn-BA" sz="3200" i="1" dirty="0" smtClean="0">
                <a:solidFill>
                  <a:schemeClr val="accent3">
                    <a:lumMod val="75000"/>
                  </a:schemeClr>
                </a:solidFill>
              </a:rPr>
              <a:t>Primjer: </a:t>
            </a:r>
            <a:r>
              <a:rPr lang="sr-Latn-BA" sz="3200" dirty="0" smtClean="0">
                <a:solidFill>
                  <a:schemeClr val="accent3">
                    <a:lumMod val="75000"/>
                  </a:schemeClr>
                </a:solidFill>
              </a:rPr>
              <a:t>Indirektne metode za procjenu vrijednosti manjinskih akcionara </a:t>
            </a:r>
            <a:endParaRPr lang="en-US" sz="3200" dirty="0"/>
          </a:p>
        </p:txBody>
      </p:sp>
      <p:sp>
        <p:nvSpPr>
          <p:cNvPr id="3" name="Content Placeholder 2"/>
          <p:cNvSpPr>
            <a:spLocks noGrp="1"/>
          </p:cNvSpPr>
          <p:nvPr>
            <p:ph idx="1"/>
          </p:nvPr>
        </p:nvSpPr>
        <p:spPr>
          <a:xfrm>
            <a:off x="301752" y="1527048"/>
            <a:ext cx="8503920" cy="4854280"/>
          </a:xfrm>
        </p:spPr>
        <p:txBody>
          <a:bodyPr>
            <a:normAutofit/>
          </a:bodyPr>
          <a:lstStyle/>
          <a:p>
            <a:r>
              <a:rPr lang="sr-Latn-BA" dirty="0" smtClean="0"/>
              <a:t>Međutim, ako je manjinski interes neutrživ, i tu činjenicu treba uvažiti u obračunu. Sada se od $8 vrijednosti akcije manjinskog akcionara oduzima </a:t>
            </a:r>
            <a:r>
              <a:rPr lang="sr-Latn-BA" b="1" i="1" dirty="0" smtClean="0"/>
              <a:t>diskont za neutrživost</a:t>
            </a:r>
            <a:r>
              <a:rPr lang="sr-Latn-BA" b="1" dirty="0" smtClean="0"/>
              <a:t> (45%):</a:t>
            </a:r>
          </a:p>
          <a:p>
            <a:pPr>
              <a:buNone/>
            </a:pPr>
            <a:r>
              <a:rPr lang="sr-Latn-BA" dirty="0" smtClean="0"/>
              <a:t>   $8 – (45% x $8) = $8 - $3.60 = $4.40</a:t>
            </a:r>
          </a:p>
          <a:p>
            <a:r>
              <a:rPr lang="sr-Latn-BA" dirty="0" smtClean="0"/>
              <a:t>Vrijednost akcije od $4.40 je vrijednost akcije manjinskog akcionara čiji je ulog neutrživ (neutrživi manjinski interes). </a:t>
            </a:r>
          </a:p>
          <a:p>
            <a:r>
              <a:rPr lang="sr-Latn-BA" dirty="0" smtClean="0"/>
              <a:t>Ova vrijednost akcije od $4.40 predstavlja vrijednost akcije umanjenu za: diskont za nedostatak kontrole ($2) i diskont za neutrživost ($3.60). </a:t>
            </a:r>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Latn-BA" dirty="0"/>
              <a:t>Prema principima procjene, najšira podjela jeste </a:t>
            </a:r>
            <a:r>
              <a:rPr lang="sr-Latn-BA" dirty="0" smtClean="0"/>
              <a:t>na:</a:t>
            </a:r>
          </a:p>
          <a:p>
            <a:r>
              <a:rPr lang="sr-Latn-BA" smtClean="0"/>
              <a:t> </a:t>
            </a:r>
            <a:r>
              <a:rPr lang="sr-Latn-BA" dirty="0"/>
              <a:t>procjene vrijednosti preduzeća koje nastavlja </a:t>
            </a:r>
            <a:r>
              <a:rPr lang="sr-Latn-BA"/>
              <a:t>poslovanje </a:t>
            </a:r>
            <a:r>
              <a:rPr lang="sr-Latn-BA" smtClean="0"/>
              <a:t>(going-concern) i</a:t>
            </a:r>
          </a:p>
          <a:p>
            <a:r>
              <a:rPr lang="sr-Latn-BA" dirty="0" smtClean="0"/>
              <a:t>procjene </a:t>
            </a:r>
            <a:r>
              <a:rPr lang="sr-Latn-BA" dirty="0"/>
              <a:t>vrijednosti imovine preduzeća koje se gasi radi utvrđivanje likvidacione vrijednosti istog.</a:t>
            </a:r>
            <a:endParaRPr lang="en-US" dirty="0"/>
          </a:p>
          <a:p>
            <a:endParaRPr lang="en-US" dirty="0"/>
          </a:p>
        </p:txBody>
      </p:sp>
    </p:spTree>
    <p:extLst>
      <p:ext uri="{BB962C8B-B14F-4D97-AF65-F5344CB8AC3E}">
        <p14:creationId xmlns:p14="http://schemas.microsoft.com/office/powerpoint/2010/main" val="7414176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Latn-BA" dirty="0" smtClean="0"/>
              <a:t>Diskont za neutrživost može se primijeniti ne samo na manjinski interes, nego i na kontrolni interes, ukoliko je kontrolni interes nedovoljno utrživ.</a:t>
            </a:r>
          </a:p>
          <a:p>
            <a:r>
              <a:rPr lang="sr-Latn-BA" dirty="0" smtClean="0"/>
              <a:t>Diskont za nedostatak kontrole može da se primjeni kod svih vlasničkih udjela ispod 51%. Određeni autori na osnovu istraživanja u SAD predlažu da ovaj diskont iznosi od 20-60%, ali u praksi granica nije striktna.</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BA" sz="3600" b="1" dirty="0" smtClean="0">
                <a:solidFill>
                  <a:schemeClr val="accent3">
                    <a:lumMod val="75000"/>
                  </a:schemeClr>
                </a:solidFill>
              </a:rPr>
              <a:t>4. MODELI ZA UTVRĐIVANJE CIJENE KAPITALA</a:t>
            </a:r>
            <a:endParaRPr lang="en-US" sz="3600" b="1" dirty="0">
              <a:solidFill>
                <a:schemeClr val="accent3">
                  <a:lumMod val="75000"/>
                </a:schemeClr>
              </a:solidFill>
            </a:endParaRPr>
          </a:p>
        </p:txBody>
      </p:sp>
      <p:sp>
        <p:nvSpPr>
          <p:cNvPr id="3" name="Content Placeholder 2"/>
          <p:cNvSpPr>
            <a:spLocks noGrp="1"/>
          </p:cNvSpPr>
          <p:nvPr>
            <p:ph idx="1"/>
          </p:nvPr>
        </p:nvSpPr>
        <p:spPr/>
        <p:txBody>
          <a:bodyPr/>
          <a:lstStyle/>
          <a:p>
            <a:r>
              <a:rPr lang="sr-Latn-BA" dirty="0" smtClean="0"/>
              <a:t>CAPM;</a:t>
            </a:r>
          </a:p>
          <a:p>
            <a:r>
              <a:rPr lang="sr-Latn-BA" dirty="0" smtClean="0"/>
              <a:t>Model zidanja;</a:t>
            </a:r>
          </a:p>
          <a:p>
            <a:r>
              <a:rPr lang="sr-Latn-BA" dirty="0" smtClean="0"/>
              <a:t>APT model (Arbitrage Pricing Theory);</a:t>
            </a:r>
          </a:p>
          <a:p>
            <a:r>
              <a:rPr lang="sr-Latn-BA" dirty="0" smtClean="0"/>
              <a:t>Fama-French trofaktorski model;</a:t>
            </a:r>
          </a:p>
          <a:p>
            <a:r>
              <a:rPr lang="sr-Latn-BA" dirty="0" smtClean="0"/>
              <a:t>Model diskontovanja dividendi.</a:t>
            </a:r>
          </a:p>
          <a:p>
            <a:r>
              <a:rPr lang="sr-Latn-BA" dirty="0" smtClean="0"/>
              <a:t>Zbog svoje razumljivosti i nekomplikovanosti najčešće se koriste CAPM i model zidanja.</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157592" cy="1152128"/>
          </a:xfrm>
        </p:spPr>
        <p:txBody>
          <a:bodyPr>
            <a:noAutofit/>
          </a:bodyPr>
          <a:lstStyle/>
          <a:p>
            <a:pPr algn="ctr"/>
            <a:r>
              <a:rPr lang="sr-Latn-CS" sz="3600" b="1" dirty="0" smtClean="0">
                <a:solidFill>
                  <a:schemeClr val="accent3">
                    <a:lumMod val="75000"/>
                  </a:schemeClr>
                </a:solidFill>
              </a:rPr>
              <a:t>4.1. CAPM (CAPITAL ASSET PRICING MODEL)</a:t>
            </a:r>
            <a:endParaRPr lang="en-US" sz="3600" b="1" dirty="0">
              <a:solidFill>
                <a:schemeClr val="accent3">
                  <a:lumMod val="75000"/>
                </a:schemeClr>
              </a:solidFill>
            </a:endParaRPr>
          </a:p>
        </p:txBody>
      </p:sp>
      <p:sp>
        <p:nvSpPr>
          <p:cNvPr id="3" name="Content Placeholder 2"/>
          <p:cNvSpPr>
            <a:spLocks noGrp="1"/>
          </p:cNvSpPr>
          <p:nvPr>
            <p:ph idx="1"/>
          </p:nvPr>
        </p:nvSpPr>
        <p:spPr>
          <a:xfrm>
            <a:off x="395536" y="1357298"/>
            <a:ext cx="8410136" cy="5096038"/>
          </a:xfrm>
        </p:spPr>
        <p:txBody>
          <a:bodyPr>
            <a:normAutofit fontScale="92500" lnSpcReduction="20000"/>
          </a:bodyPr>
          <a:lstStyle/>
          <a:p>
            <a:r>
              <a:rPr lang="sr-Latn-BA" dirty="0" smtClean="0"/>
              <a:t>Značaj CAPM za procjenu je u tome što preduzeće predstavlja jednu od mogućih investicionih mogućnosti na tržištu kapitala, te stoga cijena kapitala preduzeća treba da se posmatra prema istim ekonomskim principima koji regulišu cijene druge investicione aktive. </a:t>
            </a:r>
          </a:p>
          <a:p>
            <a:pPr>
              <a:buNone/>
            </a:pPr>
            <a:r>
              <a:rPr lang="sr-Latn-BA" dirty="0" smtClean="0"/>
              <a:t> Opšta formula CAPM glasi:</a:t>
            </a:r>
          </a:p>
          <a:p>
            <a:pPr>
              <a:buNone/>
            </a:pPr>
            <a:r>
              <a:rPr lang="pt-BR" b="1" dirty="0" smtClean="0"/>
              <a:t>E(R</a:t>
            </a:r>
            <a:r>
              <a:rPr lang="pt-BR" b="1" baseline="-25000" dirty="0" smtClean="0"/>
              <a:t>i</a:t>
            </a:r>
            <a:r>
              <a:rPr lang="pt-BR" b="1" dirty="0" smtClean="0"/>
              <a:t> )=R</a:t>
            </a:r>
            <a:r>
              <a:rPr lang="pt-BR" b="1" baseline="-25000" dirty="0" smtClean="0"/>
              <a:t>f</a:t>
            </a:r>
            <a:r>
              <a:rPr lang="pt-BR" b="1" dirty="0" smtClean="0"/>
              <a:t>+ β(RP</a:t>
            </a:r>
            <a:r>
              <a:rPr lang="pt-BR" b="1" baseline="-25000" dirty="0" smtClean="0"/>
              <a:t>m</a:t>
            </a:r>
            <a:r>
              <a:rPr lang="pt-BR" b="1" dirty="0" smtClean="0"/>
              <a:t>)</a:t>
            </a:r>
            <a:endParaRPr lang="en-US" b="1" dirty="0" smtClean="0"/>
          </a:p>
          <a:p>
            <a:pPr>
              <a:buNone/>
            </a:pPr>
            <a:r>
              <a:rPr lang="sr-Latn-BA" dirty="0" smtClean="0"/>
              <a:t>Gdje je:</a:t>
            </a:r>
          </a:p>
          <a:p>
            <a:pPr>
              <a:buNone/>
            </a:pPr>
            <a:r>
              <a:rPr lang="sr-Latn-BA" dirty="0" smtClean="0"/>
              <a:t>E(R</a:t>
            </a:r>
            <a:r>
              <a:rPr lang="sr-Latn-BA" baseline="-25000" dirty="0" smtClean="0"/>
              <a:t>i</a:t>
            </a:r>
            <a:r>
              <a:rPr lang="sr-Latn-BA" dirty="0" smtClean="0"/>
              <a:t>) – očekivani povrat na akciju (ili trošak kapitala), </a:t>
            </a:r>
          </a:p>
          <a:p>
            <a:pPr>
              <a:buNone/>
            </a:pPr>
            <a:r>
              <a:rPr lang="sr-Latn-BA" dirty="0" smtClean="0"/>
              <a:t>R</a:t>
            </a:r>
            <a:r>
              <a:rPr lang="sr-Latn-BA" baseline="-25000" dirty="0" smtClean="0"/>
              <a:t>f</a:t>
            </a:r>
            <a:r>
              <a:rPr lang="sr-Latn-BA" dirty="0" smtClean="0"/>
              <a:t> – stopa povrata na bezrizičnu HOV ili bezrizična stopa, </a:t>
            </a:r>
          </a:p>
          <a:p>
            <a:pPr>
              <a:buNone/>
            </a:pPr>
            <a:r>
              <a:rPr lang="sr-Latn-BA" dirty="0" smtClean="0"/>
              <a:t>β - beta, </a:t>
            </a:r>
          </a:p>
          <a:p>
            <a:pPr>
              <a:buNone/>
            </a:pPr>
            <a:r>
              <a:rPr lang="sr-Latn-BA" dirty="0" smtClean="0"/>
              <a:t>RP</a:t>
            </a:r>
            <a:r>
              <a:rPr lang="sr-Latn-BA" baseline="-25000" dirty="0" smtClean="0"/>
              <a:t>m</a:t>
            </a:r>
            <a:r>
              <a:rPr lang="sr-Latn-BA" dirty="0" smtClean="0"/>
              <a:t> - tržišna premija rizika ili premija za vlasnički rizik za tržište u cjelini (premija za rizik vlasništva za HOV sa β = 1) (ERP). </a:t>
            </a: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04088"/>
            <a:ext cx="8075240" cy="708688"/>
          </a:xfrm>
        </p:spPr>
        <p:txBody>
          <a:bodyPr>
            <a:normAutofit/>
          </a:bodyPr>
          <a:lstStyle/>
          <a:p>
            <a:r>
              <a:rPr lang="sr-Latn-CS" sz="3600" b="1" dirty="0" smtClean="0">
                <a:solidFill>
                  <a:schemeClr val="accent3">
                    <a:lumMod val="75000"/>
                  </a:schemeClr>
                </a:solidFill>
              </a:rPr>
              <a:t>a. Bezrizična stopa - R</a:t>
            </a:r>
            <a:r>
              <a:rPr lang="sr-Latn-CS" sz="3600" b="1" baseline="-25000" dirty="0" smtClean="0">
                <a:solidFill>
                  <a:schemeClr val="accent3">
                    <a:lumMod val="75000"/>
                  </a:schemeClr>
                </a:solidFill>
              </a:rPr>
              <a:t>f</a:t>
            </a:r>
            <a:endParaRPr lang="en-US" sz="3600" b="1" baseline="-25000" dirty="0">
              <a:solidFill>
                <a:schemeClr val="accent3">
                  <a:lumMod val="75000"/>
                </a:schemeClr>
              </a:solidFill>
            </a:endParaRPr>
          </a:p>
        </p:txBody>
      </p:sp>
      <p:sp>
        <p:nvSpPr>
          <p:cNvPr id="3" name="Content Placeholder 2"/>
          <p:cNvSpPr>
            <a:spLocks noGrp="1"/>
          </p:cNvSpPr>
          <p:nvPr>
            <p:ph idx="1"/>
          </p:nvPr>
        </p:nvSpPr>
        <p:spPr>
          <a:xfrm>
            <a:off x="323528" y="1527048"/>
            <a:ext cx="8482144" cy="4926288"/>
          </a:xfrm>
        </p:spPr>
        <p:txBody>
          <a:bodyPr>
            <a:normAutofit fontScale="92500" lnSpcReduction="10000"/>
          </a:bodyPr>
          <a:lstStyle/>
          <a:p>
            <a:r>
              <a:rPr lang="sr-Latn-BA" dirty="0" smtClean="0"/>
              <a:t>Kao prva komponenta bezrizična stopa u CAPM sadrži tri elementa:</a:t>
            </a:r>
            <a:endParaRPr lang="en-US" dirty="0" smtClean="0"/>
          </a:p>
          <a:p>
            <a:pPr lvl="0"/>
            <a:r>
              <a:rPr lang="sr-Latn-BA" dirty="0" smtClean="0"/>
              <a:t>stopu rente (stvarni povrat na ulaganje kapitala tokom investicionog perioda);</a:t>
            </a:r>
            <a:endParaRPr lang="en-US" dirty="0" smtClean="0"/>
          </a:p>
          <a:p>
            <a:pPr lvl="0"/>
            <a:r>
              <a:rPr lang="sr-Latn-BA" dirty="0" smtClean="0"/>
              <a:t>stopu inflacije (očekivana stopa inflacije);</a:t>
            </a:r>
            <a:endParaRPr lang="en-US" dirty="0" smtClean="0"/>
          </a:p>
          <a:p>
            <a:r>
              <a:rPr lang="sr-Latn-BA" dirty="0" smtClean="0"/>
              <a:t>rizik dospijeća ili rizik investicione stope. </a:t>
            </a:r>
          </a:p>
          <a:p>
            <a:r>
              <a:rPr lang="sr-Latn-BA" dirty="0" smtClean="0"/>
              <a:t>Rizik investicione stope je rizik rasta ili pada vrijednosti u periodu do dospijeća zbog promjena opšteg nivoa kamatnih stopa.</a:t>
            </a:r>
          </a:p>
          <a:p>
            <a:r>
              <a:rPr lang="sr-Latn-BA" dirty="0" smtClean="0"/>
              <a:t>Bezrizična stopa se u razvijenim zemljama kreće od: 1%- 5% (okvirno). Dostupno na:</a:t>
            </a:r>
          </a:p>
          <a:p>
            <a:pPr>
              <a:buNone/>
            </a:pPr>
            <a:r>
              <a:rPr lang="sr-Latn-BA" dirty="0" smtClean="0"/>
              <a:t>	</a:t>
            </a:r>
            <a:r>
              <a:rPr lang="sr-Latn-BA" dirty="0"/>
              <a:t>https://pages.stern.nyu.edu/~adamodar/pdfiles/cfovhds/webcasts/riskfree/riskfree.pdf</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708688"/>
          </a:xfrm>
        </p:spPr>
        <p:txBody>
          <a:bodyPr>
            <a:normAutofit/>
          </a:bodyPr>
          <a:lstStyle/>
          <a:p>
            <a:r>
              <a:rPr lang="sr-Latn-CS" sz="3600" b="1" dirty="0" smtClean="0">
                <a:solidFill>
                  <a:schemeClr val="accent3">
                    <a:lumMod val="75000"/>
                  </a:schemeClr>
                </a:solidFill>
              </a:rPr>
              <a:t>b. Beta – mjera sistematskog rizika</a:t>
            </a:r>
            <a:endParaRPr lang="en-US" sz="3600" b="1" dirty="0">
              <a:solidFill>
                <a:schemeClr val="accent3">
                  <a:lumMod val="75000"/>
                </a:schemeClr>
              </a:solidFill>
            </a:endParaRPr>
          </a:p>
        </p:txBody>
      </p:sp>
      <p:sp>
        <p:nvSpPr>
          <p:cNvPr id="3" name="Content Placeholder 2"/>
          <p:cNvSpPr>
            <a:spLocks noGrp="1"/>
          </p:cNvSpPr>
          <p:nvPr>
            <p:ph idx="1"/>
          </p:nvPr>
        </p:nvSpPr>
        <p:spPr>
          <a:xfrm>
            <a:off x="323528" y="1628800"/>
            <a:ext cx="8359904" cy="4926288"/>
          </a:xfrm>
        </p:spPr>
        <p:txBody>
          <a:bodyPr>
            <a:normAutofit fontScale="92500" lnSpcReduction="10000"/>
          </a:bodyPr>
          <a:lstStyle/>
          <a:p>
            <a:r>
              <a:rPr lang="sr-Latn-BA" dirty="0" smtClean="0"/>
              <a:t>Sistematski rizik je nesigurnost budućih povrata koji rezultiraju iz osjetljivosti povrata date investicije na kretanja povrata na investicionom tržištu kao cjelini.</a:t>
            </a:r>
          </a:p>
          <a:p>
            <a:r>
              <a:rPr lang="sr-Latn-BA" dirty="0" smtClean="0"/>
              <a:t>Beta mjeri volatilnost viška povrata individualne akcije u odnosu na tržišni povrat.</a:t>
            </a:r>
          </a:p>
          <a:p>
            <a:r>
              <a:rPr lang="sr-Latn-BA" dirty="0" smtClean="0"/>
              <a:t>Za tržišni indeks u cjelini beta je jednaka 1. </a:t>
            </a:r>
          </a:p>
          <a:p>
            <a:r>
              <a:rPr lang="sr-Latn-BA" dirty="0" smtClean="0"/>
              <a:t>Ako je razlika između povrata na akciju i bezrizičnog povrata veća od razlike između tržišnog povrata i bezrizičnog povrata, kompanije će imati betu višu od 1 (u suprotnom je manja od 1). </a:t>
            </a:r>
          </a:p>
          <a:p>
            <a:r>
              <a:rPr lang="sr-Latn-BA" dirty="0" smtClean="0"/>
              <a:t>Beta može da bude  i negativna,te u ovom slučaju pokazuje da takva akcija ima prinose kontraciklične s povratima širih investicija u tržišnom indeksu. </a:t>
            </a:r>
          </a:p>
          <a:p>
            <a:endParaRPr lang="en-US" dirty="0" smtClean="0"/>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8003232" cy="576064"/>
          </a:xfrm>
        </p:spPr>
        <p:txBody>
          <a:bodyPr>
            <a:noAutofit/>
          </a:bodyPr>
          <a:lstStyle/>
          <a:p>
            <a:r>
              <a:rPr lang="sr-Latn-CS" sz="3600" b="1" dirty="0" smtClean="0">
                <a:solidFill>
                  <a:schemeClr val="accent3">
                    <a:lumMod val="75000"/>
                  </a:schemeClr>
                </a:solidFill>
              </a:rPr>
              <a:t>b. Beta – mjera sistematskog rizika</a:t>
            </a:r>
            <a:endParaRPr lang="en-US" sz="3600" dirty="0"/>
          </a:p>
        </p:txBody>
      </p:sp>
      <p:sp>
        <p:nvSpPr>
          <p:cNvPr id="3" name="Content Placeholder 2"/>
          <p:cNvSpPr>
            <a:spLocks noGrp="1"/>
          </p:cNvSpPr>
          <p:nvPr>
            <p:ph idx="1"/>
          </p:nvPr>
        </p:nvSpPr>
        <p:spPr>
          <a:xfrm>
            <a:off x="467544" y="1196752"/>
            <a:ext cx="8219256" cy="5127848"/>
          </a:xfrm>
        </p:spPr>
        <p:txBody>
          <a:bodyPr>
            <a:normAutofit fontScale="92500" lnSpcReduction="10000"/>
          </a:bodyPr>
          <a:lstStyle/>
          <a:p>
            <a:pPr>
              <a:buNone/>
            </a:pPr>
            <a:r>
              <a:rPr lang="sr-Latn-BA" dirty="0" smtClean="0"/>
              <a:t>Za utvrđivanje bete može da se koristi jedan od tri načina: </a:t>
            </a:r>
          </a:p>
          <a:p>
            <a:pPr marL="514350" indent="-514350">
              <a:buNone/>
            </a:pPr>
            <a:r>
              <a:rPr lang="sr-Latn-BA" dirty="0" smtClean="0"/>
              <a:t>1</a:t>
            </a:r>
            <a:r>
              <a:rPr lang="sr-Latn-BA" b="1" i="1" dirty="0" smtClean="0"/>
              <a:t>.     Korišćenje istorijskih podataka o cijenama </a:t>
            </a:r>
            <a:r>
              <a:rPr lang="sr-Latn-BA" dirty="0" smtClean="0"/>
              <a:t>za individualne investicije – preko podataka velikih korporacija koji su u suštini servisi procjene: Merrill Lynch, Value Line, Standard&amp;Poor's, Morningstar, Bloomberg i sl.</a:t>
            </a:r>
          </a:p>
          <a:p>
            <a:pPr marL="514350" indent="-514350">
              <a:buNone/>
            </a:pPr>
            <a:r>
              <a:rPr lang="fi-FI" dirty="0" smtClean="0"/>
              <a:t>β=Kovarijansa (</a:t>
            </a:r>
            <a:r>
              <a:rPr lang="sr-Latn-CS" dirty="0" smtClean="0"/>
              <a:t>povrata na </a:t>
            </a:r>
            <a:r>
              <a:rPr lang="fi-FI" dirty="0" smtClean="0"/>
              <a:t>HOV A</a:t>
            </a:r>
            <a:r>
              <a:rPr lang="sr-Latn-CS" dirty="0" smtClean="0"/>
              <a:t> i </a:t>
            </a:r>
            <a:r>
              <a:rPr lang="fi-FI" dirty="0" smtClean="0"/>
              <a:t>S&amp;P Indeksa)/</a:t>
            </a:r>
            <a:r>
              <a:rPr lang="sr-Latn-BA" dirty="0" smtClean="0"/>
              <a:t> </a:t>
            </a:r>
            <a:r>
              <a:rPr lang="fi-FI" dirty="0" smtClean="0"/>
              <a:t>Varijansa </a:t>
            </a:r>
            <a:r>
              <a:rPr lang="sr-Latn-BA" dirty="0" smtClean="0"/>
              <a:t>(</a:t>
            </a:r>
            <a:r>
              <a:rPr lang="sr-Latn-CS" dirty="0" smtClean="0"/>
              <a:t>povrata na </a:t>
            </a:r>
            <a:r>
              <a:rPr lang="fi-FI" dirty="0" smtClean="0"/>
              <a:t>S&amp;P indeks)</a:t>
            </a:r>
            <a:endParaRPr lang="sr-Latn-CS" dirty="0" smtClean="0"/>
          </a:p>
          <a:p>
            <a:pPr marL="514350" indent="-514350">
              <a:buNone/>
            </a:pPr>
            <a:r>
              <a:rPr lang="sr-Latn-CS" dirty="0" smtClean="0"/>
              <a:t>2. </a:t>
            </a:r>
            <a:r>
              <a:rPr lang="sr-Latn-BA" dirty="0" smtClean="0"/>
              <a:t>  </a:t>
            </a:r>
            <a:r>
              <a:rPr lang="sr-Latn-BA" b="1" i="1" dirty="0" smtClean="0"/>
              <a:t>Korišćenje računovodstvenih podataka</a:t>
            </a:r>
            <a:r>
              <a:rPr lang="sr-Latn-BA" dirty="0" smtClean="0"/>
              <a:t>. Promjene u zaradama na kvartalnom ili godišnjem nivou povezuju se s promjenama zarada na tržištu u istom periodu čime se dolazi do računovodstvene bete.</a:t>
            </a:r>
          </a:p>
          <a:p>
            <a:pPr>
              <a:buNone/>
            </a:pPr>
            <a:r>
              <a:rPr lang="sr-Latn-BA" dirty="0" smtClean="0"/>
              <a:t>3.  </a:t>
            </a:r>
            <a:r>
              <a:rPr lang="sr-Latn-BA" b="1" i="1" dirty="0" smtClean="0"/>
              <a:t>Procjena preko osnovnih karakteristika investicije .</a:t>
            </a:r>
          </a:p>
          <a:p>
            <a:pPr>
              <a:buNone/>
            </a:pPr>
            <a:endParaRPr lang="sr-Latn-BA" i="1" dirty="0" smtClean="0"/>
          </a:p>
          <a:p>
            <a:pPr>
              <a:buNone/>
            </a:pPr>
            <a:endParaRPr lang="en-US" dirty="0" smtClean="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1143000"/>
          </a:xfrm>
        </p:spPr>
        <p:txBody>
          <a:bodyPr>
            <a:normAutofit/>
          </a:bodyPr>
          <a:lstStyle/>
          <a:p>
            <a:r>
              <a:rPr lang="sr-Latn-BA" sz="3600" b="1" dirty="0" smtClean="0">
                <a:solidFill>
                  <a:schemeClr val="accent3">
                    <a:lumMod val="75000"/>
                  </a:schemeClr>
                </a:solidFill>
              </a:rPr>
              <a:t>c. Tržišna premija rizika – RP</a:t>
            </a:r>
            <a:r>
              <a:rPr lang="sr-Latn-BA" sz="3600" b="1" baseline="-25000" dirty="0" smtClean="0">
                <a:solidFill>
                  <a:schemeClr val="accent3">
                    <a:lumMod val="75000"/>
                  </a:schemeClr>
                </a:solidFill>
              </a:rPr>
              <a:t>m </a:t>
            </a:r>
            <a:r>
              <a:rPr lang="sr-Latn-BA" sz="3600" b="1" dirty="0" smtClean="0">
                <a:solidFill>
                  <a:schemeClr val="accent3">
                    <a:lumMod val="75000"/>
                  </a:schemeClr>
                </a:solidFill>
              </a:rPr>
              <a:t> (ERP)</a:t>
            </a:r>
            <a:endParaRPr lang="en-US" sz="3600" b="1" dirty="0">
              <a:solidFill>
                <a:schemeClr val="accent3">
                  <a:lumMod val="75000"/>
                </a:schemeClr>
              </a:solidFill>
            </a:endParaRPr>
          </a:p>
        </p:txBody>
      </p:sp>
      <p:sp>
        <p:nvSpPr>
          <p:cNvPr id="3" name="Content Placeholder 2"/>
          <p:cNvSpPr>
            <a:spLocks noGrp="1"/>
          </p:cNvSpPr>
          <p:nvPr>
            <p:ph idx="1"/>
          </p:nvPr>
        </p:nvSpPr>
        <p:spPr/>
        <p:txBody>
          <a:bodyPr/>
          <a:lstStyle/>
          <a:p>
            <a:r>
              <a:rPr lang="sr-Latn-BA" i="1" dirty="0" smtClean="0"/>
              <a:t>Tržišna premija rizika ili premija za vlasnički rizik</a:t>
            </a:r>
            <a:r>
              <a:rPr lang="sr-Latn-BA" dirty="0" smtClean="0"/>
              <a:t> (Equity Risk Premium - ERP) reflektuje sistematski rizik i definiše se kao razlika između očekivanog povrata na potpuno diverzifikovan portfolio akcija i bezrizične stope.</a:t>
            </a:r>
            <a:r>
              <a:rPr lang="sr-Latn-BA" i="1" dirty="0" smtClean="0"/>
              <a:t> </a:t>
            </a:r>
            <a:endParaRPr lang="sr-Latn-BA" dirty="0" smtClean="0"/>
          </a:p>
          <a:p>
            <a:pPr>
              <a:buNone/>
            </a:pPr>
            <a:r>
              <a:rPr lang="en-US" dirty="0" smtClean="0"/>
              <a:t>RP</a:t>
            </a:r>
            <a:r>
              <a:rPr lang="en-US" baseline="-25000" dirty="0" smtClean="0"/>
              <a:t>m</a:t>
            </a:r>
            <a:r>
              <a:rPr lang="en-US" dirty="0" smtClean="0"/>
              <a:t>=R</a:t>
            </a:r>
            <a:r>
              <a:rPr lang="en-US" baseline="-25000" dirty="0" smtClean="0"/>
              <a:t>m</a:t>
            </a:r>
            <a:r>
              <a:rPr lang="en-US" dirty="0" smtClean="0"/>
              <a:t> -R</a:t>
            </a:r>
            <a:r>
              <a:rPr lang="en-US" baseline="-25000" dirty="0" smtClean="0"/>
              <a:t>f</a:t>
            </a:r>
          </a:p>
          <a:p>
            <a:pPr>
              <a:buNone/>
            </a:pPr>
            <a:r>
              <a:rPr lang="sr-Latn-BA" dirty="0" smtClean="0"/>
              <a:t>Gdje je: RP</a:t>
            </a:r>
            <a:r>
              <a:rPr lang="sr-Latn-BA" baseline="-25000" dirty="0" smtClean="0"/>
              <a:t>m</a:t>
            </a:r>
            <a:r>
              <a:rPr lang="sr-Latn-BA" dirty="0" smtClean="0"/>
              <a:t> – tržišna premija rizika, R</a:t>
            </a:r>
            <a:r>
              <a:rPr lang="sr-Latn-BA" baseline="-25000" dirty="0" smtClean="0"/>
              <a:t>f</a:t>
            </a:r>
            <a:r>
              <a:rPr lang="sr-Latn-BA" dirty="0" smtClean="0"/>
              <a:t> – stopa povrata na bezrizičnu HOV i R</a:t>
            </a:r>
            <a:r>
              <a:rPr lang="sr-Latn-BA" baseline="-25000" dirty="0" smtClean="0"/>
              <a:t>m</a:t>
            </a:r>
            <a:r>
              <a:rPr lang="sr-Latn-BA" dirty="0" smtClean="0"/>
              <a:t> – očekivani povrat na potpuno diverzifikovan portfolio akcija. </a:t>
            </a:r>
            <a:endParaRPr lang="en-US" dirty="0" smtClean="0"/>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420656"/>
          </a:xfrm>
        </p:spPr>
        <p:txBody>
          <a:bodyPr>
            <a:noAutofit/>
          </a:bodyPr>
          <a:lstStyle/>
          <a:p>
            <a:r>
              <a:rPr lang="sr-Latn-BA" sz="3600" b="1" dirty="0" smtClean="0">
                <a:solidFill>
                  <a:schemeClr val="accent3">
                    <a:lumMod val="75000"/>
                  </a:schemeClr>
                </a:solidFill>
              </a:rPr>
              <a:t>c. Tržišna premija rizika – RP</a:t>
            </a:r>
            <a:r>
              <a:rPr lang="sr-Latn-BA" sz="3600" b="1" baseline="-25000" dirty="0" smtClean="0">
                <a:solidFill>
                  <a:schemeClr val="accent3">
                    <a:lumMod val="75000"/>
                  </a:schemeClr>
                </a:solidFill>
              </a:rPr>
              <a:t>m </a:t>
            </a:r>
            <a:r>
              <a:rPr lang="sr-Latn-BA" sz="3600" b="1" dirty="0" smtClean="0">
                <a:solidFill>
                  <a:schemeClr val="accent3">
                    <a:lumMod val="75000"/>
                  </a:schemeClr>
                </a:solidFill>
              </a:rPr>
              <a:t> (ERP)</a:t>
            </a:r>
            <a:endParaRPr lang="en-US" sz="3600" dirty="0"/>
          </a:p>
        </p:txBody>
      </p:sp>
      <p:sp>
        <p:nvSpPr>
          <p:cNvPr id="3" name="Content Placeholder 2"/>
          <p:cNvSpPr>
            <a:spLocks noGrp="1"/>
          </p:cNvSpPr>
          <p:nvPr>
            <p:ph idx="1"/>
          </p:nvPr>
        </p:nvSpPr>
        <p:spPr>
          <a:xfrm>
            <a:off x="301752" y="1340768"/>
            <a:ext cx="8503920" cy="5112568"/>
          </a:xfrm>
        </p:spPr>
        <p:txBody>
          <a:bodyPr>
            <a:normAutofit fontScale="85000" lnSpcReduction="20000"/>
          </a:bodyPr>
          <a:lstStyle/>
          <a:p>
            <a:r>
              <a:rPr lang="sr-Latn-BA" dirty="0" smtClean="0"/>
              <a:t>Tržišna premija rizika prema Damodaranu po godinama (utvrđuje se u poređenju sa stopama vladinih obveznica): </a:t>
            </a:r>
          </a:p>
          <a:p>
            <a:pPr lvl="1"/>
            <a:r>
              <a:rPr lang="sr-Latn-BA" dirty="0" smtClean="0"/>
              <a:t>2018 – 5.96%</a:t>
            </a:r>
          </a:p>
          <a:p>
            <a:pPr lvl="1"/>
            <a:r>
              <a:rPr lang="sr-Latn-BA" dirty="0" smtClean="0"/>
              <a:t>2019 – 5.20%</a:t>
            </a:r>
          </a:p>
          <a:p>
            <a:pPr lvl="1"/>
            <a:r>
              <a:rPr lang="sr-Latn-BA" dirty="0" smtClean="0"/>
              <a:t>2020 – 4.72%</a:t>
            </a:r>
          </a:p>
          <a:p>
            <a:pPr lvl="1"/>
            <a:r>
              <a:rPr lang="sr-Latn-BA" dirty="0" smtClean="0"/>
              <a:t>2021 -4.24%</a:t>
            </a:r>
          </a:p>
          <a:p>
            <a:pPr lvl="1"/>
            <a:r>
              <a:rPr lang="sr-Latn-BA" dirty="0" smtClean="0"/>
              <a:t>2022 – 5.94%</a:t>
            </a:r>
          </a:p>
          <a:p>
            <a:pPr lvl="1"/>
            <a:r>
              <a:rPr lang="sr-Latn-BA" dirty="0" smtClean="0"/>
              <a:t>2023 – 4.6%</a:t>
            </a:r>
            <a:endParaRPr lang="sr-Latn-BA" dirty="0"/>
          </a:p>
          <a:p>
            <a:r>
              <a:rPr lang="sr-Latn-BA" dirty="0" smtClean="0"/>
              <a:t>Generalno, Koller et al. (2010) utvrđuju rang kretanja ERP 4.5-5.5%, dok Brealey et al. (2011) rang proširuju na 5-8% za američko tržište.</a:t>
            </a:r>
          </a:p>
          <a:p>
            <a:r>
              <a:rPr lang="sr-Latn-BA" dirty="0" smtClean="0"/>
              <a:t>Damodaranove baze podataka: </a:t>
            </a:r>
            <a:r>
              <a:rPr lang="sr-Latn-BA" dirty="0">
                <a:hlinkClick r:id="rId2"/>
              </a:rPr>
              <a:t>https://pages.stern.nyu.edu/~</a:t>
            </a:r>
            <a:r>
              <a:rPr lang="sr-Latn-BA" dirty="0" smtClean="0">
                <a:hlinkClick r:id="rId2"/>
              </a:rPr>
              <a:t>adamodar/New_Home_Page/datafile/histimpl.html</a:t>
            </a:r>
            <a:endParaRPr lang="sr-Latn-BA" dirty="0" smtClean="0"/>
          </a:p>
          <a:p>
            <a:r>
              <a:rPr lang="sr-Latn-BA" dirty="0" smtClean="0">
                <a:solidFill>
                  <a:schemeClr val="accent1">
                    <a:lumMod val="75000"/>
                  </a:schemeClr>
                </a:solidFill>
              </a:rPr>
              <a:t>Za BIH ERP iznosi 14.11% u januaru 2024. godine. </a:t>
            </a:r>
            <a:r>
              <a:rPr lang="sr-Latn-BA" dirty="0" smtClean="0"/>
              <a:t>(https</a:t>
            </a:r>
            <a:r>
              <a:rPr lang="sr-Latn-BA" dirty="0"/>
              <a:t>://pages.stern.nyu.edu/~</a:t>
            </a:r>
            <a:r>
              <a:rPr lang="sr-Latn-BA" dirty="0" smtClean="0"/>
              <a:t>adamodar/New_Home_Page/datafile/ctryprem.html)</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endParaRPr lang="en-US" dirty="0"/>
          </a:p>
        </p:txBody>
      </p:sp>
      <p:sp>
        <p:nvSpPr>
          <p:cNvPr id="3" name="Content Placeholder 2"/>
          <p:cNvSpPr>
            <a:spLocks noGrp="1"/>
          </p:cNvSpPr>
          <p:nvPr>
            <p:ph idx="1"/>
          </p:nvPr>
        </p:nvSpPr>
        <p:spPr>
          <a:xfrm>
            <a:off x="301752" y="1527048"/>
            <a:ext cx="8503920" cy="4710264"/>
          </a:xfrm>
        </p:spPr>
        <p:txBody>
          <a:bodyPr>
            <a:normAutofit lnSpcReduction="10000"/>
          </a:bodyPr>
          <a:lstStyle/>
          <a:p>
            <a:r>
              <a:rPr lang="sr-Latn-BA" dirty="0" smtClean="0"/>
              <a:t> Premija za vlasnički rizik može da se obračuna korišćenjem istorijskih podataka i premija realizovanih u prethodnim periodima. </a:t>
            </a:r>
          </a:p>
          <a:p>
            <a:r>
              <a:rPr lang="sr-Latn-BA" dirty="0" smtClean="0"/>
              <a:t>Istorijski povrati dostupni su u </a:t>
            </a:r>
            <a:r>
              <a:rPr lang="sr-Latn-BA" i="1" dirty="0" smtClean="0"/>
              <a:t>Ibbotson SBBI Classic Yearbook</a:t>
            </a:r>
            <a:r>
              <a:rPr lang="sr-Latn-BA" dirty="0" smtClean="0"/>
              <a:t>-u, kao i u izdanjima Duff&amp;Phelps-a zasnovani su na povratima akcija iz S&amp;P 500 koji su iznad visine povrata na 20-godišnje, 5-godišnje obveznice ili 30-dnevne zapise.</a:t>
            </a:r>
          </a:p>
          <a:p>
            <a:r>
              <a:rPr lang="sr-Latn-BA" dirty="0" smtClean="0"/>
              <a:t>Drugi način utvrđivanja očekivane tržišne premije je osnovu podataka koji se tiču očekivanih stopa rasta korporativnih zarada ili dividendi ili iz projekcija dividendi i budućih cijena koje sačinjavaju analitičari.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CS" sz="3600" b="1" dirty="0" smtClean="0">
                <a:solidFill>
                  <a:schemeClr val="accent3">
                    <a:lumMod val="75000"/>
                  </a:schemeClr>
                </a:solidFill>
              </a:rPr>
              <a:t>4.2. PROŠIRENI CAPM</a:t>
            </a:r>
            <a:endParaRPr lang="en-US" sz="3600" b="1"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r>
              <a:rPr lang="sr-Latn-BA" dirty="0" smtClean="0"/>
              <a:t>Druga verzija CAPM-a obuhvata proširenje prvobitnog modela uključivanjem premije za veličinu preduzeća i premije za specifičan rizik vlasništva. Jednačina proširenog CAPM-a:</a:t>
            </a:r>
          </a:p>
          <a:p>
            <a:pPr>
              <a:buNone/>
            </a:pPr>
            <a:r>
              <a:rPr lang="sr-Latn-BA" b="1" dirty="0" smtClean="0"/>
              <a:t>    E(R</a:t>
            </a:r>
            <a:r>
              <a:rPr lang="sr-Latn-BA" b="1" baseline="-25000" dirty="0" smtClean="0"/>
              <a:t>i</a:t>
            </a:r>
            <a:r>
              <a:rPr lang="sr-Latn-BA" b="1" dirty="0" smtClean="0"/>
              <a:t> )=R</a:t>
            </a:r>
            <a:r>
              <a:rPr lang="sr-Latn-BA" b="1" baseline="-25000" dirty="0" smtClean="0"/>
              <a:t>f</a:t>
            </a:r>
            <a:r>
              <a:rPr lang="sr-Latn-BA" b="1" dirty="0" smtClean="0"/>
              <a:t>+ </a:t>
            </a:r>
            <a:r>
              <a:rPr lang="el-GR" b="1" dirty="0" smtClean="0"/>
              <a:t>β(</a:t>
            </a:r>
            <a:r>
              <a:rPr lang="sr-Latn-BA" b="1" dirty="0" smtClean="0"/>
              <a:t>RP</a:t>
            </a:r>
            <a:r>
              <a:rPr lang="sr-Latn-BA" b="1" baseline="-25000" dirty="0" smtClean="0"/>
              <a:t>m</a:t>
            </a:r>
            <a:r>
              <a:rPr lang="sr-Latn-BA" b="1" dirty="0" smtClean="0"/>
              <a:t>)+RP</a:t>
            </a:r>
            <a:r>
              <a:rPr lang="sr-Latn-BA" b="1" baseline="-25000" dirty="0" smtClean="0"/>
              <a:t>s</a:t>
            </a:r>
            <a:r>
              <a:rPr lang="sr-Latn-BA" b="1" dirty="0" smtClean="0"/>
              <a:t>+RP</a:t>
            </a:r>
            <a:r>
              <a:rPr lang="sr-Latn-BA" b="1" baseline="-25000" dirty="0" smtClean="0"/>
              <a:t>u</a:t>
            </a:r>
          </a:p>
          <a:p>
            <a:pPr>
              <a:buNone/>
            </a:pPr>
            <a:r>
              <a:rPr lang="sr-Latn-BA" dirty="0" smtClean="0"/>
              <a:t> Gdje je: R</a:t>
            </a:r>
            <a:r>
              <a:rPr lang="sr-Latn-BA" baseline="-25000" dirty="0" smtClean="0"/>
              <a:t>f</a:t>
            </a:r>
            <a:r>
              <a:rPr lang="sr-Latn-BA" dirty="0" smtClean="0"/>
              <a:t> – bezrizična stopa,</a:t>
            </a:r>
          </a:p>
          <a:p>
            <a:pPr>
              <a:buNone/>
            </a:pPr>
            <a:r>
              <a:rPr lang="sr-Latn-BA" dirty="0" smtClean="0"/>
              <a:t>RP</a:t>
            </a:r>
            <a:r>
              <a:rPr lang="sr-Latn-BA" baseline="-25000" dirty="0" smtClean="0"/>
              <a:t>m</a:t>
            </a:r>
            <a:r>
              <a:rPr lang="sr-Latn-BA" dirty="0" smtClean="0"/>
              <a:t> – tržišna premija rizika, </a:t>
            </a:r>
          </a:p>
          <a:p>
            <a:pPr>
              <a:buNone/>
            </a:pPr>
            <a:r>
              <a:rPr lang="sr-Latn-BA" dirty="0" smtClean="0"/>
              <a:t>RP</a:t>
            </a:r>
            <a:r>
              <a:rPr lang="sr-Latn-BA" baseline="-25000" dirty="0" smtClean="0"/>
              <a:t>s</a:t>
            </a:r>
            <a:r>
              <a:rPr lang="sr-Latn-BA" dirty="0" smtClean="0"/>
              <a:t>- premija rizika za malu veličinu preduzeća, </a:t>
            </a:r>
          </a:p>
          <a:p>
            <a:pPr>
              <a:buNone/>
            </a:pPr>
            <a:r>
              <a:rPr lang="sr-Latn-BA" dirty="0" smtClean="0"/>
              <a:t>RP</a:t>
            </a:r>
            <a:r>
              <a:rPr lang="sr-Latn-BA" baseline="-25000" dirty="0" smtClean="0"/>
              <a:t>u </a:t>
            </a:r>
            <a:r>
              <a:rPr lang="sr-Latn-BA" dirty="0" smtClean="0"/>
              <a:t>- premija rizika pripisiva specifičnostima preduzeća (premija za nesistemski rizik). </a:t>
            </a:r>
            <a:endParaRPr lang="en-US" dirty="0" smtClean="0"/>
          </a:p>
          <a:p>
            <a:endParaRPr lang="en-US" dirty="0" smtClean="0"/>
          </a:p>
          <a:p>
            <a:endParaRPr lang="en-US" dirty="0"/>
          </a:p>
        </p:txBody>
      </p:sp>
      <p:sp>
        <p:nvSpPr>
          <p:cNvPr id="368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720080"/>
          </a:xfrm>
        </p:spPr>
        <p:txBody>
          <a:bodyPr>
            <a:normAutofit/>
          </a:bodyPr>
          <a:lstStyle/>
          <a:p>
            <a:pPr algn="ctr"/>
            <a:r>
              <a:rPr lang="sr-Latn-BA" sz="3600" b="1" dirty="0" smtClean="0">
                <a:solidFill>
                  <a:schemeClr val="accent3">
                    <a:lumMod val="75000"/>
                  </a:schemeClr>
                </a:solidFill>
              </a:rPr>
              <a:t>1.1. PRINOSNI PRISTUP</a:t>
            </a:r>
            <a:endParaRPr lang="en-US" sz="3600" b="1" dirty="0">
              <a:solidFill>
                <a:schemeClr val="accent3">
                  <a:lumMod val="75000"/>
                </a:schemeClr>
              </a:solidFill>
            </a:endParaRPr>
          </a:p>
        </p:txBody>
      </p:sp>
      <p:sp>
        <p:nvSpPr>
          <p:cNvPr id="3" name="Content Placeholder 2"/>
          <p:cNvSpPr>
            <a:spLocks noGrp="1"/>
          </p:cNvSpPr>
          <p:nvPr>
            <p:ph idx="1"/>
          </p:nvPr>
        </p:nvSpPr>
        <p:spPr>
          <a:xfrm>
            <a:off x="395536" y="1484784"/>
            <a:ext cx="8424936" cy="5040560"/>
          </a:xfrm>
        </p:spPr>
        <p:txBody>
          <a:bodyPr>
            <a:normAutofit/>
          </a:bodyPr>
          <a:lstStyle/>
          <a:p>
            <a:r>
              <a:rPr lang="sr-Latn-BA" sz="2800" dirty="0" smtClean="0"/>
              <a:t>Prinosni pristup počiva na stavu da je vrijednost aktive u funkciji je očekivanih novčanih tokova koji proističu iz te aktive. </a:t>
            </a:r>
          </a:p>
          <a:p>
            <a:r>
              <a:rPr lang="sr-Latn-BA" sz="2800" dirty="0" smtClean="0"/>
              <a:t>Prinosni pristup zasnovan je na :</a:t>
            </a:r>
          </a:p>
          <a:p>
            <a:r>
              <a:rPr lang="sr-Latn-BA" sz="2800" b="1" dirty="0" smtClean="0"/>
              <a:t>Kapitalizaciji ostvarenog rezultata </a:t>
            </a:r>
            <a:r>
              <a:rPr lang="sr-Latn-BA" sz="2800" dirty="0" smtClean="0"/>
              <a:t>i </a:t>
            </a:r>
          </a:p>
          <a:p>
            <a:r>
              <a:rPr lang="sr-Latn-BA" sz="2800" b="1" dirty="0" smtClean="0"/>
              <a:t>Diskontovanju budućih rezultata</a:t>
            </a:r>
            <a:r>
              <a:rPr lang="sr-Latn-BA" sz="2800" dirty="0" smtClean="0"/>
              <a:t>.</a:t>
            </a:r>
            <a:endParaRPr lang="en-US" sz="2800"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780696"/>
          </a:xfrm>
        </p:spPr>
        <p:txBody>
          <a:bodyPr>
            <a:normAutofit/>
          </a:bodyPr>
          <a:lstStyle/>
          <a:p>
            <a:r>
              <a:rPr lang="sr-Latn-BA" sz="3600" b="1" dirty="0" smtClean="0">
                <a:solidFill>
                  <a:schemeClr val="accent3">
                    <a:lumMod val="75000"/>
                  </a:schemeClr>
                </a:solidFill>
              </a:rPr>
              <a:t>a. Premija za veličinu</a:t>
            </a:r>
            <a:endParaRPr lang="en-US" b="1" dirty="0">
              <a:solidFill>
                <a:schemeClr val="accent3">
                  <a:lumMod val="75000"/>
                </a:schemeClr>
              </a:solidFill>
            </a:endParaRPr>
          </a:p>
        </p:txBody>
      </p:sp>
      <p:sp>
        <p:nvSpPr>
          <p:cNvPr id="3" name="Content Placeholder 2"/>
          <p:cNvSpPr>
            <a:spLocks noGrp="1"/>
          </p:cNvSpPr>
          <p:nvPr>
            <p:ph idx="1"/>
          </p:nvPr>
        </p:nvSpPr>
        <p:spPr>
          <a:xfrm>
            <a:off x="179512" y="1700808"/>
            <a:ext cx="8712968" cy="4896544"/>
          </a:xfrm>
        </p:spPr>
        <p:txBody>
          <a:bodyPr>
            <a:noAutofit/>
          </a:bodyPr>
          <a:lstStyle/>
          <a:p>
            <a:r>
              <a:rPr lang="sr-Latn-BA" sz="2400" dirty="0" smtClean="0"/>
              <a:t>Premija za veličinu  reflektuje dodatne povrate na akcije preduzeća manjih od onih u tržišnom indeksu (u  SAD manjiih od S&amp;P 500). </a:t>
            </a:r>
          </a:p>
          <a:p>
            <a:r>
              <a:rPr lang="sr-Latn-BA" sz="2400" dirty="0" smtClean="0"/>
              <a:t>Premija za veličinu se generalno se primjenjuje kod malih preduzeća, te se na diskontnu stopu dodaje se dodatni povrat 10% najmanjih preduzeća na berzi.</a:t>
            </a:r>
          </a:p>
          <a:p>
            <a:r>
              <a:rPr lang="sr-Latn-BA" sz="2400" dirty="0" smtClean="0"/>
              <a:t>Prema studijama koje sprovodi Morningstar (2013), višak povrata raste proporcionalno sa smanjenjem veličine, te akcije malih preduzeća imaju u prosjeku viši povrat za od velikih firmi (Duff &amp; Phelps, 2014).</a:t>
            </a:r>
          </a:p>
          <a:p>
            <a:r>
              <a:rPr lang="sr-Latn-BA" sz="2400" dirty="0" smtClean="0"/>
              <a:t> Premija za veličinu prema navedenim analizama kreće se u prosjeku 2% - 6%.</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lstStyle/>
          <a:p>
            <a:r>
              <a:rPr lang="sr-Latn-BA" sz="3600" b="1" dirty="0" smtClean="0">
                <a:solidFill>
                  <a:schemeClr val="accent3">
                    <a:lumMod val="75000"/>
                  </a:schemeClr>
                </a:solidFill>
              </a:rPr>
              <a:t>b. Premija za industrijski rizik</a:t>
            </a:r>
            <a:endParaRPr lang="en-US" sz="3600" b="1"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r>
              <a:rPr lang="sr-Latn-BA" i="1" dirty="0" smtClean="0"/>
              <a:t>Premija za industrijski rizik</a:t>
            </a:r>
            <a:r>
              <a:rPr lang="sr-Latn-BA" dirty="0" smtClean="0"/>
              <a:t> se izračunava koristeći informacije koje su potrebne za izračunavanje bete.</a:t>
            </a:r>
          </a:p>
          <a:p>
            <a:r>
              <a:rPr lang="sr-Latn-BA" dirty="0" smtClean="0"/>
              <a:t>Izračunavanje ukupne bete obuhvata ponderisanje bete za industrijsku granu iz beta preduzeća koje doprinose prihodom od prodaje datoj industriji.</a:t>
            </a:r>
          </a:p>
          <a:p>
            <a:r>
              <a:rPr lang="sr-Latn-BA" dirty="0" smtClean="0"/>
              <a:t>Ponder za kompaniju dobije se na osnovu učešća prodaje u prodaji ukupnoj za industriju.</a:t>
            </a:r>
          </a:p>
          <a:p>
            <a:pPr algn="ctr">
              <a:buNone/>
            </a:pPr>
            <a:r>
              <a:rPr lang="sr-Latn-BA" dirty="0" smtClean="0"/>
              <a:t>----</a:t>
            </a:r>
          </a:p>
          <a:p>
            <a:r>
              <a:rPr lang="en-US" sz="2800" dirty="0" smtClean="0"/>
              <a:t>http://people.stern.nyu.edu/adamodar/pdfiles/invphiloh/growthN.pdf</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96720"/>
          </a:xfrm>
        </p:spPr>
        <p:txBody>
          <a:bodyPr>
            <a:normAutofit/>
          </a:bodyPr>
          <a:lstStyle/>
          <a:p>
            <a:r>
              <a:rPr lang="sr-Latn-BA" sz="3600" b="1" dirty="0" smtClean="0">
                <a:solidFill>
                  <a:schemeClr val="accent3">
                    <a:lumMod val="75000"/>
                  </a:schemeClr>
                </a:solidFill>
              </a:rPr>
              <a:t>c. Premija za rizik specifičan za preduzeće</a:t>
            </a:r>
            <a:endParaRPr lang="en-US" sz="3600" b="1" dirty="0">
              <a:solidFill>
                <a:schemeClr val="accent3">
                  <a:lumMod val="75000"/>
                </a:schemeClr>
              </a:solidFill>
            </a:endParaRPr>
          </a:p>
        </p:txBody>
      </p:sp>
      <p:sp>
        <p:nvSpPr>
          <p:cNvPr id="3" name="Content Placeholder 2"/>
          <p:cNvSpPr>
            <a:spLocks noGrp="1"/>
          </p:cNvSpPr>
          <p:nvPr>
            <p:ph idx="1"/>
          </p:nvPr>
        </p:nvSpPr>
        <p:spPr/>
        <p:txBody>
          <a:bodyPr>
            <a:normAutofit fontScale="92500"/>
          </a:bodyPr>
          <a:lstStyle/>
          <a:p>
            <a:r>
              <a:rPr lang="sr-Latn-BA" i="1" dirty="0" smtClean="0"/>
              <a:t>Premija za rizik specifičan za preduzeće </a:t>
            </a:r>
            <a:r>
              <a:rPr lang="sr-Latn-BA" dirty="0" smtClean="0"/>
              <a:t>koristi se kada se karakteristike rizika datog preduzeća razlikuju od karakteristika  konkurentskih preduzeća u grani.</a:t>
            </a:r>
          </a:p>
          <a:p>
            <a:r>
              <a:rPr lang="sr-Latn-BA" dirty="0" smtClean="0"/>
              <a:t> Obuhvata specifične faktore (novčani tok, veličina, leveridž i sl.) koji utiču na konkurentsku poziciju u industrijskoj grani ili visinu rizika uočenu od strane investitora. </a:t>
            </a:r>
          </a:p>
          <a:p>
            <a:r>
              <a:rPr lang="sr-Latn-BA" dirty="0" smtClean="0"/>
              <a:t>Kao i premija za veličinu, premija rizika specifičnog za preduzeće najčešće se vezuje uz manja preduzeća, jer se sa smanjenjem veličine, rizik specifičan za preduzeće, a time i prosječni rizik proporcionalno povećava.</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sr-Latn-BA" sz="3600" b="1" dirty="0" smtClean="0">
                <a:solidFill>
                  <a:schemeClr val="accent3">
                    <a:lumMod val="75000"/>
                  </a:schemeClr>
                </a:solidFill>
              </a:rPr>
              <a:t>d. Premija za rizik zemlje</a:t>
            </a:r>
            <a:endParaRPr lang="en-US" sz="3600" b="1" dirty="0">
              <a:solidFill>
                <a:schemeClr val="accent3">
                  <a:lumMod val="75000"/>
                </a:schemeClr>
              </a:solidFill>
            </a:endParaRPr>
          </a:p>
        </p:txBody>
      </p:sp>
      <p:sp>
        <p:nvSpPr>
          <p:cNvPr id="3" name="Content Placeholder 2"/>
          <p:cNvSpPr>
            <a:spLocks noGrp="1"/>
          </p:cNvSpPr>
          <p:nvPr>
            <p:ph idx="1"/>
          </p:nvPr>
        </p:nvSpPr>
        <p:spPr>
          <a:xfrm>
            <a:off x="457200" y="1772816"/>
            <a:ext cx="8229600" cy="4968552"/>
          </a:xfrm>
        </p:spPr>
        <p:txBody>
          <a:bodyPr>
            <a:normAutofit fontScale="92500" lnSpcReduction="10000"/>
          </a:bodyPr>
          <a:lstStyle/>
          <a:p>
            <a:r>
              <a:rPr lang="sr-Latn-BA" dirty="0" smtClean="0"/>
              <a:t>Kod zemalja u razvoju CAPM može se da uključuje i </a:t>
            </a:r>
            <a:r>
              <a:rPr lang="sr-Latn-BA" i="1" dirty="0" smtClean="0"/>
              <a:t>premiju za rizik zemlje.</a:t>
            </a:r>
            <a:r>
              <a:rPr lang="sr-Latn-BA" dirty="0" smtClean="0"/>
              <a:t> </a:t>
            </a:r>
          </a:p>
          <a:p>
            <a:r>
              <a:rPr lang="sr-Latn-BA" dirty="0" smtClean="0"/>
              <a:t>Damodaran preporučuje tržišnu premiju rizika koja predstavlja zbir tržišne premije sa zrelog tržišta kapitala (USA) i premije za rizik date zemlje. </a:t>
            </a:r>
          </a:p>
          <a:p>
            <a:r>
              <a:rPr lang="sr-Latn-BA" dirty="0" smtClean="0"/>
              <a:t>U slučaju BiH ta premija bi iznosila (januar 2024) 14.11%: </a:t>
            </a:r>
          </a:p>
          <a:p>
            <a:pPr marL="0" indent="0">
              <a:buNone/>
            </a:pPr>
            <a:r>
              <a:rPr lang="sr-Latn-BA" dirty="0" smtClean="0">
                <a:solidFill>
                  <a:schemeClr val="accent1">
                    <a:lumMod val="75000"/>
                  </a:schemeClr>
                </a:solidFill>
              </a:rPr>
              <a:t>Tržišna </a:t>
            </a:r>
            <a:r>
              <a:rPr lang="sr-Latn-BA" dirty="0">
                <a:solidFill>
                  <a:schemeClr val="accent1">
                    <a:lumMod val="75000"/>
                  </a:schemeClr>
                </a:solidFill>
              </a:rPr>
              <a:t>premija rizika u BiH </a:t>
            </a:r>
            <a:r>
              <a:rPr lang="sr-Latn-BA" dirty="0" smtClean="0">
                <a:solidFill>
                  <a:schemeClr val="accent1">
                    <a:lumMod val="75000"/>
                  </a:schemeClr>
                </a:solidFill>
              </a:rPr>
              <a:t>(ERP BiH)=</a:t>
            </a:r>
          </a:p>
          <a:p>
            <a:pPr marL="0" indent="0">
              <a:buNone/>
            </a:pPr>
            <a:r>
              <a:rPr lang="sr-Latn-BA" dirty="0" smtClean="0">
                <a:solidFill>
                  <a:schemeClr val="accent1">
                    <a:lumMod val="75000"/>
                  </a:schemeClr>
                </a:solidFill>
              </a:rPr>
              <a:t>Prosječna </a:t>
            </a:r>
            <a:r>
              <a:rPr lang="sr-Latn-BA" dirty="0">
                <a:solidFill>
                  <a:schemeClr val="accent1">
                    <a:lumMod val="75000"/>
                  </a:schemeClr>
                </a:solidFill>
              </a:rPr>
              <a:t>tržišna premija rizika na američkom tržištu kapitala + premija za rizik </a:t>
            </a:r>
            <a:r>
              <a:rPr lang="sr-Latn-BA" dirty="0" smtClean="0">
                <a:solidFill>
                  <a:schemeClr val="accent1">
                    <a:lumMod val="75000"/>
                  </a:schemeClr>
                </a:solidFill>
              </a:rPr>
              <a:t>zemlje BiH </a:t>
            </a:r>
          </a:p>
          <a:p>
            <a:pPr marL="0" indent="0">
              <a:buNone/>
            </a:pPr>
            <a:r>
              <a:rPr lang="sr-Latn-BA" dirty="0" smtClean="0">
                <a:solidFill>
                  <a:schemeClr val="accent1">
                    <a:lumMod val="75000"/>
                  </a:schemeClr>
                </a:solidFill>
              </a:rPr>
              <a:t>=4.6%+ 9.51% =14.11%. </a:t>
            </a:r>
            <a:endParaRPr lang="en-US" dirty="0">
              <a:solidFill>
                <a:schemeClr val="accent1">
                  <a:lumMod val="75000"/>
                </a:schemeClr>
              </a:solidFill>
            </a:endParaRPr>
          </a:p>
          <a:p>
            <a:endParaRPr lang="sr-Latn-BA" dirty="0" smtClean="0">
              <a:solidFill>
                <a:schemeClr val="accent1">
                  <a:lumMod val="75000"/>
                </a:schemeClr>
              </a:solidFill>
            </a:endParaRPr>
          </a:p>
          <a:p>
            <a:r>
              <a:rPr lang="en-US" dirty="0" smtClean="0"/>
              <a:t>http://pages.stern.nyu.edu/~adamodar/New_Home_Page/datafile/ctryprem.html</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229600" cy="708688"/>
          </a:xfrm>
        </p:spPr>
        <p:txBody>
          <a:bodyPr>
            <a:normAutofit/>
          </a:bodyPr>
          <a:lstStyle/>
          <a:p>
            <a:r>
              <a:rPr lang="sr-Latn-BA" sz="3600" b="1" dirty="0" smtClean="0">
                <a:solidFill>
                  <a:schemeClr val="accent3">
                    <a:lumMod val="75000"/>
                  </a:schemeClr>
                </a:solidFill>
              </a:rPr>
              <a:t>d. Premija za rizik zemlje</a:t>
            </a:r>
            <a:endParaRPr lang="en-US" sz="36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9552" y="1628800"/>
                <a:ext cx="8229600" cy="4839816"/>
              </a:xfrm>
            </p:spPr>
            <p:txBody>
              <a:bodyPr>
                <a:normAutofit/>
              </a:bodyPr>
              <a:lstStyle/>
              <a:p>
                <a:pPr>
                  <a:buNone/>
                </a:pPr>
                <a:r>
                  <a:rPr lang="sr-Latn-BA" dirty="0" smtClean="0"/>
                  <a:t> I </a:t>
                </a:r>
                <a:r>
                  <a:rPr lang="sr-Latn-BA" sz="2400" dirty="0" smtClean="0"/>
                  <a:t>Prvi način utvrđivanja premije za rizik zemlje jeste </a:t>
                </a:r>
                <a:r>
                  <a:rPr lang="sr-Latn-BA" sz="2400" b="1" dirty="0" smtClean="0"/>
                  <a:t>preko raspona prinosa </a:t>
                </a:r>
                <a:r>
                  <a:rPr lang="sr-Latn-BA" sz="2400" dirty="0" smtClean="0"/>
                  <a:t>na državnu obveznicu u datoj zemlji i prinosa na US državnu obveznicu.</a:t>
                </a:r>
              </a:p>
              <a:p>
                <a:r>
                  <a:rPr lang="sr-Latn-BA" sz="2400" dirty="0" smtClean="0"/>
                  <a:t>Trošak sopstvenog kapitala za preduzeće X iz BiH uz pretpostavljenu betu od 0,88 bio bi: </a:t>
                </a:r>
              </a:p>
              <a:p>
                <a:pPr marL="0" indent="0">
                  <a:buNone/>
                </a:pPr>
                <a14:m>
                  <m:oMathPara xmlns:m="http://schemas.openxmlformats.org/officeDocument/2006/math">
                    <m:oMathParaPr>
                      <m:jc m:val="centerGroup"/>
                    </m:oMathParaPr>
                    <m:oMath xmlns:m="http://schemas.openxmlformats.org/officeDocument/2006/math">
                      <m:r>
                        <m:rPr>
                          <m:sty m:val="p"/>
                        </m:rPr>
                        <a:rPr lang="sr-Latn-BA" sz="2400">
                          <a:latin typeface="Cambria Math" panose="02040503050406030204" pitchFamily="18" charset="0"/>
                        </a:rPr>
                        <m:t>Tro</m:t>
                      </m:r>
                      <m:r>
                        <a:rPr lang="sr-Latn-BA" sz="2400">
                          <a:latin typeface="Cambria Math" panose="02040503050406030204" pitchFamily="18" charset="0"/>
                        </a:rPr>
                        <m:t>š</m:t>
                      </m:r>
                      <m:r>
                        <m:rPr>
                          <m:sty m:val="p"/>
                        </m:rPr>
                        <a:rPr lang="sr-Latn-BA" sz="2400">
                          <a:latin typeface="Cambria Math" panose="02040503050406030204" pitchFamily="18" charset="0"/>
                        </a:rPr>
                        <m:t>ak</m:t>
                      </m:r>
                      <m:r>
                        <a:rPr lang="sr-Latn-BA" sz="2400">
                          <a:latin typeface="Cambria Math" panose="02040503050406030204" pitchFamily="18" charset="0"/>
                        </a:rPr>
                        <m:t> </m:t>
                      </m:r>
                      <m:r>
                        <m:rPr>
                          <m:sty m:val="p"/>
                        </m:rPr>
                        <a:rPr lang="sr-Latn-BA" sz="2400">
                          <a:latin typeface="Cambria Math" panose="02040503050406030204" pitchFamily="18" charset="0"/>
                        </a:rPr>
                        <m:t>sopstvenog</m:t>
                      </m:r>
                      <m:r>
                        <a:rPr lang="sr-Latn-BA" sz="2400">
                          <a:latin typeface="Cambria Math" panose="02040503050406030204" pitchFamily="18" charset="0"/>
                        </a:rPr>
                        <m:t> </m:t>
                      </m:r>
                      <m:r>
                        <m:rPr>
                          <m:sty m:val="p"/>
                        </m:rPr>
                        <a:rPr lang="sr-Latn-BA" sz="2400">
                          <a:latin typeface="Cambria Math" panose="02040503050406030204" pitchFamily="18" charset="0"/>
                        </a:rPr>
                        <m:t>kapitala</m:t>
                      </m:r>
                      <m:r>
                        <a:rPr lang="sr-Latn-BA" sz="2400">
                          <a:latin typeface="Cambria Math" panose="02040503050406030204" pitchFamily="18" charset="0"/>
                        </a:rPr>
                        <m:t>=</m:t>
                      </m:r>
                      <m:r>
                        <m:rPr>
                          <m:sty m:val="p"/>
                        </m:rPr>
                        <a:rPr lang="sr-Latn-BA" sz="2400">
                          <a:latin typeface="Cambria Math" panose="02040503050406030204" pitchFamily="18" charset="0"/>
                        </a:rPr>
                        <m:t>bezrizi</m:t>
                      </m:r>
                      <m:r>
                        <a:rPr lang="sr-Latn-BA" sz="2400">
                          <a:latin typeface="Cambria Math" panose="02040503050406030204" pitchFamily="18" charset="0"/>
                        </a:rPr>
                        <m:t>č</m:t>
                      </m:r>
                      <m:r>
                        <m:rPr>
                          <m:sty m:val="p"/>
                        </m:rPr>
                        <a:rPr lang="sr-Latn-BA" sz="2400">
                          <a:latin typeface="Cambria Math" panose="02040503050406030204" pitchFamily="18" charset="0"/>
                        </a:rPr>
                        <m:t>na</m:t>
                      </m:r>
                      <m:r>
                        <a:rPr lang="sr-Latn-BA" sz="2400">
                          <a:latin typeface="Cambria Math" panose="02040503050406030204" pitchFamily="18" charset="0"/>
                        </a:rPr>
                        <m:t> </m:t>
                      </m:r>
                      <m:r>
                        <m:rPr>
                          <m:sty m:val="p"/>
                        </m:rPr>
                        <a:rPr lang="sr-Latn-BA" sz="2400">
                          <a:latin typeface="Cambria Math" panose="02040503050406030204" pitchFamily="18" charset="0"/>
                        </a:rPr>
                        <m:t>stopa</m:t>
                      </m:r>
                      <m:r>
                        <a:rPr lang="sr-Latn-BA" sz="2400">
                          <a:latin typeface="Cambria Math" panose="02040503050406030204" pitchFamily="18" charset="0"/>
                        </a:rPr>
                        <m:t> </m:t>
                      </m:r>
                      <m:r>
                        <m:rPr>
                          <m:sty m:val="p"/>
                        </m:rPr>
                        <a:rPr lang="sr-Latn-BA" sz="2400">
                          <a:latin typeface="Cambria Math" panose="02040503050406030204" pitchFamily="18" charset="0"/>
                        </a:rPr>
                        <m:t>u</m:t>
                      </m:r>
                      <m:r>
                        <a:rPr lang="sr-Latn-BA" sz="2400">
                          <a:latin typeface="Cambria Math" panose="02040503050406030204" pitchFamily="18" charset="0"/>
                        </a:rPr>
                        <m:t> </m:t>
                      </m:r>
                      <m:r>
                        <m:rPr>
                          <m:sty m:val="p"/>
                        </m:rPr>
                        <a:rPr lang="sr-Latn-BA" sz="2400">
                          <a:latin typeface="Cambria Math" panose="02040503050406030204" pitchFamily="18" charset="0"/>
                        </a:rPr>
                        <m:t>SAD</m:t>
                      </m:r>
                      <m:r>
                        <a:rPr lang="sr-Latn-BA" sz="2400">
                          <a:latin typeface="Cambria Math" panose="02040503050406030204" pitchFamily="18" charset="0"/>
                        </a:rPr>
                        <m:t>+</m:t>
                      </m:r>
                      <m:r>
                        <m:rPr>
                          <m:sty m:val="p"/>
                        </m:rPr>
                        <a:rPr lang="sr-Latn-BA" sz="2400">
                          <a:latin typeface="Cambria Math" panose="02040503050406030204" pitchFamily="18" charset="0"/>
                        </a:rPr>
                        <m:t>β</m:t>
                      </m:r>
                      <m:r>
                        <a:rPr lang="sr-Latn-BA" sz="2400">
                          <a:latin typeface="Cambria Math" panose="02040503050406030204" pitchFamily="18" charset="0"/>
                        </a:rPr>
                        <m:t> ×</m:t>
                      </m:r>
                      <m:d>
                        <m:dPr>
                          <m:ctrlPr>
                            <a:rPr lang="sr-Latn-BA" sz="2400" i="1">
                              <a:latin typeface="Cambria Math" panose="02040503050406030204" pitchFamily="18" charset="0"/>
                            </a:rPr>
                          </m:ctrlPr>
                        </m:dPr>
                        <m:e>
                          <m:r>
                            <m:rPr>
                              <m:sty m:val="p"/>
                            </m:rPr>
                            <a:rPr lang="sr-Latn-BA" sz="2400">
                              <a:latin typeface="Cambria Math" panose="02040503050406030204" pitchFamily="18" charset="0"/>
                            </a:rPr>
                            <m:t>tr</m:t>
                          </m:r>
                          <m:r>
                            <a:rPr lang="sr-Latn-BA" sz="2400">
                              <a:latin typeface="Cambria Math" panose="02040503050406030204" pitchFamily="18" charset="0"/>
                            </a:rPr>
                            <m:t>ž</m:t>
                          </m:r>
                          <m:r>
                            <m:rPr>
                              <m:sty m:val="p"/>
                            </m:rPr>
                            <a:rPr lang="sr-Latn-BA" sz="2400">
                              <a:latin typeface="Cambria Math" panose="02040503050406030204" pitchFamily="18" charset="0"/>
                            </a:rPr>
                            <m:t>i</m:t>
                          </m:r>
                          <m:r>
                            <a:rPr lang="sr-Latn-BA" sz="2400">
                              <a:latin typeface="Cambria Math" panose="02040503050406030204" pitchFamily="18" charset="0"/>
                            </a:rPr>
                            <m:t>š</m:t>
                          </m:r>
                          <m:r>
                            <m:rPr>
                              <m:sty m:val="p"/>
                            </m:rPr>
                            <a:rPr lang="sr-Latn-BA" sz="2400">
                              <a:latin typeface="Cambria Math" panose="02040503050406030204" pitchFamily="18" charset="0"/>
                            </a:rPr>
                            <m:t>na</m:t>
                          </m:r>
                          <m:r>
                            <a:rPr lang="sr-Latn-BA" sz="2400">
                              <a:latin typeface="Cambria Math" panose="02040503050406030204" pitchFamily="18" charset="0"/>
                            </a:rPr>
                            <m:t> </m:t>
                          </m:r>
                          <m:r>
                            <m:rPr>
                              <m:sty m:val="p"/>
                            </m:rPr>
                            <a:rPr lang="sr-Latn-BA" sz="2400">
                              <a:latin typeface="Cambria Math" panose="02040503050406030204" pitchFamily="18" charset="0"/>
                            </a:rPr>
                            <m:t>premija</m:t>
                          </m:r>
                          <m:r>
                            <a:rPr lang="sr-Latn-BA" sz="2400">
                              <a:latin typeface="Cambria Math" panose="02040503050406030204" pitchFamily="18" charset="0"/>
                            </a:rPr>
                            <m:t> </m:t>
                          </m:r>
                          <m:r>
                            <m:rPr>
                              <m:sty m:val="p"/>
                            </m:rPr>
                            <a:rPr lang="sr-Latn-BA" sz="2400">
                              <a:latin typeface="Cambria Math" panose="02040503050406030204" pitchFamily="18" charset="0"/>
                            </a:rPr>
                            <m:t>rizika</m:t>
                          </m:r>
                          <m:r>
                            <a:rPr lang="sr-Latn-BA" sz="2400">
                              <a:latin typeface="Cambria Math" panose="02040503050406030204" pitchFamily="18" charset="0"/>
                            </a:rPr>
                            <m:t> </m:t>
                          </m:r>
                          <m:r>
                            <m:rPr>
                              <m:sty m:val="p"/>
                            </m:rPr>
                            <a:rPr lang="sr-Latn-BA" sz="2400">
                              <a:latin typeface="Cambria Math" panose="02040503050406030204" pitchFamily="18" charset="0"/>
                            </a:rPr>
                            <m:t>u</m:t>
                          </m:r>
                          <m:r>
                            <a:rPr lang="sr-Latn-BA" sz="2400">
                              <a:latin typeface="Cambria Math" panose="02040503050406030204" pitchFamily="18" charset="0"/>
                            </a:rPr>
                            <m:t> </m:t>
                          </m:r>
                          <m:r>
                            <m:rPr>
                              <m:sty m:val="p"/>
                            </m:rPr>
                            <a:rPr lang="sr-Latn-BA" sz="2400">
                              <a:latin typeface="Cambria Math" panose="02040503050406030204" pitchFamily="18" charset="0"/>
                            </a:rPr>
                            <m:t>SAD</m:t>
                          </m:r>
                          <m:r>
                            <a:rPr lang="sr-Latn-BA" sz="2400">
                              <a:latin typeface="Cambria Math" panose="02040503050406030204" pitchFamily="18" charset="0"/>
                            </a:rPr>
                            <m:t>+</m:t>
                          </m:r>
                          <m:r>
                            <m:rPr>
                              <m:sty m:val="p"/>
                            </m:rPr>
                            <a:rPr lang="sr-Latn-BA" sz="2400" b="0" i="0" smtClean="0">
                              <a:latin typeface="Cambria Math" panose="02040503050406030204" pitchFamily="18" charset="0"/>
                            </a:rPr>
                            <m:t>premija</m:t>
                          </m:r>
                          <m:r>
                            <a:rPr lang="sr-Latn-BA" sz="2400" b="0" i="0" smtClean="0">
                              <a:latin typeface="Cambria Math" panose="02040503050406030204" pitchFamily="18" charset="0"/>
                            </a:rPr>
                            <m:t> </m:t>
                          </m:r>
                          <m:r>
                            <m:rPr>
                              <m:sty m:val="p"/>
                            </m:rPr>
                            <a:rPr lang="sr-Latn-BA" sz="2400" b="0" i="0" smtClean="0">
                              <a:latin typeface="Cambria Math" panose="02040503050406030204" pitchFamily="18" charset="0"/>
                            </a:rPr>
                            <m:t>za</m:t>
                          </m:r>
                          <m:r>
                            <a:rPr lang="sr-Latn-BA" sz="2400" b="0" i="0" smtClean="0">
                              <a:latin typeface="Cambria Math" panose="02040503050406030204" pitchFamily="18" charset="0"/>
                            </a:rPr>
                            <m:t> </m:t>
                          </m:r>
                          <m:r>
                            <m:rPr>
                              <m:sty m:val="p"/>
                            </m:rPr>
                            <a:rPr lang="sr-Latn-BA" sz="2400" b="0" i="0" smtClean="0">
                              <a:latin typeface="Cambria Math" panose="02040503050406030204" pitchFamily="18" charset="0"/>
                            </a:rPr>
                            <m:t>rizik</m:t>
                          </m:r>
                          <m:r>
                            <a:rPr lang="sr-Latn-BA" sz="2400" b="0" i="0" smtClean="0">
                              <a:latin typeface="Cambria Math" panose="02040503050406030204" pitchFamily="18" charset="0"/>
                            </a:rPr>
                            <m:t> </m:t>
                          </m:r>
                          <m:r>
                            <m:rPr>
                              <m:sty m:val="p"/>
                            </m:rPr>
                            <a:rPr lang="sr-Latn-BA" sz="2400" b="0" i="0" smtClean="0">
                              <a:latin typeface="Cambria Math" panose="02040503050406030204" pitchFamily="18" charset="0"/>
                            </a:rPr>
                            <m:t>zemlje</m:t>
                          </m:r>
                        </m:e>
                      </m:d>
                    </m:oMath>
                  </m:oMathPara>
                </a14:m>
                <a:endParaRPr lang="sr-Latn-BA" sz="2400" b="0" i="0"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sr-Latn-BA" sz="2400" b="0" i="0" smtClean="0">
                          <a:latin typeface="Cambria Math" panose="02040503050406030204" pitchFamily="18" charset="0"/>
                        </a:rPr>
                        <m:t>=</m:t>
                      </m:r>
                      <m:r>
                        <m:rPr>
                          <m:nor/>
                        </m:rPr>
                        <a:rPr lang="en-US" sz="2400"/>
                        <m:t>3.</m:t>
                      </m:r>
                      <m:r>
                        <m:rPr>
                          <m:nor/>
                        </m:rPr>
                        <a:rPr lang="sr-Latn-BA" sz="2400" b="0" i="0" smtClean="0"/>
                        <m:t>98</m:t>
                      </m:r>
                      <m:r>
                        <m:rPr>
                          <m:nor/>
                        </m:rPr>
                        <a:rPr lang="en-US" sz="2400"/>
                        <m:t>%</m:t>
                      </m:r>
                      <m:r>
                        <a:rPr lang="sr-Latn-BA" sz="2400" b="0" i="0" smtClean="0">
                          <a:latin typeface="Cambria Math" panose="02040503050406030204" pitchFamily="18" charset="0"/>
                        </a:rPr>
                        <m:t>+0.88×</m:t>
                      </m:r>
                      <m:d>
                        <m:dPr>
                          <m:ctrlPr>
                            <a:rPr lang="sr-Latn-BA" sz="2400" b="0" i="1" smtClean="0">
                              <a:latin typeface="Cambria Math" panose="02040503050406030204" pitchFamily="18" charset="0"/>
                            </a:rPr>
                          </m:ctrlPr>
                        </m:dPr>
                        <m:e>
                          <m:r>
                            <a:rPr lang="sr-Latn-BA" sz="2400" b="0" i="0" smtClean="0">
                              <a:latin typeface="Cambria Math" panose="02040503050406030204" pitchFamily="18" charset="0"/>
                            </a:rPr>
                            <m:t>4.6%+9.51%</m:t>
                          </m:r>
                        </m:e>
                      </m:d>
                      <m:r>
                        <a:rPr lang="sr-Latn-BA" sz="2400" b="0" i="0" smtClean="0">
                          <a:latin typeface="Cambria Math" panose="02040503050406030204" pitchFamily="18" charset="0"/>
                        </a:rPr>
                        <m:t>=3.98%+0.88 </m:t>
                      </m:r>
                      <m:r>
                        <m:rPr>
                          <m:sty m:val="p"/>
                        </m:rPr>
                        <a:rPr lang="sr-Latn-BA" sz="2400" b="0" i="0" smtClean="0">
                          <a:latin typeface="Cambria Math" panose="02040503050406030204" pitchFamily="18" charset="0"/>
                        </a:rPr>
                        <m:t>x</m:t>
                      </m:r>
                      <m:r>
                        <a:rPr lang="sr-Latn-BA" sz="2400" b="0" i="0" smtClean="0">
                          <a:latin typeface="Cambria Math" panose="02040503050406030204" pitchFamily="18" charset="0"/>
                        </a:rPr>
                        <m:t> 14.11%=16.4%</m:t>
                      </m:r>
                    </m:oMath>
                  </m:oMathPara>
                </a14:m>
                <a:endParaRPr lang="en-US" sz="2400" dirty="0"/>
              </a:p>
              <a:p>
                <a:endParaRPr lang="sr-Latn-BA"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9552" y="1628800"/>
                <a:ext cx="8229600" cy="4839816"/>
              </a:xfrm>
              <a:blipFill rotWithShape="0">
                <a:blip r:embed="rId2"/>
                <a:stretch>
                  <a:fillRect l="-815" t="-1008"/>
                </a:stretch>
              </a:blipFill>
            </p:spPr>
            <p:txBody>
              <a:bodyPr/>
              <a:lstStyle/>
              <a:p>
                <a:r>
                  <a:rPr lang="sr-Latn-BA">
                    <a:noFill/>
                  </a:rPr>
                  <a:t> </a:t>
                </a:r>
              </a:p>
            </p:txBody>
          </p:sp>
        </mc:Fallback>
      </mc:AlternateContent>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04088"/>
            <a:ext cx="8075240" cy="564672"/>
          </a:xfrm>
        </p:spPr>
        <p:txBody>
          <a:bodyPr>
            <a:noAutofit/>
          </a:bodyPr>
          <a:lstStyle/>
          <a:p>
            <a:r>
              <a:rPr lang="sr-Latn-BA" sz="3600" b="1" dirty="0">
                <a:solidFill>
                  <a:schemeClr val="accent3">
                    <a:lumMod val="75000"/>
                  </a:schemeClr>
                </a:solidFill>
              </a:rPr>
              <a:t>d. Premija za rizik </a:t>
            </a:r>
            <a:r>
              <a:rPr lang="sr-Latn-BA" sz="3600" b="1" dirty="0" smtClean="0">
                <a:solidFill>
                  <a:schemeClr val="accent3">
                    <a:lumMod val="75000"/>
                  </a:schemeClr>
                </a:solidFill>
              </a:rPr>
              <a:t>zemlje – lambda</a:t>
            </a:r>
            <a:endParaRPr lang="sr-Latn-BA" sz="3600" b="1" dirty="0">
              <a:solidFill>
                <a:schemeClr val="accent3"/>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95536" y="1412776"/>
                <a:ext cx="8291264" cy="5184576"/>
              </a:xfrm>
            </p:spPr>
            <p:txBody>
              <a:bodyPr>
                <a:normAutofit fontScale="85000" lnSpcReduction="10000"/>
              </a:bodyPr>
              <a:lstStyle/>
              <a:p>
                <a:r>
                  <a:rPr lang="sr-Latn-BA" dirty="0"/>
                  <a:t>Premija za rizik zemlje koristi i </a:t>
                </a:r>
                <a:r>
                  <a:rPr lang="sr-Latn-BA" b="1" dirty="0"/>
                  <a:t>lambdu (λ)</a:t>
                </a:r>
                <a:r>
                  <a:rPr lang="sr-Latn-BA" dirty="0"/>
                  <a:t> kao mjeru izloženosti riziku </a:t>
                </a:r>
                <a:r>
                  <a:rPr lang="sr-Latn-BA" dirty="0" smtClean="0"/>
                  <a:t>zemlje.</a:t>
                </a:r>
              </a:p>
              <a:p>
                <a:r>
                  <a:rPr lang="sr-Latn-BA" dirty="0" smtClean="0"/>
                  <a:t>Lambda </a:t>
                </a:r>
                <a:r>
                  <a:rPr lang="sr-Latn-BA" dirty="0"/>
                  <a:t>je količnik procenta prihoda koji u zemlji ostvaruje dato preduzeće i procenta prihoda koje u zemlji ostvaruje prosječno preduzeće na </a:t>
                </a:r>
                <a:r>
                  <a:rPr lang="sr-Latn-BA" dirty="0" smtClean="0"/>
                  <a:t>tržištu.</a:t>
                </a:r>
                <a:endParaRPr lang="en-US" dirty="0"/>
              </a:p>
              <a:p>
                <a14:m>
                  <m:oMath xmlns:m="http://schemas.openxmlformats.org/officeDocument/2006/math">
                    <m:r>
                      <m:rPr>
                        <m:sty m:val="p"/>
                      </m:rPr>
                      <a:rPr lang="sr-Latn-BA" sz="2000">
                        <a:latin typeface="Cambria Math" panose="02040503050406030204" pitchFamily="18" charset="0"/>
                      </a:rPr>
                      <m:t>λ</m:t>
                    </m:r>
                    <m:r>
                      <a:rPr lang="sr-Latn-BA" sz="2000">
                        <a:latin typeface="Cambria Math" panose="02040503050406030204" pitchFamily="18" charset="0"/>
                      </a:rPr>
                      <m:t> (</m:t>
                    </m:r>
                    <m:r>
                      <m:rPr>
                        <m:sty m:val="p"/>
                      </m:rPr>
                      <a:rPr lang="sr-Latn-BA" sz="2000">
                        <a:latin typeface="Cambria Math" panose="02040503050406030204" pitchFamily="18" charset="0"/>
                      </a:rPr>
                      <m:t>izlo</m:t>
                    </m:r>
                    <m:r>
                      <a:rPr lang="sr-Latn-BA" sz="2000">
                        <a:latin typeface="Cambria Math" panose="02040503050406030204" pitchFamily="18" charset="0"/>
                      </a:rPr>
                      <m:t>ž</m:t>
                    </m:r>
                    <m:r>
                      <m:rPr>
                        <m:sty m:val="p"/>
                      </m:rPr>
                      <a:rPr lang="sr-Latn-BA" sz="2000">
                        <a:latin typeface="Cambria Math" panose="02040503050406030204" pitchFamily="18" charset="0"/>
                      </a:rPr>
                      <m:t>enost</m:t>
                    </m:r>
                    <m:r>
                      <a:rPr lang="sr-Latn-BA" sz="2000">
                        <a:latin typeface="Cambria Math" panose="02040503050406030204" pitchFamily="18" charset="0"/>
                      </a:rPr>
                      <m:t> </m:t>
                    </m:r>
                    <m:r>
                      <m:rPr>
                        <m:sty m:val="p"/>
                      </m:rPr>
                      <a:rPr lang="sr-Latn-BA" sz="2000">
                        <a:latin typeface="Cambria Math" panose="02040503050406030204" pitchFamily="18" charset="0"/>
                      </a:rPr>
                      <m:t>riziku</m:t>
                    </m:r>
                    <m:r>
                      <a:rPr lang="sr-Latn-BA" sz="2000">
                        <a:latin typeface="Cambria Math" panose="02040503050406030204" pitchFamily="18" charset="0"/>
                      </a:rPr>
                      <m:t> </m:t>
                    </m:r>
                    <m:r>
                      <m:rPr>
                        <m:sty m:val="p"/>
                      </m:rPr>
                      <a:rPr lang="sr-Latn-BA" sz="2000">
                        <a:latin typeface="Cambria Math" panose="02040503050406030204" pitchFamily="18" charset="0"/>
                      </a:rPr>
                      <m:t>zemlje</m:t>
                    </m:r>
                    <m:r>
                      <a:rPr lang="sr-Latn-BA" sz="2000">
                        <a:latin typeface="Cambria Math" panose="02040503050406030204" pitchFamily="18" charset="0"/>
                      </a:rPr>
                      <m:t>)=</m:t>
                    </m: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m:rPr>
                                <m:sty m:val="p"/>
                              </m:rPr>
                              <a:rPr lang="sr-Latn-BA" sz="2000">
                                <a:latin typeface="Cambria Math" panose="02040503050406030204" pitchFamily="18" charset="0"/>
                              </a:rPr>
                              <m:t>Udio</m:t>
                            </m:r>
                            <m:r>
                              <a:rPr lang="sr-Latn-BA" sz="2000">
                                <a:latin typeface="Cambria Math" panose="02040503050406030204" pitchFamily="18" charset="0"/>
                              </a:rPr>
                              <m:t> </m:t>
                            </m:r>
                            <m:r>
                              <m:rPr>
                                <m:sty m:val="p"/>
                              </m:rPr>
                              <a:rPr lang="sr-Latn-BA" sz="2000">
                                <a:latin typeface="Cambria Math" panose="02040503050406030204" pitchFamily="18" charset="0"/>
                              </a:rPr>
                              <m:t>prihoda</m:t>
                            </m:r>
                            <m:r>
                              <a:rPr lang="sr-Latn-BA" sz="2000">
                                <a:latin typeface="Cambria Math" panose="02040503050406030204" pitchFamily="18" charset="0"/>
                              </a:rPr>
                              <m:t> </m:t>
                            </m:r>
                            <m:r>
                              <m:rPr>
                                <m:sty m:val="p"/>
                              </m:rPr>
                              <a:rPr lang="sr-Latn-BA" sz="2000">
                                <a:latin typeface="Cambria Math" panose="02040503050406030204" pitchFamily="18" charset="0"/>
                              </a:rPr>
                              <m:t>postvarenih</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zemlji</m:t>
                            </m:r>
                          </m:e>
                          <m:sub>
                            <m:r>
                              <m:rPr>
                                <m:sty m:val="p"/>
                              </m:rPr>
                              <a:rPr lang="sr-Latn-BA" sz="2000">
                                <a:latin typeface="Cambria Math" panose="02040503050406030204" pitchFamily="18" charset="0"/>
                              </a:rPr>
                              <m:t>preduze</m:t>
                            </m:r>
                            <m:r>
                              <a:rPr lang="sr-Latn-BA" sz="2000">
                                <a:latin typeface="Cambria Math" panose="02040503050406030204" pitchFamily="18" charset="0"/>
                              </a:rPr>
                              <m:t>ć</m:t>
                            </m:r>
                            <m:r>
                              <m:rPr>
                                <m:sty m:val="p"/>
                              </m:rPr>
                              <a:rPr lang="sr-Latn-BA" sz="2000">
                                <a:latin typeface="Cambria Math" panose="02040503050406030204" pitchFamily="18" charset="0"/>
                              </a:rPr>
                              <m:t>e</m:t>
                            </m:r>
                            <m:r>
                              <a:rPr lang="sr-Latn-BA" sz="2000">
                                <a:latin typeface="Cambria Math" panose="02040503050406030204" pitchFamily="18" charset="0"/>
                              </a:rPr>
                              <m:t> </m:t>
                            </m:r>
                            <m:r>
                              <m:rPr>
                                <m:sty m:val="p"/>
                              </m:rPr>
                              <a:rPr lang="sr-Latn-BA" sz="2000">
                                <a:latin typeface="Cambria Math" panose="02040503050406030204" pitchFamily="18" charset="0"/>
                              </a:rPr>
                              <m:t>X</m:t>
                            </m:r>
                          </m:sub>
                        </m:sSub>
                      </m:num>
                      <m:den>
                        <m:r>
                          <a:rPr lang="sr-Latn-BA" sz="2000">
                            <a:latin typeface="Cambria Math" panose="02040503050406030204" pitchFamily="18" charset="0"/>
                          </a:rPr>
                          <m:t> </m:t>
                        </m:r>
                        <m:sSub>
                          <m:sSubPr>
                            <m:ctrlPr>
                              <a:rPr lang="en-US" sz="2000" i="1">
                                <a:latin typeface="Cambria Math" panose="02040503050406030204" pitchFamily="18" charset="0"/>
                              </a:rPr>
                            </m:ctrlPr>
                          </m:sSubPr>
                          <m:e>
                            <m:r>
                              <m:rPr>
                                <m:sty m:val="p"/>
                              </m:rPr>
                              <a:rPr lang="sr-Latn-BA" sz="2000">
                                <a:latin typeface="Cambria Math" panose="02040503050406030204" pitchFamily="18" charset="0"/>
                              </a:rPr>
                              <m:t>Udio</m:t>
                            </m:r>
                            <m:r>
                              <a:rPr lang="sr-Latn-BA" sz="2000">
                                <a:latin typeface="Cambria Math" panose="02040503050406030204" pitchFamily="18" charset="0"/>
                              </a:rPr>
                              <m:t> </m:t>
                            </m:r>
                            <m:r>
                              <m:rPr>
                                <m:sty m:val="p"/>
                              </m:rPr>
                              <a:rPr lang="sr-Latn-BA" sz="2000">
                                <a:latin typeface="Cambria Math" panose="02040503050406030204" pitchFamily="18" charset="0"/>
                              </a:rPr>
                              <m:t>prihoda</m:t>
                            </m:r>
                            <m:r>
                              <a:rPr lang="sr-Latn-BA" sz="2000">
                                <a:latin typeface="Cambria Math" panose="02040503050406030204" pitchFamily="18" charset="0"/>
                              </a:rPr>
                              <m:t> </m:t>
                            </m:r>
                            <m:r>
                              <m:rPr>
                                <m:sty m:val="p"/>
                              </m:rPr>
                              <a:rPr lang="sr-Latn-BA" sz="2000">
                                <a:latin typeface="Cambria Math" panose="02040503050406030204" pitchFamily="18" charset="0"/>
                              </a:rPr>
                              <m:t>ostvarenih</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zemlji</m:t>
                            </m:r>
                            <m:r>
                              <a:rPr lang="sr-Latn-BA" sz="2000">
                                <a:latin typeface="Cambria Math" panose="02040503050406030204" pitchFamily="18" charset="0"/>
                              </a:rPr>
                              <m:t> </m:t>
                            </m:r>
                          </m:e>
                          <m:sub>
                            <m:r>
                              <m:rPr>
                                <m:sty m:val="p"/>
                              </m:rPr>
                              <a:rPr lang="sr-Latn-BA" sz="2000">
                                <a:latin typeface="Cambria Math" panose="02040503050406030204" pitchFamily="18" charset="0"/>
                              </a:rPr>
                              <m:t>prosje</m:t>
                            </m:r>
                            <m:r>
                              <a:rPr lang="sr-Latn-BA" sz="2000">
                                <a:latin typeface="Cambria Math" panose="02040503050406030204" pitchFamily="18" charset="0"/>
                              </a:rPr>
                              <m:t>č</m:t>
                            </m:r>
                            <m:r>
                              <m:rPr>
                                <m:sty m:val="p"/>
                              </m:rPr>
                              <a:rPr lang="sr-Latn-BA" sz="2000">
                                <a:latin typeface="Cambria Math" panose="02040503050406030204" pitchFamily="18" charset="0"/>
                              </a:rPr>
                              <m:t>no</m:t>
                            </m:r>
                            <m:r>
                              <a:rPr lang="sr-Latn-BA" sz="2000">
                                <a:latin typeface="Cambria Math" panose="02040503050406030204" pitchFamily="18" charset="0"/>
                              </a:rPr>
                              <m:t> </m:t>
                            </m:r>
                            <m:r>
                              <m:rPr>
                                <m:sty m:val="p"/>
                              </m:rPr>
                              <a:rPr lang="sr-Latn-BA" sz="2000">
                                <a:latin typeface="Cambria Math" panose="02040503050406030204" pitchFamily="18" charset="0"/>
                              </a:rPr>
                              <m:t>preduze</m:t>
                            </m:r>
                            <m:r>
                              <a:rPr lang="sr-Latn-BA" sz="2000">
                                <a:latin typeface="Cambria Math" panose="02040503050406030204" pitchFamily="18" charset="0"/>
                              </a:rPr>
                              <m:t>ć</m:t>
                            </m:r>
                            <m:r>
                              <m:rPr>
                                <m:sty m:val="p"/>
                              </m:rPr>
                              <a:rPr lang="sr-Latn-BA" sz="2000">
                                <a:latin typeface="Cambria Math" panose="02040503050406030204" pitchFamily="18" charset="0"/>
                              </a:rPr>
                              <m:t>e</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zemlji</m:t>
                            </m:r>
                          </m:sub>
                        </m:sSub>
                      </m:den>
                    </m:f>
                  </m:oMath>
                </a14:m>
                <a:endParaRPr lang="en-US" sz="2000" dirty="0"/>
              </a:p>
              <a:p>
                <a:r>
                  <a:rPr lang="sr-Latn-CS" dirty="0"/>
                  <a:t>Lambda od 1 označava prosječnu izloženost riziku zemlje. Izloženost riziku zemlje zavisi od:</a:t>
                </a:r>
                <a:endParaRPr lang="en-US" dirty="0"/>
              </a:p>
              <a:p>
                <a:pPr lvl="1"/>
                <a:r>
                  <a:rPr lang="sr-Latn-CS" dirty="0"/>
                  <a:t>izvora prihoda (da li dolaze plasiranjem proizvoda/usluga na domaće tržište kada je izloženost riziku zemlje viša ili na razvijena tržišta kada je ova izloženost niža);</a:t>
                </a:r>
                <a:endParaRPr lang="en-US" dirty="0"/>
              </a:p>
              <a:p>
                <a:pPr lvl="1"/>
                <a:r>
                  <a:rPr lang="sr-Latn-CS" dirty="0"/>
                  <a:t>proizvodnih postrojenja (npr. rudnici imaju znatnu veću izloženost riziku zemlje);</a:t>
                </a:r>
                <a:endParaRPr lang="en-US" dirty="0"/>
              </a:p>
              <a:p>
                <a:pPr lvl="1"/>
                <a:r>
                  <a:rPr lang="sr-Latn-CS" dirty="0"/>
                  <a:t>proizvoda upravljanja rizikom (osiguranje od određenih neprijatnih okolnosti ili korišćenje derivata smanjuje rizik zemlje). </a:t>
                </a:r>
                <a:endParaRPr lang="en-US" dirty="0"/>
              </a:p>
              <a:p>
                <a:endParaRPr lang="sr-Latn-BA"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95536" y="1412776"/>
                <a:ext cx="8291264" cy="5184576"/>
              </a:xfrm>
              <a:blipFill rotWithShape="0">
                <a:blip r:embed="rId2"/>
                <a:stretch>
                  <a:fillRect l="-662" t="-1529" r="-221"/>
                </a:stretch>
              </a:blipFill>
            </p:spPr>
            <p:txBody>
              <a:bodyPr/>
              <a:lstStyle/>
              <a:p>
                <a:r>
                  <a:rPr lang="sr-Latn-BA">
                    <a:noFill/>
                  </a:rPr>
                  <a:t> </a:t>
                </a:r>
              </a:p>
            </p:txBody>
          </p:sp>
        </mc:Fallback>
      </mc:AlternateContent>
    </p:spTree>
    <p:extLst>
      <p:ext uri="{BB962C8B-B14F-4D97-AF65-F5344CB8AC3E}">
        <p14:creationId xmlns:p14="http://schemas.microsoft.com/office/powerpoint/2010/main" val="40251693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147248" cy="864096"/>
          </a:xfrm>
        </p:spPr>
        <p:txBody>
          <a:bodyPr>
            <a:normAutofit/>
          </a:bodyPr>
          <a:lstStyle/>
          <a:p>
            <a:r>
              <a:rPr lang="sr-Latn-BA" sz="3600" b="1" dirty="0" smtClean="0">
                <a:solidFill>
                  <a:schemeClr val="accent3">
                    <a:lumMod val="75000"/>
                  </a:schemeClr>
                </a:solidFill>
              </a:rPr>
              <a:t>d. Premija za rizik zemlje</a:t>
            </a:r>
            <a:endParaRPr lang="en-US" sz="3600" dirty="0"/>
          </a:p>
        </p:txBody>
      </p:sp>
      <p:sp>
        <p:nvSpPr>
          <p:cNvPr id="3" name="Content Placeholder 2"/>
          <p:cNvSpPr>
            <a:spLocks noGrp="1"/>
          </p:cNvSpPr>
          <p:nvPr>
            <p:ph idx="1"/>
          </p:nvPr>
        </p:nvSpPr>
        <p:spPr>
          <a:xfrm>
            <a:off x="395536" y="1196752"/>
            <a:ext cx="8496944" cy="5256584"/>
          </a:xfrm>
        </p:spPr>
        <p:txBody>
          <a:bodyPr>
            <a:normAutofit/>
          </a:bodyPr>
          <a:lstStyle/>
          <a:p>
            <a:pPr>
              <a:buNone/>
            </a:pPr>
            <a:r>
              <a:rPr lang="sr-Latn-BA" dirty="0" smtClean="0"/>
              <a:t>II Drugi način upotrebljava volatilnost tržišta akcija kao bazu u smislu da veća standardna devijacija podrazumijeva veći rizik.</a:t>
            </a:r>
          </a:p>
          <a:p>
            <a:r>
              <a:rPr lang="sr-Latn-BA" dirty="0" smtClean="0"/>
              <a:t> Standardna devijacija tržišta zemlje podijeljena standardnom devijacijom tržišta kapitala SAD daje relativnu standardnu devijaciju date zemlje, tj. BiH:</a:t>
            </a:r>
          </a:p>
          <a:p>
            <a:pPr>
              <a:buNone/>
            </a:pPr>
            <a:r>
              <a:rPr lang="sr-Latn-BA" dirty="0" smtClean="0"/>
              <a:t> Tržišna premija rizika</a:t>
            </a:r>
            <a:r>
              <a:rPr lang="sr-Latn-BA" baseline="-25000" dirty="0" smtClean="0"/>
              <a:t>BiH</a:t>
            </a:r>
            <a:r>
              <a:rPr lang="sr-Latn-BA" dirty="0" smtClean="0"/>
              <a:t>= tržišna pr</a:t>
            </a:r>
            <a:r>
              <a:rPr lang="en-US" dirty="0" smtClean="0"/>
              <a:t>emija </a:t>
            </a:r>
            <a:r>
              <a:rPr lang="en-US" dirty="0" err="1" smtClean="0"/>
              <a:t>rizika</a:t>
            </a:r>
            <a:r>
              <a:rPr lang="en-US" baseline="-25000" dirty="0" err="1" smtClean="0"/>
              <a:t>SAD</a:t>
            </a:r>
            <a:r>
              <a:rPr lang="sr-Latn-BA" baseline="-25000" dirty="0" smtClean="0"/>
              <a:t> </a:t>
            </a:r>
            <a:r>
              <a:rPr lang="en-US" dirty="0" smtClean="0"/>
              <a:t>×</a:t>
            </a:r>
            <a:r>
              <a:rPr lang="sr-Latn-BA" dirty="0" smtClean="0"/>
              <a:t> </a:t>
            </a:r>
            <a:r>
              <a:rPr lang="en-US" dirty="0" err="1" smtClean="0"/>
              <a:t>relativna</a:t>
            </a:r>
            <a:r>
              <a:rPr lang="en-US" dirty="0" smtClean="0"/>
              <a:t> standard</a:t>
            </a:r>
            <a:r>
              <a:rPr lang="sr-Latn-BA" dirty="0" smtClean="0"/>
              <a:t>n</a:t>
            </a:r>
            <a:r>
              <a:rPr lang="en-US" dirty="0" smtClean="0"/>
              <a:t>a devijacija</a:t>
            </a:r>
            <a:r>
              <a:rPr lang="sr-Latn-BA" dirty="0" smtClean="0"/>
              <a:t> </a:t>
            </a:r>
            <a:r>
              <a:rPr lang="sr-Latn-BA" baseline="-25000" dirty="0" smtClean="0"/>
              <a:t>BiH</a:t>
            </a:r>
            <a:endParaRPr lang="sr-Latn-CS" baseline="-25000" dirty="0" smtClean="0"/>
          </a:p>
          <a:p>
            <a:pPr>
              <a:buNone/>
            </a:pPr>
            <a:r>
              <a:rPr lang="sr-Latn-BA" dirty="0" smtClean="0"/>
              <a:t>III Treći način izračunavanja premije za rizik zemlje rezultira najvišom premijom rizika zemlje.</a:t>
            </a:r>
          </a:p>
          <a:p>
            <a:r>
              <a:rPr lang="sr-Latn-BA" dirty="0" smtClean="0"/>
              <a:t>Tržišna premija rizika</a:t>
            </a:r>
            <a:r>
              <a:rPr lang="sr-Latn-BA" baseline="-25000" dirty="0" smtClean="0"/>
              <a:t>BiH</a:t>
            </a:r>
            <a:r>
              <a:rPr lang="sr-Latn-BA" dirty="0" smtClean="0"/>
              <a:t>= raspon neizvršenja</a:t>
            </a:r>
            <a:r>
              <a:rPr lang="sr-Latn-BA" baseline="-25000" dirty="0" smtClean="0"/>
              <a:t>BiH </a:t>
            </a:r>
            <a:r>
              <a:rPr lang="en-US" dirty="0" smtClean="0"/>
              <a:t>×</a:t>
            </a:r>
            <a:r>
              <a:rPr lang="sr-Latn-BA" dirty="0" smtClean="0"/>
              <a:t> </a:t>
            </a:r>
            <a:r>
              <a:rPr lang="en-US" dirty="0" err="1" smtClean="0"/>
              <a:t>relativna</a:t>
            </a:r>
            <a:r>
              <a:rPr lang="en-US" dirty="0" smtClean="0"/>
              <a:t> standard</a:t>
            </a:r>
            <a:r>
              <a:rPr lang="sr-Latn-BA" dirty="0" smtClean="0"/>
              <a:t>n</a:t>
            </a:r>
            <a:r>
              <a:rPr lang="en-US" dirty="0" smtClean="0"/>
              <a:t>a </a:t>
            </a:r>
            <a:r>
              <a:rPr lang="en-US" dirty="0" err="1" smtClean="0"/>
              <a:t>devijacija</a:t>
            </a:r>
            <a:r>
              <a:rPr lang="sr-Latn-BA" dirty="0" smtClean="0"/>
              <a:t> </a:t>
            </a:r>
            <a:r>
              <a:rPr lang="sr-Latn-BA" baseline="-25000" dirty="0" smtClean="0"/>
              <a:t>BiH</a:t>
            </a:r>
            <a:endParaRPr lang="sr-Latn-CS" baseline="-25000" dirty="0" smtClean="0"/>
          </a:p>
          <a:p>
            <a:endParaRPr lang="sr-Latn-BA" dirty="0" smtClean="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103" y="548680"/>
            <a:ext cx="8075240" cy="792088"/>
          </a:xfrm>
        </p:spPr>
        <p:txBody>
          <a:bodyPr>
            <a:noAutofit/>
          </a:bodyPr>
          <a:lstStyle/>
          <a:p>
            <a:r>
              <a:rPr lang="sr-Latn-BA" sz="2600" b="1" dirty="0" smtClean="0">
                <a:solidFill>
                  <a:schemeClr val="accent3"/>
                </a:solidFill>
              </a:rPr>
              <a:t>Primjer -</a:t>
            </a:r>
            <a:r>
              <a:rPr lang="sr-Latn-BA" sz="2600" b="1" i="1" dirty="0">
                <a:solidFill>
                  <a:schemeClr val="accent3"/>
                </a:solidFill>
              </a:rPr>
              <a:t>Izračunavanje troška sopstvenog kapitala s uključenom premijom za rizik zemlje </a:t>
            </a:r>
          </a:p>
        </p:txBody>
      </p:sp>
      <p:sp>
        <p:nvSpPr>
          <p:cNvPr id="3" name="Content Placeholder 2"/>
          <p:cNvSpPr>
            <a:spLocks noGrp="1"/>
          </p:cNvSpPr>
          <p:nvPr>
            <p:ph idx="1"/>
          </p:nvPr>
        </p:nvSpPr>
        <p:spPr>
          <a:xfrm>
            <a:off x="323528" y="1628800"/>
            <a:ext cx="8363272" cy="4968552"/>
          </a:xfrm>
        </p:spPr>
        <p:txBody>
          <a:bodyPr>
            <a:normAutofit/>
          </a:bodyPr>
          <a:lstStyle/>
          <a:p>
            <a:r>
              <a:rPr lang="sr-Latn-BA" dirty="0" smtClean="0"/>
              <a:t>Utvrđujemo </a:t>
            </a:r>
            <a:r>
              <a:rPr lang="sr-Latn-BA" dirty="0"/>
              <a:t>trošak kapitala za preduzeće X iz </a:t>
            </a:r>
            <a:r>
              <a:rPr lang="sr-Latn-BA" dirty="0" smtClean="0"/>
              <a:t>BiH.</a:t>
            </a:r>
          </a:p>
          <a:p>
            <a:r>
              <a:rPr lang="sr-Latn-BA" dirty="0" smtClean="0"/>
              <a:t>Pretpostavimo </a:t>
            </a:r>
            <a:r>
              <a:rPr lang="sr-Latn-BA" dirty="0"/>
              <a:t>da je beta ovog preduzeća 0.88. </a:t>
            </a:r>
            <a:endParaRPr lang="sr-Latn-BA" dirty="0" smtClean="0"/>
          </a:p>
          <a:p>
            <a:r>
              <a:rPr lang="sr-Latn-BA" dirty="0" smtClean="0"/>
              <a:t>Bezrizična </a:t>
            </a:r>
            <a:r>
              <a:rPr lang="sr-Latn-BA" dirty="0"/>
              <a:t>stopa na zrelom tržištu kapitala, odnosno američkom, iznosi </a:t>
            </a:r>
            <a:r>
              <a:rPr lang="sr-Latn-BA" dirty="0" smtClean="0"/>
              <a:t>3.98% za prošlu godinu.</a:t>
            </a:r>
          </a:p>
          <a:p>
            <a:r>
              <a:rPr lang="sr-Latn-BA" dirty="0" smtClean="0"/>
              <a:t>Da </a:t>
            </a:r>
            <a:r>
              <a:rPr lang="sr-Latn-BA" dirty="0"/>
              <a:t>bismo utvrdili ukupnu tržišnu premiju rizika za preduzeće X, u obračun uključujemo premiju za rizik zemlje tako što je dodajemo na iznos tržišne premije vlasničkog rizika na zrelom tržištu kapitala, koja za SAD iznosi </a:t>
            </a:r>
            <a:r>
              <a:rPr lang="sr-Latn-BA" dirty="0" smtClean="0"/>
              <a:t>4.6%. </a:t>
            </a:r>
          </a:p>
          <a:p>
            <a:r>
              <a:rPr lang="sr-Latn-BA" dirty="0" smtClean="0"/>
              <a:t>Premija </a:t>
            </a:r>
            <a:r>
              <a:rPr lang="sr-Latn-BA" dirty="0"/>
              <a:t>za rizik zemlje za Bosnu i Hercegovinu je </a:t>
            </a:r>
            <a:r>
              <a:rPr lang="sr-Latn-BA" dirty="0" smtClean="0"/>
              <a:t>9.51 % (januar 2024.).</a:t>
            </a:r>
            <a:endParaRPr lang="en-US" dirty="0"/>
          </a:p>
        </p:txBody>
      </p:sp>
    </p:spTree>
    <p:extLst>
      <p:ext uri="{BB962C8B-B14F-4D97-AF65-F5344CB8AC3E}">
        <p14:creationId xmlns:p14="http://schemas.microsoft.com/office/powerpoint/2010/main" val="5338354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147248" cy="864096"/>
          </a:xfrm>
        </p:spPr>
        <p:txBody>
          <a:bodyPr>
            <a:noAutofit/>
          </a:bodyPr>
          <a:lstStyle/>
          <a:p>
            <a:r>
              <a:rPr lang="sr-Latn-BA" sz="2600" b="1" dirty="0">
                <a:solidFill>
                  <a:schemeClr val="accent3"/>
                </a:solidFill>
              </a:rPr>
              <a:t>Primjer -</a:t>
            </a:r>
            <a:r>
              <a:rPr lang="sr-Latn-BA" sz="2600" b="1" i="1" dirty="0">
                <a:solidFill>
                  <a:schemeClr val="accent3"/>
                </a:solidFill>
              </a:rPr>
              <a:t>Izračunavanje troška sopstvenog kapitala s uključenom premijom za rizik zemlje </a:t>
            </a:r>
            <a:endParaRPr lang="sr-Latn-BA" sz="2600" b="1" dirty="0">
              <a:solidFill>
                <a:schemeClr val="accent3"/>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95536" y="1556792"/>
                <a:ext cx="8496944" cy="5040560"/>
              </a:xfrm>
            </p:spPr>
            <p:txBody>
              <a:bodyPr>
                <a:normAutofit/>
              </a:bodyPr>
              <a:lstStyle/>
              <a:p>
                <a14:m>
                  <m:oMath xmlns:m="http://schemas.openxmlformats.org/officeDocument/2006/math">
                    <m:r>
                      <m:rPr>
                        <m:sty m:val="p"/>
                      </m:rPr>
                      <a:rPr lang="sr-Latn-BA" sz="2400" smtClean="0">
                        <a:latin typeface="Cambria Math" panose="02040503050406030204" pitchFamily="18" charset="0"/>
                      </a:rPr>
                      <m:t>Tro</m:t>
                    </m:r>
                    <m:r>
                      <a:rPr lang="sr-Latn-BA" sz="2400" smtClean="0">
                        <a:latin typeface="Cambria Math" panose="02040503050406030204" pitchFamily="18" charset="0"/>
                      </a:rPr>
                      <m:t>š</m:t>
                    </m:r>
                    <m:r>
                      <m:rPr>
                        <m:sty m:val="p"/>
                      </m:rPr>
                      <a:rPr lang="sr-Latn-BA" sz="2400" smtClean="0">
                        <a:latin typeface="Cambria Math" panose="02040503050406030204" pitchFamily="18" charset="0"/>
                      </a:rPr>
                      <m:t>ak</m:t>
                    </m:r>
                    <m:r>
                      <a:rPr lang="sr-Latn-BA" sz="2400" smtClean="0">
                        <a:latin typeface="Cambria Math" panose="02040503050406030204" pitchFamily="18" charset="0"/>
                      </a:rPr>
                      <m:t> </m:t>
                    </m:r>
                    <m:r>
                      <m:rPr>
                        <m:sty m:val="p"/>
                      </m:rPr>
                      <a:rPr lang="sr-Latn-BA" sz="2400" smtClean="0">
                        <a:latin typeface="Cambria Math" panose="02040503050406030204" pitchFamily="18" charset="0"/>
                      </a:rPr>
                      <m:t>sopstvenog</m:t>
                    </m:r>
                    <m:r>
                      <a:rPr lang="sr-Latn-BA" sz="2400" smtClean="0">
                        <a:latin typeface="Cambria Math" panose="02040503050406030204" pitchFamily="18" charset="0"/>
                      </a:rPr>
                      <m:t> </m:t>
                    </m:r>
                    <m:r>
                      <m:rPr>
                        <m:sty m:val="p"/>
                      </m:rPr>
                      <a:rPr lang="sr-Latn-BA" sz="2400" smtClean="0">
                        <a:latin typeface="Cambria Math" panose="02040503050406030204" pitchFamily="18" charset="0"/>
                      </a:rPr>
                      <m:t>kapitala</m:t>
                    </m:r>
                    <m:r>
                      <a:rPr lang="sr-Latn-BA" sz="2400" smtClean="0">
                        <a:latin typeface="Cambria Math" panose="02040503050406030204" pitchFamily="18" charset="0"/>
                      </a:rPr>
                      <m:t> </m:t>
                    </m:r>
                    <m:r>
                      <m:rPr>
                        <m:sty m:val="p"/>
                      </m:rPr>
                      <a:rPr lang="sr-Latn-BA" sz="2400" smtClean="0">
                        <a:latin typeface="Cambria Math" panose="02040503050406030204" pitchFamily="18" charset="0"/>
                      </a:rPr>
                      <m:t>preduze</m:t>
                    </m:r>
                    <m:r>
                      <a:rPr lang="sr-Latn-BA" sz="2400" smtClean="0">
                        <a:latin typeface="Cambria Math" panose="02040503050406030204" pitchFamily="18" charset="0"/>
                      </a:rPr>
                      <m:t>ć</m:t>
                    </m:r>
                    <m:r>
                      <m:rPr>
                        <m:sty m:val="p"/>
                      </m:rPr>
                      <a:rPr lang="sr-Latn-BA" sz="2400" smtClean="0">
                        <a:latin typeface="Cambria Math" panose="02040503050406030204" pitchFamily="18" charset="0"/>
                      </a:rPr>
                      <m:t>a</m:t>
                    </m:r>
                    <m:r>
                      <a:rPr lang="sr-Latn-BA" sz="2400" smtClean="0">
                        <a:latin typeface="Cambria Math" panose="02040503050406030204" pitchFamily="18" charset="0"/>
                      </a:rPr>
                      <m:t> </m:t>
                    </m:r>
                    <m:r>
                      <m:rPr>
                        <m:sty m:val="p"/>
                      </m:rPr>
                      <a:rPr lang="sr-Latn-BA" sz="2400" smtClean="0">
                        <a:latin typeface="Cambria Math" panose="02040503050406030204" pitchFamily="18" charset="0"/>
                      </a:rPr>
                      <m:t>X</m:t>
                    </m:r>
                    <m:r>
                      <a:rPr lang="sr-Latn-BA" sz="2400" smtClean="0">
                        <a:latin typeface="Cambria Math" panose="02040503050406030204" pitchFamily="18" charset="0"/>
                      </a:rPr>
                      <m:t> </m:t>
                    </m:r>
                    <m:r>
                      <m:rPr>
                        <m:sty m:val="p"/>
                      </m:rPr>
                      <a:rPr lang="sr-Latn-BA" sz="2400" smtClean="0">
                        <a:latin typeface="Cambria Math" panose="02040503050406030204" pitchFamily="18" charset="0"/>
                      </a:rPr>
                      <m:t>u</m:t>
                    </m:r>
                    <m:r>
                      <a:rPr lang="sr-Latn-BA" sz="2400" smtClean="0">
                        <a:latin typeface="Cambria Math" panose="02040503050406030204" pitchFamily="18" charset="0"/>
                      </a:rPr>
                      <m:t> $=3.98%+0.88×(4.6%+9.51%)=16.4%</m:t>
                    </m:r>
                  </m:oMath>
                </a14:m>
                <a:endParaRPr lang="sr-Latn-BA" sz="2400" dirty="0" smtClean="0"/>
              </a:p>
              <a:p>
                <a:r>
                  <a:rPr lang="sr-Latn-BA" sz="2400" dirty="0"/>
                  <a:t>Prethodni obračun troška sopstvenog kapitala problematičan je iz nekoliko razloga. </a:t>
                </a:r>
                <a:endParaRPr lang="sr-Latn-BA" sz="2400" dirty="0" smtClean="0"/>
              </a:p>
              <a:p>
                <a:pPr lvl="1"/>
                <a:r>
                  <a:rPr lang="sr-Latn-BA" sz="2000" dirty="0" smtClean="0"/>
                  <a:t>Budući </a:t>
                </a:r>
                <a:r>
                  <a:rPr lang="sr-Latn-BA" sz="2000" dirty="0"/>
                  <a:t>da će tokom vremena tržište kapitala sazrijevati, rizik zemlje će opadati, a time i trošak sopstvenog kapitala za preduzeće X. </a:t>
                </a:r>
              </a:p>
              <a:p>
                <a:pPr lvl="1"/>
                <a:r>
                  <a:rPr lang="sr-Latn-BA" sz="2000" dirty="0"/>
                  <a:t>V</a:t>
                </a:r>
                <a:r>
                  <a:rPr lang="sr-Latn-BA" sz="2000" dirty="0" smtClean="0"/>
                  <a:t>eć </a:t>
                </a:r>
                <a:r>
                  <a:rPr lang="sr-Latn-BA" sz="2000" dirty="0"/>
                  <a:t>sama beta u sebi sadrži određen nivo izloženosti riziku zemlje. </a:t>
                </a:r>
              </a:p>
              <a:p>
                <a:pPr lvl="1"/>
                <a:r>
                  <a:rPr lang="sr-Latn-BA" sz="2000" dirty="0" smtClean="0"/>
                  <a:t>Nadalje</a:t>
                </a:r>
                <a:r>
                  <a:rPr lang="sr-Latn-BA" sz="2000" dirty="0"/>
                  <a:t>, preduzeće koje je izvozno orijentisano ostvarivaće prihode u inostranstvu i biti manje izloženo riziku zemlje. </a:t>
                </a:r>
                <a:endParaRPr lang="sr-Latn-BA" sz="2000" dirty="0" smtClean="0"/>
              </a:p>
              <a:p>
                <a:pPr lvl="1"/>
                <a:r>
                  <a:rPr lang="sr-Latn-BA" sz="2000" dirty="0" smtClean="0"/>
                  <a:t>Radi </a:t>
                </a:r>
                <a:r>
                  <a:rPr lang="sr-Latn-BA" sz="2000" dirty="0"/>
                  <a:t>isključivanja mogućnosti pojave ovih grešaka, u obračun troška kapitala uvodi se </a:t>
                </a:r>
                <a:r>
                  <a:rPr lang="sr-Latn-BA" sz="2000" dirty="0" smtClean="0"/>
                  <a:t>λ.</a:t>
                </a:r>
                <a:endParaRPr lang="en-US" sz="2000" dirty="0" smtClean="0"/>
              </a:p>
              <a:p>
                <a:endParaRPr lang="sr-Latn-BA"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95536" y="1556792"/>
                <a:ext cx="8496944" cy="5040560"/>
              </a:xfrm>
              <a:blipFill rotWithShape="0">
                <a:blip r:embed="rId2"/>
                <a:stretch>
                  <a:fillRect l="-789" r="-1578"/>
                </a:stretch>
              </a:blipFill>
            </p:spPr>
            <p:txBody>
              <a:bodyPr/>
              <a:lstStyle/>
              <a:p>
                <a:r>
                  <a:rPr lang="sr-Latn-BA">
                    <a:noFill/>
                  </a:rPr>
                  <a:t> </a:t>
                </a:r>
              </a:p>
            </p:txBody>
          </p:sp>
        </mc:Fallback>
      </mc:AlternateContent>
    </p:spTree>
    <p:extLst>
      <p:ext uri="{BB962C8B-B14F-4D97-AF65-F5344CB8AC3E}">
        <p14:creationId xmlns:p14="http://schemas.microsoft.com/office/powerpoint/2010/main" val="14885819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79512" y="1628800"/>
                <a:ext cx="8784976" cy="4680520"/>
              </a:xfrm>
            </p:spPr>
            <p:txBody>
              <a:bodyPr>
                <a:normAutofit/>
              </a:bodyPr>
              <a:lstStyle/>
              <a:p>
                <a:r>
                  <a:rPr lang="sr-Latn-BA" sz="2000" dirty="0" smtClean="0"/>
                  <a:t>Preduzeće </a:t>
                </a:r>
                <a:r>
                  <a:rPr lang="sr-Latn-BA" sz="2000" dirty="0"/>
                  <a:t>X je izvozno orijentisano i u inostranstvu ostvaruje 70 odsto svojih prihoda od prodaje. Za prosječno preduzeće u BiH ova stopa je 14,9 odsto pa će lambda biti: </a:t>
                </a:r>
                <a:endParaRPr lang="en-US" sz="2000" dirty="0"/>
              </a:p>
              <a:p>
                <a:pPr marL="0" indent="0">
                  <a:buNone/>
                </a:pPr>
                <a:endParaRPr lang="sr-Latn-BA" sz="2000"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m:rPr>
                          <m:sty m:val="p"/>
                        </m:rPr>
                        <a:rPr lang="sr-Latn-BA" sz="2000">
                          <a:latin typeface="Cambria Math" panose="02040503050406030204" pitchFamily="18" charset="0"/>
                        </a:rPr>
                        <m:t>λ</m:t>
                      </m:r>
                      <m:r>
                        <a:rPr lang="sr-Latn-BA" sz="2000">
                          <a:latin typeface="Cambria Math" panose="02040503050406030204" pitchFamily="18" charset="0"/>
                        </a:rPr>
                        <m:t>=</m:t>
                      </m:r>
                      <m:f>
                        <m:fPr>
                          <m:ctrlPr>
                            <a:rPr lang="en-US" sz="2000" i="1">
                              <a:latin typeface="Cambria Math" panose="02040503050406030204" pitchFamily="18" charset="0"/>
                            </a:rPr>
                          </m:ctrlPr>
                        </m:fPr>
                        <m:num>
                          <m:sSub>
                            <m:sSubPr>
                              <m:ctrlPr>
                                <a:rPr lang="en-US" sz="2000" i="1">
                                  <a:latin typeface="Cambria Math" panose="02040503050406030204" pitchFamily="18" charset="0"/>
                                </a:rPr>
                              </m:ctrlPr>
                            </m:sSubPr>
                            <m:e>
                              <m:r>
                                <m:rPr>
                                  <m:sty m:val="p"/>
                                </m:rPr>
                                <a:rPr lang="sr-Latn-BA" sz="2000">
                                  <a:latin typeface="Cambria Math" panose="02040503050406030204" pitchFamily="18" charset="0"/>
                                </a:rPr>
                                <m:t>Udio</m:t>
                              </m:r>
                              <m:r>
                                <a:rPr lang="sr-Latn-BA" sz="2000">
                                  <a:latin typeface="Cambria Math" panose="02040503050406030204" pitchFamily="18" charset="0"/>
                                </a:rPr>
                                <m:t> </m:t>
                              </m:r>
                              <m:r>
                                <m:rPr>
                                  <m:sty m:val="p"/>
                                </m:rPr>
                                <a:rPr lang="sr-Latn-BA" sz="2000">
                                  <a:latin typeface="Cambria Math" panose="02040503050406030204" pitchFamily="18" charset="0"/>
                                </a:rPr>
                                <m:t>prihoda</m:t>
                              </m:r>
                              <m:r>
                                <a:rPr lang="sr-Latn-BA" sz="2000">
                                  <a:latin typeface="Cambria Math" panose="02040503050406030204" pitchFamily="18" charset="0"/>
                                </a:rPr>
                                <m:t> </m:t>
                              </m:r>
                              <m:r>
                                <m:rPr>
                                  <m:sty m:val="p"/>
                                </m:rPr>
                                <a:rPr lang="sr-Latn-BA" sz="2000">
                                  <a:latin typeface="Cambria Math" panose="02040503050406030204" pitchFamily="18" charset="0"/>
                                </a:rPr>
                                <m:t>postvarenih</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zemlji</m:t>
                              </m:r>
                            </m:e>
                            <m:sub>
                              <m:r>
                                <m:rPr>
                                  <m:sty m:val="p"/>
                                </m:rPr>
                                <a:rPr lang="sr-Latn-BA" sz="2000">
                                  <a:latin typeface="Cambria Math" panose="02040503050406030204" pitchFamily="18" charset="0"/>
                                </a:rPr>
                                <m:t>preduze</m:t>
                              </m:r>
                              <m:r>
                                <a:rPr lang="sr-Latn-BA" sz="2000">
                                  <a:latin typeface="Cambria Math" panose="02040503050406030204" pitchFamily="18" charset="0"/>
                                </a:rPr>
                                <m:t>ć</m:t>
                              </m:r>
                              <m:r>
                                <m:rPr>
                                  <m:sty m:val="p"/>
                                </m:rPr>
                                <a:rPr lang="sr-Latn-BA" sz="2000">
                                  <a:latin typeface="Cambria Math" panose="02040503050406030204" pitchFamily="18" charset="0"/>
                                </a:rPr>
                                <m:t>e</m:t>
                              </m:r>
                              <m:r>
                                <a:rPr lang="sr-Latn-BA" sz="2000">
                                  <a:latin typeface="Cambria Math" panose="02040503050406030204" pitchFamily="18" charset="0"/>
                                </a:rPr>
                                <m:t> </m:t>
                              </m:r>
                              <m:r>
                                <m:rPr>
                                  <m:sty m:val="p"/>
                                </m:rPr>
                                <a:rPr lang="sr-Latn-BA" sz="2000">
                                  <a:latin typeface="Cambria Math" panose="02040503050406030204" pitchFamily="18" charset="0"/>
                                </a:rPr>
                                <m:t>X</m:t>
                              </m:r>
                            </m:sub>
                          </m:sSub>
                        </m:num>
                        <m:den>
                          <m:r>
                            <a:rPr lang="sr-Latn-BA" sz="2000">
                              <a:latin typeface="Cambria Math" panose="02040503050406030204" pitchFamily="18" charset="0"/>
                            </a:rPr>
                            <m:t> </m:t>
                          </m:r>
                          <m:sSub>
                            <m:sSubPr>
                              <m:ctrlPr>
                                <a:rPr lang="en-US" sz="2000" i="1">
                                  <a:latin typeface="Cambria Math" panose="02040503050406030204" pitchFamily="18" charset="0"/>
                                </a:rPr>
                              </m:ctrlPr>
                            </m:sSubPr>
                            <m:e>
                              <m:r>
                                <m:rPr>
                                  <m:sty m:val="p"/>
                                </m:rPr>
                                <a:rPr lang="sr-Latn-BA" sz="2000">
                                  <a:latin typeface="Cambria Math" panose="02040503050406030204" pitchFamily="18" charset="0"/>
                                </a:rPr>
                                <m:t>Udio</m:t>
                              </m:r>
                              <m:r>
                                <a:rPr lang="sr-Latn-BA" sz="2000">
                                  <a:latin typeface="Cambria Math" panose="02040503050406030204" pitchFamily="18" charset="0"/>
                                </a:rPr>
                                <m:t> </m:t>
                              </m:r>
                              <m:r>
                                <m:rPr>
                                  <m:sty m:val="p"/>
                                </m:rPr>
                                <a:rPr lang="sr-Latn-BA" sz="2000">
                                  <a:latin typeface="Cambria Math" panose="02040503050406030204" pitchFamily="18" charset="0"/>
                                </a:rPr>
                                <m:t>prihoda</m:t>
                              </m:r>
                              <m:r>
                                <a:rPr lang="sr-Latn-BA" sz="2000">
                                  <a:latin typeface="Cambria Math" panose="02040503050406030204" pitchFamily="18" charset="0"/>
                                </a:rPr>
                                <m:t> </m:t>
                              </m:r>
                              <m:r>
                                <m:rPr>
                                  <m:sty m:val="p"/>
                                </m:rPr>
                                <a:rPr lang="sr-Latn-BA" sz="2000">
                                  <a:latin typeface="Cambria Math" panose="02040503050406030204" pitchFamily="18" charset="0"/>
                                </a:rPr>
                                <m:t>ostvarenih</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zemlji</m:t>
                              </m:r>
                              <m:r>
                                <a:rPr lang="sr-Latn-BA" sz="2000">
                                  <a:latin typeface="Cambria Math" panose="02040503050406030204" pitchFamily="18" charset="0"/>
                                </a:rPr>
                                <m:t> </m:t>
                              </m:r>
                            </m:e>
                            <m:sub>
                              <m:r>
                                <m:rPr>
                                  <m:sty m:val="p"/>
                                </m:rPr>
                                <a:rPr lang="sr-Latn-BA" sz="2000">
                                  <a:latin typeface="Cambria Math" panose="02040503050406030204" pitchFamily="18" charset="0"/>
                                </a:rPr>
                                <m:t>prosje</m:t>
                              </m:r>
                              <m:r>
                                <a:rPr lang="sr-Latn-BA" sz="2000">
                                  <a:latin typeface="Cambria Math" panose="02040503050406030204" pitchFamily="18" charset="0"/>
                                </a:rPr>
                                <m:t>č</m:t>
                              </m:r>
                              <m:r>
                                <m:rPr>
                                  <m:sty m:val="p"/>
                                </m:rPr>
                                <a:rPr lang="sr-Latn-BA" sz="2000">
                                  <a:latin typeface="Cambria Math" panose="02040503050406030204" pitchFamily="18" charset="0"/>
                                </a:rPr>
                                <m:t>no</m:t>
                              </m:r>
                              <m:r>
                                <a:rPr lang="sr-Latn-BA" sz="2000">
                                  <a:latin typeface="Cambria Math" panose="02040503050406030204" pitchFamily="18" charset="0"/>
                                </a:rPr>
                                <m:t> </m:t>
                              </m:r>
                              <m:r>
                                <m:rPr>
                                  <m:sty m:val="p"/>
                                </m:rPr>
                                <a:rPr lang="sr-Latn-BA" sz="2000">
                                  <a:latin typeface="Cambria Math" panose="02040503050406030204" pitchFamily="18" charset="0"/>
                                </a:rPr>
                                <m:t>preduze</m:t>
                              </m:r>
                              <m:r>
                                <a:rPr lang="sr-Latn-BA" sz="2000">
                                  <a:latin typeface="Cambria Math" panose="02040503050406030204" pitchFamily="18" charset="0"/>
                                </a:rPr>
                                <m:t>ć</m:t>
                              </m:r>
                              <m:r>
                                <m:rPr>
                                  <m:sty m:val="p"/>
                                </m:rPr>
                                <a:rPr lang="sr-Latn-BA" sz="2000">
                                  <a:latin typeface="Cambria Math" panose="02040503050406030204" pitchFamily="18" charset="0"/>
                                </a:rPr>
                                <m:t>e</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zemlji</m:t>
                              </m:r>
                            </m:sub>
                          </m:sSub>
                        </m:den>
                      </m:f>
                      <m:r>
                        <a:rPr lang="sr-Latn-BA" sz="2000">
                          <a:latin typeface="Cambria Math" panose="02040503050406030204" pitchFamily="18" charset="0"/>
                        </a:rPr>
                        <m:t>=</m:t>
                      </m:r>
                      <m:f>
                        <m:fPr>
                          <m:ctrlPr>
                            <a:rPr lang="en-US" sz="2000" i="1">
                              <a:latin typeface="Cambria Math" panose="02040503050406030204" pitchFamily="18" charset="0"/>
                            </a:rPr>
                          </m:ctrlPr>
                        </m:fPr>
                        <m:num>
                          <m:r>
                            <a:rPr lang="sr-Latn-BA" sz="2000">
                              <a:latin typeface="Cambria Math" panose="02040503050406030204" pitchFamily="18" charset="0"/>
                            </a:rPr>
                            <m:t>30%</m:t>
                          </m:r>
                        </m:num>
                        <m:den>
                          <m:r>
                            <a:rPr lang="sr-Latn-BA" sz="2000">
                              <a:latin typeface="Cambria Math" panose="02040503050406030204" pitchFamily="18" charset="0"/>
                            </a:rPr>
                            <m:t>85.1%</m:t>
                          </m:r>
                        </m:den>
                      </m:f>
                      <m:r>
                        <a:rPr lang="sr-Latn-BA" sz="2000">
                          <a:latin typeface="Cambria Math" panose="02040503050406030204" pitchFamily="18" charset="0"/>
                        </a:rPr>
                        <m:t>=0.35</m:t>
                      </m:r>
                    </m:oMath>
                  </m:oMathPara>
                </a14:m>
                <a:endParaRPr lang="en-US" sz="2000" dirty="0"/>
              </a:p>
              <a:p>
                <a:endParaRPr lang="sr-Latn-BA" sz="2000" dirty="0" smtClean="0"/>
              </a:p>
              <a:p>
                <a:r>
                  <a:rPr lang="sr-Latn-BA" sz="2000" dirty="0" smtClean="0"/>
                  <a:t>Sada </a:t>
                </a:r>
                <a:r>
                  <a:rPr lang="sr-Latn-BA" sz="2000" dirty="0"/>
                  <a:t>će trošak sopstvenog kapitala u $ za preduzeće X biti znatno niži:</a:t>
                </a:r>
                <a:endParaRPr lang="en-US" sz="2000" dirty="0"/>
              </a:p>
              <a:p>
                <a14:m>
                  <m:oMath xmlns:m="http://schemas.openxmlformats.org/officeDocument/2006/math">
                    <m:r>
                      <m:rPr>
                        <m:sty m:val="p"/>
                      </m:rPr>
                      <a:rPr lang="sr-Latn-BA" sz="2000">
                        <a:latin typeface="Cambria Math" panose="02040503050406030204" pitchFamily="18" charset="0"/>
                      </a:rPr>
                      <m:t>Tro</m:t>
                    </m:r>
                    <m:r>
                      <a:rPr lang="sr-Latn-BA" sz="2000">
                        <a:latin typeface="Cambria Math" panose="02040503050406030204" pitchFamily="18" charset="0"/>
                      </a:rPr>
                      <m:t>š</m:t>
                    </m:r>
                    <m:r>
                      <m:rPr>
                        <m:sty m:val="p"/>
                      </m:rPr>
                      <a:rPr lang="sr-Latn-BA" sz="2000">
                        <a:latin typeface="Cambria Math" panose="02040503050406030204" pitchFamily="18" charset="0"/>
                      </a:rPr>
                      <m:t>ak</m:t>
                    </m:r>
                    <m:r>
                      <a:rPr lang="sr-Latn-BA" sz="2000">
                        <a:latin typeface="Cambria Math" panose="02040503050406030204" pitchFamily="18" charset="0"/>
                      </a:rPr>
                      <m:t> </m:t>
                    </m:r>
                    <m:r>
                      <m:rPr>
                        <m:sty m:val="p"/>
                      </m:rPr>
                      <a:rPr lang="sr-Latn-BA" sz="2000">
                        <a:latin typeface="Cambria Math" panose="02040503050406030204" pitchFamily="18" charset="0"/>
                      </a:rPr>
                      <m:t>sopstvenog</m:t>
                    </m:r>
                    <m:r>
                      <a:rPr lang="sr-Latn-BA" sz="2000">
                        <a:latin typeface="Cambria Math" panose="02040503050406030204" pitchFamily="18" charset="0"/>
                      </a:rPr>
                      <m:t> </m:t>
                    </m:r>
                    <m:r>
                      <m:rPr>
                        <m:sty m:val="p"/>
                      </m:rPr>
                      <a:rPr lang="sr-Latn-BA" sz="2000">
                        <a:latin typeface="Cambria Math" panose="02040503050406030204" pitchFamily="18" charset="0"/>
                      </a:rPr>
                      <m:t>kapitala</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bezrizi</m:t>
                    </m:r>
                    <m:r>
                      <a:rPr lang="sr-Latn-BA" sz="2000">
                        <a:latin typeface="Cambria Math" panose="02040503050406030204" pitchFamily="18" charset="0"/>
                      </a:rPr>
                      <m:t>č</m:t>
                    </m:r>
                    <m:r>
                      <m:rPr>
                        <m:sty m:val="p"/>
                      </m:rPr>
                      <a:rPr lang="sr-Latn-BA" sz="2000">
                        <a:latin typeface="Cambria Math" panose="02040503050406030204" pitchFamily="18" charset="0"/>
                      </a:rPr>
                      <m:t>na</m:t>
                    </m:r>
                    <m:r>
                      <a:rPr lang="sr-Latn-BA" sz="2000">
                        <a:latin typeface="Cambria Math" panose="02040503050406030204" pitchFamily="18" charset="0"/>
                      </a:rPr>
                      <m:t> </m:t>
                    </m:r>
                    <m:r>
                      <m:rPr>
                        <m:sty m:val="p"/>
                      </m:rPr>
                      <a:rPr lang="sr-Latn-BA" sz="2000">
                        <a:latin typeface="Cambria Math" panose="02040503050406030204" pitchFamily="18" charset="0"/>
                      </a:rPr>
                      <m:t>stopa</m:t>
                    </m:r>
                    <m:r>
                      <a:rPr lang="sr-Latn-BA" sz="2000">
                        <a:latin typeface="Cambria Math" panose="02040503050406030204" pitchFamily="18" charset="0"/>
                      </a:rPr>
                      <m:t>+</m:t>
                    </m:r>
                    <m:r>
                      <m:rPr>
                        <m:sty m:val="p"/>
                      </m:rPr>
                      <a:rPr lang="sr-Latn-BA" sz="2000">
                        <a:latin typeface="Cambria Math" panose="02040503050406030204" pitchFamily="18" charset="0"/>
                      </a:rPr>
                      <m:t>β</m:t>
                    </m:r>
                    <m:r>
                      <a:rPr lang="sr-Latn-BA" sz="2000">
                        <a:latin typeface="Cambria Math" panose="02040503050406030204" pitchFamily="18" charset="0"/>
                      </a:rPr>
                      <m:t>×</m:t>
                    </m:r>
                    <m:r>
                      <m:rPr>
                        <m:sty m:val="p"/>
                      </m:rPr>
                      <a:rPr lang="sr-Latn-BA" sz="2000">
                        <a:latin typeface="Cambria Math" panose="02040503050406030204" pitchFamily="18" charset="0"/>
                      </a:rPr>
                      <m:t>tr</m:t>
                    </m:r>
                    <m:r>
                      <a:rPr lang="sr-Latn-BA" sz="2000">
                        <a:latin typeface="Cambria Math" panose="02040503050406030204" pitchFamily="18" charset="0"/>
                      </a:rPr>
                      <m:t>ž</m:t>
                    </m:r>
                    <m:r>
                      <m:rPr>
                        <m:sty m:val="p"/>
                      </m:rPr>
                      <a:rPr lang="sr-Latn-BA" sz="2000">
                        <a:latin typeface="Cambria Math" panose="02040503050406030204" pitchFamily="18" charset="0"/>
                      </a:rPr>
                      <m:t>i</m:t>
                    </m:r>
                    <m:r>
                      <a:rPr lang="sr-Latn-BA" sz="2000">
                        <a:latin typeface="Cambria Math" panose="02040503050406030204" pitchFamily="18" charset="0"/>
                      </a:rPr>
                      <m:t>š</m:t>
                    </m:r>
                    <m:r>
                      <m:rPr>
                        <m:sty m:val="p"/>
                      </m:rPr>
                      <a:rPr lang="sr-Latn-BA" sz="2000">
                        <a:latin typeface="Cambria Math" panose="02040503050406030204" pitchFamily="18" charset="0"/>
                      </a:rPr>
                      <m:t>na</m:t>
                    </m:r>
                    <m:r>
                      <a:rPr lang="sr-Latn-BA" sz="2000">
                        <a:latin typeface="Cambria Math" panose="02040503050406030204" pitchFamily="18" charset="0"/>
                      </a:rPr>
                      <m:t> </m:t>
                    </m:r>
                    <m:r>
                      <m:rPr>
                        <m:sty m:val="p"/>
                      </m:rPr>
                      <a:rPr lang="sr-Latn-BA" sz="2000">
                        <a:latin typeface="Cambria Math" panose="02040503050406030204" pitchFamily="18" charset="0"/>
                      </a:rPr>
                      <m:t>prem</m:t>
                    </m:r>
                    <m:r>
                      <a:rPr lang="sr-Latn-BA" sz="2000">
                        <a:latin typeface="Cambria Math" panose="02040503050406030204" pitchFamily="18" charset="0"/>
                      </a:rPr>
                      <m:t>. </m:t>
                    </m:r>
                    <m:r>
                      <m:rPr>
                        <m:sty m:val="p"/>
                      </m:rPr>
                      <a:rPr lang="sr-Latn-BA" sz="2000">
                        <a:latin typeface="Cambria Math" panose="02040503050406030204" pitchFamily="18" charset="0"/>
                      </a:rPr>
                      <m:t>rizika</m:t>
                    </m:r>
                    <m:r>
                      <a:rPr lang="sr-Latn-BA" sz="2000">
                        <a:latin typeface="Cambria Math" panose="02040503050406030204" pitchFamily="18" charset="0"/>
                      </a:rPr>
                      <m:t>+</m:t>
                    </m:r>
                    <m:r>
                      <m:rPr>
                        <m:sty m:val="p"/>
                      </m:rPr>
                      <a:rPr lang="sr-Latn-BA" sz="2000">
                        <a:latin typeface="Cambria Math" panose="02040503050406030204" pitchFamily="18" charset="0"/>
                      </a:rPr>
                      <m:t>λ</m:t>
                    </m:r>
                    <m:r>
                      <a:rPr lang="sr-Latn-BA" sz="2000">
                        <a:latin typeface="Cambria Math" panose="02040503050406030204" pitchFamily="18" charset="0"/>
                      </a:rPr>
                      <m:t>×</m:t>
                    </m:r>
                    <m:r>
                      <m:rPr>
                        <m:sty m:val="p"/>
                      </m:rPr>
                      <a:rPr lang="sr-Latn-BA" sz="2000">
                        <a:latin typeface="Cambria Math" panose="02040503050406030204" pitchFamily="18" charset="0"/>
                      </a:rPr>
                      <m:t>premija</m:t>
                    </m:r>
                    <m:r>
                      <a:rPr lang="sr-Latn-BA" sz="2000">
                        <a:latin typeface="Cambria Math" panose="02040503050406030204" pitchFamily="18" charset="0"/>
                      </a:rPr>
                      <m:t> </m:t>
                    </m:r>
                    <m:r>
                      <m:rPr>
                        <m:sty m:val="p"/>
                      </m:rPr>
                      <a:rPr lang="sr-Latn-BA" sz="2000">
                        <a:latin typeface="Cambria Math" panose="02040503050406030204" pitchFamily="18" charset="0"/>
                      </a:rPr>
                      <m:t>za</m:t>
                    </m:r>
                    <m:r>
                      <a:rPr lang="sr-Latn-BA" sz="2000">
                        <a:latin typeface="Cambria Math" panose="02040503050406030204" pitchFamily="18" charset="0"/>
                      </a:rPr>
                      <m:t> </m:t>
                    </m:r>
                    <m:r>
                      <m:rPr>
                        <m:sty m:val="p"/>
                      </m:rPr>
                      <a:rPr lang="sr-Latn-BA" sz="2000">
                        <a:latin typeface="Cambria Math" panose="02040503050406030204" pitchFamily="18" charset="0"/>
                      </a:rPr>
                      <m:t>rizik</m:t>
                    </m:r>
                    <m:r>
                      <a:rPr lang="sr-Latn-BA" sz="2000">
                        <a:latin typeface="Cambria Math" panose="02040503050406030204" pitchFamily="18" charset="0"/>
                      </a:rPr>
                      <m:t> </m:t>
                    </m:r>
                    <m:r>
                      <m:rPr>
                        <m:sty m:val="p"/>
                      </m:rPr>
                      <a:rPr lang="sr-Latn-BA" sz="2000">
                        <a:latin typeface="Cambria Math" panose="02040503050406030204" pitchFamily="18" charset="0"/>
                      </a:rPr>
                      <m:t>zemlje</m:t>
                    </m:r>
                  </m:oMath>
                </a14:m>
                <a:endParaRPr lang="en-US" sz="2000" dirty="0"/>
              </a:p>
              <a:p>
                <a:pPr marL="0" indent="0">
                  <a:buNone/>
                </a:pPr>
                <a14:m>
                  <m:oMathPara xmlns:m="http://schemas.openxmlformats.org/officeDocument/2006/math">
                    <m:oMathParaPr>
                      <m:jc m:val="centerGroup"/>
                    </m:oMathParaPr>
                    <m:oMath xmlns:m="http://schemas.openxmlformats.org/officeDocument/2006/math">
                      <m:r>
                        <a:rPr lang="sr-Latn-BA" sz="2000" i="1">
                          <a:latin typeface="Cambria Math" panose="02040503050406030204" pitchFamily="18" charset="0"/>
                        </a:rPr>
                        <m:t>=</m:t>
                      </m:r>
                      <m:r>
                        <a:rPr lang="sr-Latn-BA" sz="2000" b="0" i="1" smtClean="0">
                          <a:latin typeface="Cambria Math" panose="02040503050406030204" pitchFamily="18" charset="0"/>
                        </a:rPr>
                        <m:t>3.98</m:t>
                      </m:r>
                      <m:r>
                        <a:rPr lang="sr-Latn-BA" sz="2000" i="1">
                          <a:latin typeface="Cambria Math" panose="02040503050406030204" pitchFamily="18" charset="0"/>
                        </a:rPr>
                        <m:t>%+0.88×</m:t>
                      </m:r>
                      <m:r>
                        <a:rPr lang="sr-Latn-BA" sz="2000" i="1" smtClean="0">
                          <a:latin typeface="Cambria Math" panose="02040503050406030204" pitchFamily="18" charset="0"/>
                        </a:rPr>
                        <m:t>4</m:t>
                      </m:r>
                      <m:r>
                        <a:rPr lang="sr-Latn-BA" sz="2000" b="0" i="1" smtClean="0">
                          <a:latin typeface="Cambria Math" panose="02040503050406030204" pitchFamily="18" charset="0"/>
                        </a:rPr>
                        <m:t>.6</m:t>
                      </m:r>
                      <m:r>
                        <a:rPr lang="sr-Latn-BA" sz="2000" i="1">
                          <a:latin typeface="Cambria Math" panose="02040503050406030204" pitchFamily="18" charset="0"/>
                        </a:rPr>
                        <m:t>%+ 0.35×</m:t>
                      </m:r>
                      <m:r>
                        <a:rPr lang="sr-Latn-BA" sz="2000" b="0" i="1" smtClean="0">
                          <a:latin typeface="Cambria Math" panose="02040503050406030204" pitchFamily="18" charset="0"/>
                        </a:rPr>
                        <m:t>9.51</m:t>
                      </m:r>
                      <m:r>
                        <a:rPr lang="sr-Latn-BA" sz="2000" i="1">
                          <a:latin typeface="Cambria Math" panose="02040503050406030204" pitchFamily="18" charset="0"/>
                        </a:rPr>
                        <m:t>%=</m:t>
                      </m:r>
                      <m:r>
                        <a:rPr lang="sr-Latn-BA" sz="2000" b="0" i="1" smtClean="0">
                          <a:latin typeface="Cambria Math" panose="02040503050406030204" pitchFamily="18" charset="0"/>
                        </a:rPr>
                        <m:t>11.36</m:t>
                      </m:r>
                      <m:r>
                        <a:rPr lang="sr-Latn-BA" sz="2000" i="1">
                          <a:latin typeface="Cambria Math" panose="02040503050406030204" pitchFamily="18" charset="0"/>
                        </a:rPr>
                        <m:t>%</m:t>
                      </m:r>
                    </m:oMath>
                  </m:oMathPara>
                </a14:m>
                <a:endParaRPr lang="en-US" sz="2000" dirty="0"/>
              </a:p>
              <a:p>
                <a:endParaRPr lang="sr-Latn-BA" sz="2000" dirty="0" smtClean="0"/>
              </a:p>
              <a:p>
                <a:endParaRPr lang="en-US" sz="2000" dirty="0" smtClean="0"/>
              </a:p>
              <a:p>
                <a:endParaRPr lang="sr-Latn-BA" sz="20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79512" y="1628800"/>
                <a:ext cx="8784976" cy="4680520"/>
              </a:xfrm>
              <a:blipFill rotWithShape="0">
                <a:blip r:embed="rId2"/>
                <a:stretch>
                  <a:fillRect l="-416" t="-651"/>
                </a:stretch>
              </a:blipFill>
            </p:spPr>
            <p:txBody>
              <a:bodyPr/>
              <a:lstStyle/>
              <a:p>
                <a:r>
                  <a:rPr lang="sr-Latn-BA">
                    <a:noFill/>
                  </a:rPr>
                  <a:t> </a:t>
                </a:r>
              </a:p>
            </p:txBody>
          </p:sp>
        </mc:Fallback>
      </mc:AlternateContent>
      <p:sp>
        <p:nvSpPr>
          <p:cNvPr id="4" name="Title 3"/>
          <p:cNvSpPr>
            <a:spLocks noGrp="1"/>
          </p:cNvSpPr>
          <p:nvPr>
            <p:ph type="title"/>
          </p:nvPr>
        </p:nvSpPr>
        <p:spPr>
          <a:xfrm>
            <a:off x="467544" y="257078"/>
            <a:ext cx="8229600" cy="1143000"/>
          </a:xfrm>
        </p:spPr>
        <p:txBody>
          <a:bodyPr>
            <a:normAutofit/>
          </a:bodyPr>
          <a:lstStyle/>
          <a:p>
            <a:r>
              <a:rPr lang="sr-Latn-BA" sz="2600" b="1" dirty="0">
                <a:solidFill>
                  <a:schemeClr val="accent3"/>
                </a:solidFill>
              </a:rPr>
              <a:t>Primjer -</a:t>
            </a:r>
            <a:r>
              <a:rPr lang="sr-Latn-BA" sz="2600" b="1" i="1" dirty="0">
                <a:solidFill>
                  <a:schemeClr val="accent3"/>
                </a:solidFill>
              </a:rPr>
              <a:t>Izračunavanje troška sopstvenog kapitala s uključenom premijom za rizik zemlje </a:t>
            </a:r>
            <a:endParaRPr lang="sr-Latn-BA" sz="2600" dirty="0"/>
          </a:p>
        </p:txBody>
      </p:sp>
    </p:spTree>
    <p:extLst>
      <p:ext uri="{BB962C8B-B14F-4D97-AF65-F5344CB8AC3E}">
        <p14:creationId xmlns:p14="http://schemas.microsoft.com/office/powerpoint/2010/main" val="2424136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780696"/>
          </a:xfrm>
        </p:spPr>
        <p:txBody>
          <a:bodyPr>
            <a:normAutofit/>
          </a:bodyPr>
          <a:lstStyle/>
          <a:p>
            <a:r>
              <a:rPr lang="sr-Latn-BA" sz="3600" b="1" dirty="0" smtClean="0">
                <a:solidFill>
                  <a:schemeClr val="accent3">
                    <a:lumMod val="75000"/>
                  </a:schemeClr>
                </a:solidFill>
              </a:rPr>
              <a:t>Metode prinosnog pristupa</a:t>
            </a:r>
            <a:endParaRPr lang="en-US" sz="3600" b="1" dirty="0">
              <a:solidFill>
                <a:schemeClr val="accent3">
                  <a:lumMod val="75000"/>
                </a:schemeClr>
              </a:solidFill>
            </a:endParaRPr>
          </a:p>
        </p:txBody>
      </p:sp>
      <p:sp>
        <p:nvSpPr>
          <p:cNvPr id="3" name="Content Placeholder 2"/>
          <p:cNvSpPr>
            <a:spLocks noGrp="1"/>
          </p:cNvSpPr>
          <p:nvPr>
            <p:ph idx="1"/>
          </p:nvPr>
        </p:nvSpPr>
        <p:spPr>
          <a:xfrm>
            <a:off x="467544" y="1340768"/>
            <a:ext cx="8219256" cy="5256584"/>
          </a:xfrm>
        </p:spPr>
        <p:txBody>
          <a:bodyPr>
            <a:normAutofit/>
          </a:bodyPr>
          <a:lstStyle/>
          <a:p>
            <a:r>
              <a:rPr lang="sr-Latn-BA" dirty="0" smtClean="0"/>
              <a:t>Metode prinosnog pristupa klasifikuju se na statičke i dinamičke metode. </a:t>
            </a:r>
          </a:p>
          <a:p>
            <a:r>
              <a:rPr lang="sr-Latn-BA" b="1" dirty="0" smtClean="0"/>
              <a:t>Statičke metode </a:t>
            </a:r>
            <a:r>
              <a:rPr lang="sr-Latn-BA" dirty="0" smtClean="0"/>
              <a:t>koriste se ako se pretpostavlja nastavak poslovanja preduzeća uz istu stopu rasta i podrazumijevaju dijeljenje novčanog toka sa stopom kapitalizacije. </a:t>
            </a:r>
          </a:p>
          <a:p>
            <a:r>
              <a:rPr lang="sr-Latn-BA" b="1" dirty="0" smtClean="0"/>
              <a:t>Dinamičke metode </a:t>
            </a:r>
            <a:r>
              <a:rPr lang="sr-Latn-BA" dirty="0" smtClean="0"/>
              <a:t>posmatraju determinante vrijednosti u vremenskom periodu, pri čemu procjena može da se vrši preko sadašnje vrijednosti očekivanog dobitka i sadašnje vrijednosti neto novčanog toka. </a:t>
            </a:r>
          </a:p>
          <a:p>
            <a:r>
              <a:rPr lang="sr-Latn-BA" dirty="0" smtClean="0"/>
              <a:t>Podrazumijevaju da će očekivani budući prinosi biti značajno različiti od tekućih prinosa preduzeća.</a:t>
            </a:r>
            <a:endParaRPr lang="sr-Latn-B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79512" y="1556792"/>
                <a:ext cx="8964488" cy="5184576"/>
              </a:xfrm>
            </p:spPr>
            <p:txBody>
              <a:bodyPr>
                <a:normAutofit/>
              </a:bodyPr>
              <a:lstStyle/>
              <a:p>
                <a:r>
                  <a:rPr lang="sr-Latn-BA" sz="2000" dirty="0" smtClean="0"/>
                  <a:t>Trošak sopstvenog kapitala može se prevesti u realni trošak uvažavanjem odnosa inflacije u SAD i  BiH. </a:t>
                </a:r>
              </a:p>
              <a:p>
                <a:r>
                  <a:rPr lang="sr-Latn-BA" sz="2000" dirty="0" smtClean="0"/>
                  <a:t>Godišnja </a:t>
                </a:r>
                <a:r>
                  <a:rPr lang="sr-Latn-BA" sz="2000" dirty="0"/>
                  <a:t>inflacija za </a:t>
                </a:r>
                <a:r>
                  <a:rPr lang="sr-Latn-BA" sz="2000" dirty="0" smtClean="0"/>
                  <a:t>2023. </a:t>
                </a:r>
                <a:r>
                  <a:rPr lang="sr-Latn-BA" sz="2000" dirty="0"/>
                  <a:t>godinu iznosila je </a:t>
                </a:r>
                <a:r>
                  <a:rPr lang="sr-Latn-BA" sz="2000" dirty="0" smtClean="0"/>
                  <a:t>3.4% u </a:t>
                </a:r>
                <a:r>
                  <a:rPr lang="sr-Latn-BA" sz="2000" dirty="0"/>
                  <a:t>SAD, a </a:t>
                </a:r>
                <a:r>
                  <a:rPr lang="sr-Latn-BA" sz="2000" dirty="0" smtClean="0"/>
                  <a:t>5.49% u </a:t>
                </a:r>
                <a:r>
                  <a:rPr lang="sr-Latn-BA" sz="2000" dirty="0"/>
                  <a:t>BiH. Tada je trošak sopstvenog </a:t>
                </a:r>
                <a:r>
                  <a:rPr lang="sr-Latn-BA" sz="2000" dirty="0" smtClean="0"/>
                  <a:t>kapitala: </a:t>
                </a:r>
                <a:endParaRPr lang="sr-Latn-BA" sz="2000" dirty="0" smtClean="0"/>
              </a:p>
              <a:p>
                <a:endParaRPr lang="sr-Latn-BA" sz="2000" dirty="0" smtClean="0"/>
              </a:p>
              <a:p>
                <a14:m>
                  <m:oMath xmlns:m="http://schemas.openxmlformats.org/officeDocument/2006/math">
                    <m:r>
                      <m:rPr>
                        <m:sty m:val="p"/>
                      </m:rPr>
                      <a:rPr lang="sr-Latn-BA" sz="2000">
                        <a:latin typeface="Cambria Math" panose="02040503050406030204" pitchFamily="18" charset="0"/>
                      </a:rPr>
                      <m:t>Tro</m:t>
                    </m:r>
                    <m:r>
                      <a:rPr lang="sr-Latn-BA" sz="2000">
                        <a:latin typeface="Cambria Math" panose="02040503050406030204" pitchFamily="18" charset="0"/>
                      </a:rPr>
                      <m:t>š</m:t>
                    </m:r>
                    <m:r>
                      <m:rPr>
                        <m:sty m:val="p"/>
                      </m:rPr>
                      <a:rPr lang="sr-Latn-BA" sz="2000">
                        <a:latin typeface="Cambria Math" panose="02040503050406030204" pitchFamily="18" charset="0"/>
                      </a:rPr>
                      <m:t>ak</m:t>
                    </m:r>
                    <m:r>
                      <a:rPr lang="sr-Latn-BA" sz="2000">
                        <a:latin typeface="Cambria Math" panose="02040503050406030204" pitchFamily="18" charset="0"/>
                      </a:rPr>
                      <m:t> </m:t>
                    </m:r>
                    <m:r>
                      <m:rPr>
                        <m:sty m:val="p"/>
                      </m:rPr>
                      <a:rPr lang="sr-Latn-BA" sz="2000">
                        <a:latin typeface="Cambria Math" panose="02040503050406030204" pitchFamily="18" charset="0"/>
                      </a:rPr>
                      <m:t>sopstvenog</m:t>
                    </m:r>
                    <m:r>
                      <a:rPr lang="sr-Latn-BA" sz="2000">
                        <a:latin typeface="Cambria Math" panose="02040503050406030204" pitchFamily="18" charset="0"/>
                      </a:rPr>
                      <m:t> </m:t>
                    </m:r>
                    <m:r>
                      <m:rPr>
                        <m:sty m:val="p"/>
                      </m:rPr>
                      <a:rPr lang="sr-Latn-BA" sz="2000">
                        <a:latin typeface="Cambria Math" panose="02040503050406030204" pitchFamily="18" charset="0"/>
                      </a:rPr>
                      <m:t>kapitala</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KM</m:t>
                    </m:r>
                    <m:r>
                      <a:rPr lang="sr-Latn-BA" sz="2000">
                        <a:latin typeface="Cambria Math" panose="02040503050406030204" pitchFamily="18" charset="0"/>
                      </a:rPr>
                      <m:t>=</m:t>
                    </m:r>
                    <m:d>
                      <m:dPr>
                        <m:ctrlPr>
                          <a:rPr lang="en-US" sz="2000" i="1">
                            <a:latin typeface="Cambria Math" panose="02040503050406030204" pitchFamily="18" charset="0"/>
                          </a:rPr>
                        </m:ctrlPr>
                      </m:dPr>
                      <m:e>
                        <m:r>
                          <a:rPr lang="sr-Latn-BA" sz="2000">
                            <a:latin typeface="Cambria Math" panose="02040503050406030204" pitchFamily="18" charset="0"/>
                          </a:rPr>
                          <m:t>1+</m:t>
                        </m:r>
                        <m:r>
                          <m:rPr>
                            <m:sty m:val="p"/>
                          </m:rPr>
                          <a:rPr lang="sr-Latn-BA" sz="2000">
                            <a:latin typeface="Cambria Math" panose="02040503050406030204" pitchFamily="18" charset="0"/>
                          </a:rPr>
                          <m:t>tro</m:t>
                        </m:r>
                        <m:r>
                          <a:rPr lang="sr-Latn-BA" sz="2000">
                            <a:latin typeface="Cambria Math" panose="02040503050406030204" pitchFamily="18" charset="0"/>
                          </a:rPr>
                          <m:t>š</m:t>
                        </m:r>
                        <m:r>
                          <m:rPr>
                            <m:sty m:val="p"/>
                          </m:rPr>
                          <a:rPr lang="sr-Latn-BA" sz="2000">
                            <a:latin typeface="Cambria Math" panose="02040503050406030204" pitchFamily="18" charset="0"/>
                          </a:rPr>
                          <m:t>ak</m:t>
                        </m:r>
                        <m:r>
                          <a:rPr lang="sr-Latn-BA" sz="2000">
                            <a:latin typeface="Cambria Math" panose="02040503050406030204" pitchFamily="18" charset="0"/>
                          </a:rPr>
                          <m:t> </m:t>
                        </m:r>
                        <m:r>
                          <m:rPr>
                            <m:sty m:val="p"/>
                          </m:rPr>
                          <a:rPr lang="sr-Latn-BA" sz="2000">
                            <a:latin typeface="Cambria Math" panose="02040503050406030204" pitchFamily="18" charset="0"/>
                          </a:rPr>
                          <m:t>kapitala</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e>
                    </m:d>
                    <m:r>
                      <a:rPr lang="sr-Latn-BA" sz="2000">
                        <a:latin typeface="Cambria Math" panose="02040503050406030204" pitchFamily="18" charset="0"/>
                      </a:rPr>
                      <m:t>×</m:t>
                    </m:r>
                    <m:d>
                      <m:dPr>
                        <m:ctrlPr>
                          <a:rPr lang="en-US" sz="2000" i="1">
                            <a:latin typeface="Cambria Math" panose="02040503050406030204" pitchFamily="18" charset="0"/>
                          </a:rPr>
                        </m:ctrlPr>
                      </m:dPr>
                      <m:e>
                        <m:f>
                          <m:fPr>
                            <m:ctrlPr>
                              <a:rPr lang="en-US" sz="2000" i="1">
                                <a:latin typeface="Cambria Math" panose="02040503050406030204" pitchFamily="18" charset="0"/>
                              </a:rPr>
                            </m:ctrlPr>
                          </m:fPr>
                          <m:num>
                            <m:r>
                              <a:rPr lang="sr-Latn-BA" sz="2000">
                                <a:latin typeface="Cambria Math" panose="02040503050406030204" pitchFamily="18" charset="0"/>
                              </a:rPr>
                              <m:t>1+</m:t>
                            </m:r>
                            <m:sSub>
                              <m:sSubPr>
                                <m:ctrlPr>
                                  <a:rPr lang="en-US" sz="2000" i="1">
                                    <a:latin typeface="Cambria Math" panose="02040503050406030204" pitchFamily="18" charset="0"/>
                                  </a:rPr>
                                </m:ctrlPr>
                              </m:sSubPr>
                              <m:e>
                                <m:r>
                                  <m:rPr>
                                    <m:sty m:val="p"/>
                                  </m:rPr>
                                  <a:rPr lang="sr-Latn-BA" sz="2000">
                                    <a:latin typeface="Cambria Math" panose="02040503050406030204" pitchFamily="18" charset="0"/>
                                  </a:rPr>
                                  <m:t>stopa</m:t>
                                </m:r>
                                <m:r>
                                  <a:rPr lang="sr-Latn-BA" sz="2000">
                                    <a:latin typeface="Cambria Math" panose="02040503050406030204" pitchFamily="18" charset="0"/>
                                  </a:rPr>
                                  <m:t> </m:t>
                                </m:r>
                                <m:r>
                                  <m:rPr>
                                    <m:sty m:val="p"/>
                                  </m:rPr>
                                  <a:rPr lang="sr-Latn-BA" sz="2000">
                                    <a:latin typeface="Cambria Math" panose="02040503050406030204" pitchFamily="18" charset="0"/>
                                  </a:rPr>
                                  <m:t>inflacije</m:t>
                                </m:r>
                              </m:e>
                              <m:sub>
                                <m:r>
                                  <m:rPr>
                                    <m:sty m:val="p"/>
                                  </m:rPr>
                                  <a:rPr lang="sr-Latn-BA" sz="2000">
                                    <a:latin typeface="Cambria Math" panose="02040503050406030204" pitchFamily="18" charset="0"/>
                                  </a:rPr>
                                  <m:t>BiH</m:t>
                                </m:r>
                              </m:sub>
                            </m:sSub>
                          </m:num>
                          <m:den>
                            <m:r>
                              <a:rPr lang="sr-Latn-BA" sz="2000">
                                <a:latin typeface="Cambria Math" panose="02040503050406030204" pitchFamily="18" charset="0"/>
                              </a:rPr>
                              <m:t>1+</m:t>
                            </m:r>
                            <m:sSub>
                              <m:sSubPr>
                                <m:ctrlPr>
                                  <a:rPr lang="en-US" sz="2000" i="1">
                                    <a:latin typeface="Cambria Math" panose="02040503050406030204" pitchFamily="18" charset="0"/>
                                  </a:rPr>
                                </m:ctrlPr>
                              </m:sSubPr>
                              <m:e>
                                <m:r>
                                  <m:rPr>
                                    <m:sty m:val="p"/>
                                  </m:rPr>
                                  <a:rPr lang="sr-Latn-BA" sz="2000">
                                    <a:latin typeface="Cambria Math" panose="02040503050406030204" pitchFamily="18" charset="0"/>
                                  </a:rPr>
                                  <m:t>stopa</m:t>
                                </m:r>
                                <m:r>
                                  <a:rPr lang="sr-Latn-BA" sz="2000">
                                    <a:latin typeface="Cambria Math" panose="02040503050406030204" pitchFamily="18" charset="0"/>
                                  </a:rPr>
                                  <m:t> </m:t>
                                </m:r>
                                <m:r>
                                  <m:rPr>
                                    <m:sty m:val="p"/>
                                  </m:rPr>
                                  <a:rPr lang="sr-Latn-BA" sz="2000">
                                    <a:latin typeface="Cambria Math" panose="02040503050406030204" pitchFamily="18" charset="0"/>
                                  </a:rPr>
                                  <m:t>inflacije</m:t>
                                </m:r>
                              </m:e>
                              <m:sub>
                                <m:r>
                                  <m:rPr>
                                    <m:sty m:val="p"/>
                                  </m:rPr>
                                  <a:rPr lang="sr-Latn-BA" sz="2000">
                                    <a:latin typeface="Cambria Math" panose="02040503050406030204" pitchFamily="18" charset="0"/>
                                  </a:rPr>
                                  <m:t>SAD</m:t>
                                </m:r>
                              </m:sub>
                            </m:sSub>
                          </m:den>
                        </m:f>
                      </m:e>
                    </m:d>
                    <m:r>
                      <a:rPr lang="sr-Latn-BA" sz="2000" i="1">
                        <a:latin typeface="Cambria Math" panose="02040503050406030204" pitchFamily="18" charset="0"/>
                      </a:rPr>
                      <m:t>−</m:t>
                    </m:r>
                    <m:r>
                      <a:rPr lang="sr-Latn-BA" sz="2000">
                        <a:latin typeface="Cambria Math" panose="02040503050406030204" pitchFamily="18" charset="0"/>
                      </a:rPr>
                      <m:t>1=</m:t>
                    </m:r>
                    <m:d>
                      <m:dPr>
                        <m:ctrlPr>
                          <a:rPr lang="en-US" sz="2000" i="1">
                            <a:latin typeface="Cambria Math" panose="02040503050406030204" pitchFamily="18" charset="0"/>
                          </a:rPr>
                        </m:ctrlPr>
                      </m:dPr>
                      <m:e>
                        <m:r>
                          <a:rPr lang="sr-Latn-BA" sz="2000">
                            <a:latin typeface="Cambria Math" panose="02040503050406030204" pitchFamily="18" charset="0"/>
                          </a:rPr>
                          <m:t>1+0.11</m:t>
                        </m:r>
                        <m:r>
                          <a:rPr lang="sr-Latn-BA" sz="2000" b="0" i="0" smtClean="0">
                            <a:latin typeface="Cambria Math" panose="02040503050406030204" pitchFamily="18" charset="0"/>
                          </a:rPr>
                          <m:t>36</m:t>
                        </m:r>
                      </m:e>
                    </m:d>
                    <m:r>
                      <a:rPr lang="sr-Latn-BA" sz="2000">
                        <a:latin typeface="Cambria Math" panose="02040503050406030204" pitchFamily="18" charset="0"/>
                      </a:rPr>
                      <m:t>×</m:t>
                    </m:r>
                    <m:f>
                      <m:fPr>
                        <m:ctrlPr>
                          <a:rPr lang="en-US" sz="2000" i="1">
                            <a:latin typeface="Cambria Math" panose="02040503050406030204" pitchFamily="18" charset="0"/>
                          </a:rPr>
                        </m:ctrlPr>
                      </m:fPr>
                      <m:num>
                        <m:r>
                          <a:rPr lang="sr-Latn-BA" sz="2000">
                            <a:latin typeface="Cambria Math" panose="02040503050406030204" pitchFamily="18" charset="0"/>
                          </a:rPr>
                          <m:t>1.</m:t>
                        </m:r>
                        <m:r>
                          <a:rPr lang="sr-Latn-BA" sz="2000" b="0" i="0" smtClean="0">
                            <a:latin typeface="Cambria Math" panose="02040503050406030204" pitchFamily="18" charset="0"/>
                          </a:rPr>
                          <m:t>054</m:t>
                        </m:r>
                        <m:r>
                          <a:rPr lang="sr-Latn-BA" sz="2000" b="0" i="1" smtClean="0">
                            <a:latin typeface="Cambria Math" panose="02040503050406030204" pitchFamily="18" charset="0"/>
                          </a:rPr>
                          <m:t>9</m:t>
                        </m:r>
                      </m:num>
                      <m:den>
                        <m:r>
                          <a:rPr lang="sr-Latn-BA" sz="2000">
                            <a:latin typeface="Cambria Math" panose="02040503050406030204" pitchFamily="18" charset="0"/>
                          </a:rPr>
                          <m:t>1.</m:t>
                        </m:r>
                        <m:r>
                          <a:rPr lang="sr-Latn-BA" sz="2000" b="0" i="1" smtClean="0">
                            <a:latin typeface="Cambria Math" panose="02040503050406030204" pitchFamily="18" charset="0"/>
                          </a:rPr>
                          <m:t>034</m:t>
                        </m:r>
                      </m:den>
                    </m:f>
                    <m:r>
                      <a:rPr lang="sr-Latn-BA" sz="2000" i="1">
                        <a:latin typeface="Cambria Math" panose="02040503050406030204" pitchFamily="18" charset="0"/>
                      </a:rPr>
                      <m:t>−</m:t>
                    </m:r>
                    <m:r>
                      <a:rPr lang="sr-Latn-BA" sz="2000">
                        <a:latin typeface="Cambria Math" panose="02040503050406030204" pitchFamily="18" charset="0"/>
                      </a:rPr>
                      <m:t>1=</m:t>
                    </m:r>
                    <m:r>
                      <a:rPr lang="sr-Latn-BA" sz="2000" b="0" i="1" smtClean="0">
                        <a:latin typeface="Cambria Math" panose="02040503050406030204" pitchFamily="18" charset="0"/>
                      </a:rPr>
                      <m:t>13.6</m:t>
                    </m:r>
                    <m:r>
                      <a:rPr lang="sr-Latn-BA" sz="2000">
                        <a:latin typeface="Cambria Math" panose="02040503050406030204" pitchFamily="18" charset="0"/>
                      </a:rPr>
                      <m:t>%</m:t>
                    </m:r>
                  </m:oMath>
                </a14:m>
                <a:endParaRPr lang="sr-Latn-BA" sz="2000" dirty="0" smtClean="0"/>
              </a:p>
              <a:p>
                <a:endParaRPr lang="en-US" sz="2000" dirty="0"/>
              </a:p>
              <a:p>
                <a:r>
                  <a:rPr lang="sr-Latn-BA" sz="2000" dirty="0"/>
                  <a:t>Razlika između troška sopstvenog kapitala preduzeća X u $ (</a:t>
                </a:r>
                <a:r>
                  <a:rPr lang="sr-Latn-BA" sz="2000" dirty="0" smtClean="0"/>
                  <a:t>11.36%) </a:t>
                </a:r>
                <a:r>
                  <a:rPr lang="sr-Latn-BA" sz="2000" dirty="0"/>
                  <a:t>i KM </a:t>
                </a:r>
                <a:r>
                  <a:rPr lang="sr-Latn-BA" sz="2000" dirty="0" smtClean="0"/>
                  <a:t>(13.6%) </a:t>
                </a:r>
                <a:r>
                  <a:rPr lang="sr-Latn-BA" sz="2000" dirty="0"/>
                  <a:t>proističe iz razlike u stopama inflacije u dvjema zemljama. </a:t>
                </a:r>
                <a:endParaRPr lang="en-US" sz="2000" dirty="0"/>
              </a:p>
              <a:p>
                <a:r>
                  <a:rPr lang="sr-Latn-BA" sz="2000" dirty="0"/>
                  <a:t>Podaci o visini godišnje inflacije na kraju </a:t>
                </a:r>
                <a:r>
                  <a:rPr lang="sr-Latn-BA" sz="2000" dirty="0" smtClean="0"/>
                  <a:t>2023. </a:t>
                </a:r>
                <a:r>
                  <a:rPr lang="sr-Latn-BA" sz="2000" dirty="0"/>
                  <a:t>godine preuzeti su sa stranica usinflationcalculator.com i zvanične stranice Agencije za statistiku BiH.</a:t>
                </a:r>
                <a:endParaRPr lang="en-US" sz="2000" dirty="0"/>
              </a:p>
              <a:p>
                <a:endParaRPr lang="sr-Latn-BA" dirty="0" smtClean="0"/>
              </a:p>
              <a:p>
                <a:endParaRPr lang="en-US" dirty="0" smtClean="0"/>
              </a:p>
              <a:p>
                <a:endParaRPr lang="sr-Latn-BA"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79512" y="1556792"/>
                <a:ext cx="8964488" cy="5184576"/>
              </a:xfrm>
              <a:blipFill rotWithShape="0">
                <a:blip r:embed="rId2"/>
                <a:stretch>
                  <a:fillRect l="-408" t="-588" r="-544"/>
                </a:stretch>
              </a:blipFill>
            </p:spPr>
            <p:txBody>
              <a:bodyPr/>
              <a:lstStyle/>
              <a:p>
                <a:r>
                  <a:rPr lang="sr-Latn-BA">
                    <a:noFill/>
                  </a:rPr>
                  <a:t> </a:t>
                </a:r>
              </a:p>
            </p:txBody>
          </p:sp>
        </mc:Fallback>
      </mc:AlternateContent>
      <p:sp>
        <p:nvSpPr>
          <p:cNvPr id="4" name="Title 3"/>
          <p:cNvSpPr>
            <a:spLocks noGrp="1"/>
          </p:cNvSpPr>
          <p:nvPr>
            <p:ph type="title"/>
          </p:nvPr>
        </p:nvSpPr>
        <p:spPr>
          <a:xfrm>
            <a:off x="467544" y="257078"/>
            <a:ext cx="8229600" cy="1143000"/>
          </a:xfrm>
        </p:spPr>
        <p:txBody>
          <a:bodyPr>
            <a:normAutofit/>
          </a:bodyPr>
          <a:lstStyle/>
          <a:p>
            <a:r>
              <a:rPr lang="sr-Latn-BA" sz="2600" b="1" dirty="0">
                <a:solidFill>
                  <a:schemeClr val="accent3"/>
                </a:solidFill>
              </a:rPr>
              <a:t>Primjer -</a:t>
            </a:r>
            <a:r>
              <a:rPr lang="sr-Latn-BA" sz="2600" b="1" i="1" dirty="0">
                <a:solidFill>
                  <a:schemeClr val="accent3"/>
                </a:solidFill>
              </a:rPr>
              <a:t>Izračunavanje troška sopstvenog kapitala s uključenom premijom za rizik zemlje </a:t>
            </a:r>
            <a:endParaRPr lang="sr-Latn-BA" sz="2600" dirty="0"/>
          </a:p>
        </p:txBody>
      </p:sp>
    </p:spTree>
    <p:extLst>
      <p:ext uri="{BB962C8B-B14F-4D97-AF65-F5344CB8AC3E}">
        <p14:creationId xmlns:p14="http://schemas.microsoft.com/office/powerpoint/2010/main" val="6594053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251520" y="1556792"/>
                <a:ext cx="8964488" cy="5184576"/>
              </a:xfrm>
            </p:spPr>
            <p:txBody>
              <a:bodyPr>
                <a:normAutofit/>
              </a:bodyPr>
              <a:lstStyle/>
              <a:p>
                <a:r>
                  <a:rPr lang="sr-Latn-BA" sz="2400" dirty="0" smtClean="0"/>
                  <a:t>Drugi način je da se odmah dođe do troška sopstvenog kapitala u domaćoj valuti tako što se uzima bezrizična stopa koja važi u datoj zemlji. </a:t>
                </a:r>
              </a:p>
              <a:p>
                <a:r>
                  <a:rPr lang="sr-Latn-BA" sz="2400" dirty="0" smtClean="0"/>
                  <a:t>Za </a:t>
                </a:r>
                <a:r>
                  <a:rPr lang="sr-Latn-BA" sz="2400" dirty="0"/>
                  <a:t>BiH bezrizična stopa je kamatna stopa na državne </a:t>
                </a:r>
                <a:r>
                  <a:rPr lang="sr-Latn-BA" sz="2400" dirty="0" smtClean="0"/>
                  <a:t>obveznice. Trošak </a:t>
                </a:r>
                <a:r>
                  <a:rPr lang="sr-Latn-BA" sz="2400" dirty="0"/>
                  <a:t>kapitala će biti:	</a:t>
                </a:r>
                <a:endParaRPr lang="sr-Latn-BA" sz="2400" dirty="0" smtClean="0"/>
              </a:p>
              <a:p>
                <a:pPr marL="0" indent="0">
                  <a:buNone/>
                </a:pPr>
                <a:endParaRPr lang="sr-Latn-BA" sz="2400" dirty="0" smtClean="0"/>
              </a:p>
              <a:p>
                <a:pPr marL="0" indent="0">
                  <a:buNone/>
                </a:pPr>
                <a14:m>
                  <m:oMathPara xmlns:m="http://schemas.openxmlformats.org/officeDocument/2006/math">
                    <m:oMathParaPr>
                      <m:jc m:val="left"/>
                    </m:oMathParaPr>
                    <m:oMath xmlns:m="http://schemas.openxmlformats.org/officeDocument/2006/math">
                      <m:r>
                        <m:rPr>
                          <m:sty m:val="p"/>
                        </m:rPr>
                        <a:rPr lang="sr-Latn-BA" sz="2000">
                          <a:latin typeface="Cambria Math" panose="02040503050406030204" pitchFamily="18" charset="0"/>
                        </a:rPr>
                        <m:t>Tro</m:t>
                      </m:r>
                      <m:r>
                        <a:rPr lang="sr-Latn-BA" sz="2000">
                          <a:latin typeface="Cambria Math" panose="02040503050406030204" pitchFamily="18" charset="0"/>
                        </a:rPr>
                        <m:t>š</m:t>
                      </m:r>
                      <m:r>
                        <m:rPr>
                          <m:sty m:val="p"/>
                        </m:rPr>
                        <a:rPr lang="sr-Latn-BA" sz="2000">
                          <a:latin typeface="Cambria Math" panose="02040503050406030204" pitchFamily="18" charset="0"/>
                        </a:rPr>
                        <m:t>ak</m:t>
                      </m:r>
                      <m:r>
                        <a:rPr lang="sr-Latn-BA" sz="2000">
                          <a:latin typeface="Cambria Math" panose="02040503050406030204" pitchFamily="18" charset="0"/>
                        </a:rPr>
                        <m:t> </m:t>
                      </m:r>
                      <m:r>
                        <m:rPr>
                          <m:sty m:val="p"/>
                        </m:rPr>
                        <a:rPr lang="sr-Latn-BA" sz="2000">
                          <a:latin typeface="Cambria Math" panose="02040503050406030204" pitchFamily="18" charset="0"/>
                        </a:rPr>
                        <m:t>sopstvenog</m:t>
                      </m:r>
                      <m:r>
                        <a:rPr lang="sr-Latn-BA" sz="2000">
                          <a:latin typeface="Cambria Math" panose="02040503050406030204" pitchFamily="18" charset="0"/>
                        </a:rPr>
                        <m:t> </m:t>
                      </m:r>
                      <m:r>
                        <m:rPr>
                          <m:sty m:val="p"/>
                        </m:rPr>
                        <a:rPr lang="sr-Latn-BA" sz="2000">
                          <a:latin typeface="Cambria Math" panose="02040503050406030204" pitchFamily="18" charset="0"/>
                        </a:rPr>
                        <m:t>kapitala</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KM</m:t>
                      </m:r>
                      <m:r>
                        <a:rPr lang="sr-Latn-BA" sz="2000">
                          <a:latin typeface="Cambria Math" panose="02040503050406030204" pitchFamily="18" charset="0"/>
                        </a:rPr>
                        <m:t>=</m:t>
                      </m:r>
                      <m:r>
                        <m:rPr>
                          <m:sty m:val="p"/>
                        </m:rPr>
                        <a:rPr lang="sr-Latn-BA" sz="2000">
                          <a:latin typeface="Cambria Math" panose="02040503050406030204" pitchFamily="18" charset="0"/>
                        </a:rPr>
                        <m:t>bezrizi</m:t>
                      </m:r>
                      <m:r>
                        <a:rPr lang="sr-Latn-BA" sz="2000">
                          <a:latin typeface="Cambria Math" panose="02040503050406030204" pitchFamily="18" charset="0"/>
                        </a:rPr>
                        <m:t>č</m:t>
                      </m:r>
                      <m:r>
                        <m:rPr>
                          <m:sty m:val="p"/>
                        </m:rPr>
                        <a:rPr lang="sr-Latn-BA" sz="2000">
                          <a:latin typeface="Cambria Math" panose="02040503050406030204" pitchFamily="18" charset="0"/>
                        </a:rPr>
                        <m:t>na</m:t>
                      </m:r>
                      <m:r>
                        <a:rPr lang="sr-Latn-BA" sz="2000">
                          <a:latin typeface="Cambria Math" panose="02040503050406030204" pitchFamily="18" charset="0"/>
                        </a:rPr>
                        <m:t> </m:t>
                      </m:r>
                      <m:r>
                        <m:rPr>
                          <m:sty m:val="p"/>
                        </m:rPr>
                        <a:rPr lang="sr-Latn-BA" sz="2000">
                          <a:latin typeface="Cambria Math" panose="02040503050406030204" pitchFamily="18" charset="0"/>
                        </a:rPr>
                        <m:t>stopa</m:t>
                      </m:r>
                      <m:r>
                        <a:rPr lang="sr-Latn-BA" sz="2000">
                          <a:latin typeface="Cambria Math" panose="02040503050406030204" pitchFamily="18" charset="0"/>
                        </a:rPr>
                        <m:t> </m:t>
                      </m:r>
                      <m:r>
                        <m:rPr>
                          <m:sty m:val="p"/>
                        </m:rPr>
                        <a:rPr lang="sr-Latn-BA" sz="2000">
                          <a:latin typeface="Cambria Math" panose="02040503050406030204" pitchFamily="18" charset="0"/>
                        </a:rPr>
                        <m:t>u</m:t>
                      </m:r>
                      <m:r>
                        <a:rPr lang="sr-Latn-BA" sz="2000">
                          <a:latin typeface="Cambria Math" panose="02040503050406030204" pitchFamily="18" charset="0"/>
                        </a:rPr>
                        <m:t> </m:t>
                      </m:r>
                      <m:r>
                        <m:rPr>
                          <m:sty m:val="p"/>
                        </m:rPr>
                        <a:rPr lang="sr-Latn-BA" sz="2000">
                          <a:latin typeface="Cambria Math" panose="02040503050406030204" pitchFamily="18" charset="0"/>
                        </a:rPr>
                        <m:t>BiH</m:t>
                      </m:r>
                      <m:r>
                        <a:rPr lang="sr-Latn-BA" sz="2000">
                          <a:latin typeface="Cambria Math" panose="02040503050406030204" pitchFamily="18" charset="0"/>
                        </a:rPr>
                        <m:t>+</m:t>
                      </m:r>
                      <m:r>
                        <m:rPr>
                          <m:sty m:val="p"/>
                        </m:rPr>
                        <a:rPr lang="sr-Latn-BA" sz="2000">
                          <a:latin typeface="Cambria Math" panose="02040503050406030204" pitchFamily="18" charset="0"/>
                        </a:rPr>
                        <m:t>β</m:t>
                      </m:r>
                      <m:r>
                        <a:rPr lang="sr-Latn-BA" sz="2000">
                          <a:latin typeface="Cambria Math" panose="02040503050406030204" pitchFamily="18" charset="0"/>
                        </a:rPr>
                        <m:t>×</m:t>
                      </m:r>
                      <m:r>
                        <m:rPr>
                          <m:sty m:val="p"/>
                        </m:rPr>
                        <a:rPr lang="sr-Latn-BA" sz="2000">
                          <a:latin typeface="Cambria Math" panose="02040503050406030204" pitchFamily="18" charset="0"/>
                        </a:rPr>
                        <m:t>tr</m:t>
                      </m:r>
                      <m:r>
                        <a:rPr lang="sr-Latn-BA" sz="2000">
                          <a:latin typeface="Cambria Math" panose="02040503050406030204" pitchFamily="18" charset="0"/>
                        </a:rPr>
                        <m:t>ž</m:t>
                      </m:r>
                      <m:r>
                        <m:rPr>
                          <m:sty m:val="p"/>
                        </m:rPr>
                        <a:rPr lang="sr-Latn-BA" sz="2000">
                          <a:latin typeface="Cambria Math" panose="02040503050406030204" pitchFamily="18" charset="0"/>
                        </a:rPr>
                        <m:t>i</m:t>
                      </m:r>
                      <m:r>
                        <a:rPr lang="sr-Latn-BA" sz="2000">
                          <a:latin typeface="Cambria Math" panose="02040503050406030204" pitchFamily="18" charset="0"/>
                        </a:rPr>
                        <m:t>š</m:t>
                      </m:r>
                      <m:r>
                        <m:rPr>
                          <m:sty m:val="p"/>
                        </m:rPr>
                        <a:rPr lang="sr-Latn-BA" sz="2000">
                          <a:latin typeface="Cambria Math" panose="02040503050406030204" pitchFamily="18" charset="0"/>
                        </a:rPr>
                        <m:t>na</m:t>
                      </m:r>
                      <m:r>
                        <a:rPr lang="sr-Latn-BA" sz="2000">
                          <a:latin typeface="Cambria Math" panose="02040503050406030204" pitchFamily="18" charset="0"/>
                        </a:rPr>
                        <m:t> </m:t>
                      </m:r>
                      <m:r>
                        <m:rPr>
                          <m:sty m:val="p"/>
                        </m:rPr>
                        <a:rPr lang="sr-Latn-BA" sz="2000">
                          <a:latin typeface="Cambria Math" panose="02040503050406030204" pitchFamily="18" charset="0"/>
                        </a:rPr>
                        <m:t>premija</m:t>
                      </m:r>
                      <m:r>
                        <a:rPr lang="sr-Latn-BA" sz="2000">
                          <a:latin typeface="Cambria Math" panose="02040503050406030204" pitchFamily="18" charset="0"/>
                        </a:rPr>
                        <m:t> </m:t>
                      </m:r>
                      <m:r>
                        <m:rPr>
                          <m:sty m:val="p"/>
                        </m:rPr>
                        <a:rPr lang="sr-Latn-BA" sz="2000">
                          <a:latin typeface="Cambria Math" panose="02040503050406030204" pitchFamily="18" charset="0"/>
                        </a:rPr>
                        <m:t>rizika</m:t>
                      </m:r>
                      <m:r>
                        <a:rPr lang="sr-Latn-BA" sz="2000">
                          <a:latin typeface="Cambria Math" panose="02040503050406030204" pitchFamily="18" charset="0"/>
                        </a:rPr>
                        <m:t> </m:t>
                      </m:r>
                      <m:r>
                        <m:rPr>
                          <m:sty m:val="p"/>
                        </m:rPr>
                        <a:rPr lang="sr-Latn-BA" sz="2000">
                          <a:latin typeface="Cambria Math" panose="02040503050406030204" pitchFamily="18" charset="0"/>
                        </a:rPr>
                        <m:t>na</m:t>
                      </m:r>
                      <m:r>
                        <a:rPr lang="sr-Latn-BA" sz="2000">
                          <a:latin typeface="Cambria Math" panose="02040503050406030204" pitchFamily="18" charset="0"/>
                        </a:rPr>
                        <m:t> </m:t>
                      </m:r>
                      <m:r>
                        <m:rPr>
                          <m:sty m:val="p"/>
                        </m:rPr>
                        <a:rPr lang="sr-Latn-BA" sz="2000">
                          <a:latin typeface="Cambria Math" panose="02040503050406030204" pitchFamily="18" charset="0"/>
                        </a:rPr>
                        <m:t>zrelom</m:t>
                      </m:r>
                      <m:r>
                        <a:rPr lang="sr-Latn-BA" sz="2000">
                          <a:latin typeface="Cambria Math" panose="02040503050406030204" pitchFamily="18" charset="0"/>
                        </a:rPr>
                        <m:t> </m:t>
                      </m:r>
                      <m:r>
                        <m:rPr>
                          <m:sty m:val="p"/>
                        </m:rPr>
                        <a:rPr lang="sr-Latn-BA" sz="2000">
                          <a:latin typeface="Cambria Math" panose="02040503050406030204" pitchFamily="18" charset="0"/>
                        </a:rPr>
                        <m:t>tr</m:t>
                      </m:r>
                      <m:r>
                        <a:rPr lang="sr-Latn-BA" sz="2000">
                          <a:latin typeface="Cambria Math" panose="02040503050406030204" pitchFamily="18" charset="0"/>
                        </a:rPr>
                        <m:t>ž</m:t>
                      </m:r>
                      <m:r>
                        <m:rPr>
                          <m:sty m:val="p"/>
                        </m:rPr>
                        <a:rPr lang="sr-Latn-BA" sz="2000">
                          <a:latin typeface="Cambria Math" panose="02040503050406030204" pitchFamily="18" charset="0"/>
                        </a:rPr>
                        <m:t>i</m:t>
                      </m:r>
                      <m:r>
                        <a:rPr lang="sr-Latn-BA" sz="2000">
                          <a:latin typeface="Cambria Math" panose="02040503050406030204" pitchFamily="18" charset="0"/>
                        </a:rPr>
                        <m:t>š</m:t>
                      </m:r>
                      <m:r>
                        <m:rPr>
                          <m:sty m:val="p"/>
                        </m:rPr>
                        <a:rPr lang="sr-Latn-BA" sz="2000">
                          <a:latin typeface="Cambria Math" panose="02040503050406030204" pitchFamily="18" charset="0"/>
                        </a:rPr>
                        <m:t>tu</m:t>
                      </m:r>
                      <m:r>
                        <a:rPr lang="sr-Latn-BA" sz="2000">
                          <a:latin typeface="Cambria Math" panose="02040503050406030204" pitchFamily="18" charset="0"/>
                        </a:rPr>
                        <m:t>+</m:t>
                      </m:r>
                      <m:r>
                        <m:rPr>
                          <m:sty m:val="p"/>
                        </m:rPr>
                        <a:rPr lang="sr-Latn-BA" sz="2000" smtClean="0">
                          <a:latin typeface="Cambria Math" panose="02040503050406030204" pitchFamily="18" charset="0"/>
                        </a:rPr>
                        <m:t>λ</m:t>
                      </m:r>
                      <m:r>
                        <a:rPr lang="sr-Latn-BA" sz="2000">
                          <a:latin typeface="Cambria Math" panose="02040503050406030204" pitchFamily="18" charset="0"/>
                        </a:rPr>
                        <m:t>×</m:t>
                      </m:r>
                      <m:r>
                        <m:rPr>
                          <m:sty m:val="p"/>
                        </m:rPr>
                        <a:rPr lang="sr-Latn-BA" sz="2000">
                          <a:latin typeface="Cambria Math" panose="02040503050406030204" pitchFamily="18" charset="0"/>
                        </a:rPr>
                        <m:t>premija</m:t>
                      </m:r>
                      <m:r>
                        <a:rPr lang="sr-Latn-BA" sz="2000">
                          <a:latin typeface="Cambria Math" panose="02040503050406030204" pitchFamily="18" charset="0"/>
                        </a:rPr>
                        <m:t> </m:t>
                      </m:r>
                      <m:r>
                        <m:rPr>
                          <m:sty m:val="p"/>
                        </m:rPr>
                        <a:rPr lang="sr-Latn-BA" sz="2000">
                          <a:latin typeface="Cambria Math" panose="02040503050406030204" pitchFamily="18" charset="0"/>
                        </a:rPr>
                        <m:t>za</m:t>
                      </m:r>
                      <m:r>
                        <a:rPr lang="sr-Latn-BA" sz="2000">
                          <a:latin typeface="Cambria Math" panose="02040503050406030204" pitchFamily="18" charset="0"/>
                        </a:rPr>
                        <m:t> </m:t>
                      </m:r>
                      <m:r>
                        <m:rPr>
                          <m:sty m:val="p"/>
                        </m:rPr>
                        <a:rPr lang="sr-Latn-BA" sz="2000">
                          <a:latin typeface="Cambria Math" panose="02040503050406030204" pitchFamily="18" charset="0"/>
                        </a:rPr>
                        <m:t>rizik</m:t>
                      </m:r>
                      <m:r>
                        <a:rPr lang="sr-Latn-BA" sz="2000">
                          <a:latin typeface="Cambria Math" panose="02040503050406030204" pitchFamily="18" charset="0"/>
                        </a:rPr>
                        <m:t> </m:t>
                      </m:r>
                      <m:r>
                        <m:rPr>
                          <m:sty m:val="p"/>
                        </m:rPr>
                        <a:rPr lang="sr-Latn-BA" sz="2000">
                          <a:latin typeface="Cambria Math" panose="02040503050406030204" pitchFamily="18" charset="0"/>
                        </a:rPr>
                        <m:t>zemlje</m:t>
                      </m:r>
                    </m:oMath>
                  </m:oMathPara>
                </a14:m>
                <a:endParaRPr lang="en-US" sz="2000" dirty="0"/>
              </a:p>
              <a:p>
                <a:pPr marL="0" indent="0">
                  <a:buNone/>
                </a:pPr>
                <a14:m>
                  <m:oMathPara xmlns:m="http://schemas.openxmlformats.org/officeDocument/2006/math">
                    <m:oMathParaPr>
                      <m:jc m:val="left"/>
                    </m:oMathParaPr>
                    <m:oMath xmlns:m="http://schemas.openxmlformats.org/officeDocument/2006/math">
                      <m:r>
                        <a:rPr lang="sr-Latn-BA" sz="2000">
                          <a:latin typeface="Cambria Math" panose="02040503050406030204" pitchFamily="18" charset="0"/>
                        </a:rPr>
                        <m:t>=</m:t>
                      </m:r>
                      <m:r>
                        <a:rPr lang="sr-Latn-BA" sz="2000" b="0" i="0" smtClean="0">
                          <a:latin typeface="Cambria Math" panose="02040503050406030204" pitchFamily="18" charset="0"/>
                        </a:rPr>
                        <m:t>(6%</m:t>
                      </m:r>
                      <m:r>
                        <a:rPr lang="sr-Latn-BA" sz="2000">
                          <a:latin typeface="Cambria Math" panose="02040503050406030204" pitchFamily="18" charset="0"/>
                        </a:rPr>
                        <m:t>+0.88×</m:t>
                      </m:r>
                      <m:r>
                        <a:rPr lang="sr-Latn-BA" sz="2000" i="1" smtClean="0">
                          <a:latin typeface="Cambria Math" panose="02040503050406030204" pitchFamily="18" charset="0"/>
                        </a:rPr>
                        <m:t>4</m:t>
                      </m:r>
                      <m:r>
                        <a:rPr lang="sr-Latn-BA" sz="2000" b="0" i="1" smtClean="0">
                          <a:latin typeface="Cambria Math" panose="02040503050406030204" pitchFamily="18" charset="0"/>
                        </a:rPr>
                        <m:t>.6</m:t>
                      </m:r>
                      <m:r>
                        <a:rPr lang="sr-Latn-BA" sz="2000">
                          <a:latin typeface="Cambria Math" panose="02040503050406030204" pitchFamily="18" charset="0"/>
                        </a:rPr>
                        <m:t>%+0.35×</m:t>
                      </m:r>
                      <m:r>
                        <a:rPr lang="sr-Latn-BA" sz="2000" b="0" i="0" smtClean="0">
                          <a:latin typeface="Cambria Math" panose="02040503050406030204" pitchFamily="18" charset="0"/>
                        </a:rPr>
                        <m:t>9.51</m:t>
                      </m:r>
                      <m:r>
                        <a:rPr lang="sr-Latn-BA" sz="2000">
                          <a:latin typeface="Cambria Math" panose="02040503050406030204" pitchFamily="18" charset="0"/>
                        </a:rPr>
                        <m:t>%=</m:t>
                      </m:r>
                      <m:r>
                        <a:rPr lang="sr-Latn-BA" sz="2000" b="0" i="0" smtClean="0">
                          <a:latin typeface="Cambria Math" panose="02040503050406030204" pitchFamily="18" charset="0"/>
                        </a:rPr>
                        <m:t>13.4</m:t>
                      </m:r>
                      <m:r>
                        <a:rPr lang="sr-Latn-BA" sz="2000">
                          <a:latin typeface="Cambria Math" panose="02040503050406030204" pitchFamily="18" charset="0"/>
                        </a:rPr>
                        <m:t>%</m:t>
                      </m:r>
                    </m:oMath>
                  </m:oMathPara>
                </a14:m>
                <a:endParaRPr lang="en-US" sz="2000" dirty="0"/>
              </a:p>
              <a:p>
                <a:pPr marL="0" indent="0">
                  <a:buNone/>
                </a:pPr>
                <a:endParaRPr lang="sr-Latn-BA" sz="2000" dirty="0" smtClean="0"/>
              </a:p>
              <a:p>
                <a:pPr marL="0" indent="0">
                  <a:buNone/>
                </a:pPr>
                <a:r>
                  <a:rPr lang="sr-Latn-BA" sz="2000" dirty="0" smtClean="0"/>
                  <a:t>Bezrizična </a:t>
                </a:r>
                <a:r>
                  <a:rPr lang="sr-Latn-BA" sz="2000" dirty="0" smtClean="0"/>
                  <a:t>stopa preuzeta sa Trading Economics, a default spread za B3 rejting BiH sa Damodaraove stranice (Default spread za B3 ili B- rejting je 7.08%).</a:t>
                </a:r>
              </a:p>
              <a:p>
                <a:endParaRPr lang="en-US" dirty="0" smtClean="0"/>
              </a:p>
              <a:p>
                <a:endParaRPr lang="sr-Latn-BA"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251520" y="1556792"/>
                <a:ext cx="8964488" cy="5184576"/>
              </a:xfrm>
              <a:blipFill rotWithShape="0">
                <a:blip r:embed="rId2"/>
                <a:stretch>
                  <a:fillRect l="-680" t="-940" r="-1496"/>
                </a:stretch>
              </a:blipFill>
            </p:spPr>
            <p:txBody>
              <a:bodyPr/>
              <a:lstStyle/>
              <a:p>
                <a:r>
                  <a:rPr lang="sr-Latn-BA">
                    <a:noFill/>
                  </a:rPr>
                  <a:t> </a:t>
                </a:r>
              </a:p>
            </p:txBody>
          </p:sp>
        </mc:Fallback>
      </mc:AlternateContent>
      <p:sp>
        <p:nvSpPr>
          <p:cNvPr id="4" name="Title 3"/>
          <p:cNvSpPr>
            <a:spLocks noGrp="1"/>
          </p:cNvSpPr>
          <p:nvPr>
            <p:ph type="title"/>
          </p:nvPr>
        </p:nvSpPr>
        <p:spPr>
          <a:xfrm>
            <a:off x="467544" y="257078"/>
            <a:ext cx="8229600" cy="1143000"/>
          </a:xfrm>
        </p:spPr>
        <p:txBody>
          <a:bodyPr>
            <a:normAutofit/>
          </a:bodyPr>
          <a:lstStyle/>
          <a:p>
            <a:r>
              <a:rPr lang="sr-Latn-BA" sz="2600" b="1" dirty="0">
                <a:solidFill>
                  <a:schemeClr val="accent3"/>
                </a:solidFill>
              </a:rPr>
              <a:t>Primjer -</a:t>
            </a:r>
            <a:r>
              <a:rPr lang="sr-Latn-BA" sz="2600" b="1" i="1" dirty="0">
                <a:solidFill>
                  <a:schemeClr val="accent3"/>
                </a:solidFill>
              </a:rPr>
              <a:t>Izračunavanje troška sopstvenog kapitala s uključenom premijom za rizik zemlje </a:t>
            </a:r>
            <a:endParaRPr lang="sr-Latn-BA" sz="2600" dirty="0"/>
          </a:p>
        </p:txBody>
      </p:sp>
    </p:spTree>
    <p:extLst>
      <p:ext uri="{BB962C8B-B14F-4D97-AF65-F5344CB8AC3E}">
        <p14:creationId xmlns:p14="http://schemas.microsoft.com/office/powerpoint/2010/main" val="4037635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852704"/>
          </a:xfrm>
        </p:spPr>
        <p:txBody>
          <a:bodyPr>
            <a:normAutofit/>
          </a:bodyPr>
          <a:lstStyle/>
          <a:p>
            <a:pPr algn="ctr"/>
            <a:r>
              <a:rPr lang="sr-Latn-CS" sz="3600" b="1" dirty="0" smtClean="0">
                <a:solidFill>
                  <a:schemeClr val="accent3">
                    <a:lumMod val="75000"/>
                  </a:schemeClr>
                </a:solidFill>
              </a:rPr>
              <a:t>4.3. MODEL ZIDANJA</a:t>
            </a:r>
            <a:endParaRPr lang="en-US" sz="3600" b="1" dirty="0">
              <a:solidFill>
                <a:schemeClr val="accent3">
                  <a:lumMod val="75000"/>
                </a:schemeClr>
              </a:solidFill>
            </a:endParaRPr>
          </a:p>
        </p:txBody>
      </p:sp>
      <p:sp>
        <p:nvSpPr>
          <p:cNvPr id="3" name="Content Placeholder 2"/>
          <p:cNvSpPr>
            <a:spLocks noGrp="1"/>
          </p:cNvSpPr>
          <p:nvPr>
            <p:ph idx="1"/>
          </p:nvPr>
        </p:nvSpPr>
        <p:spPr>
          <a:xfrm>
            <a:off x="395536" y="1772816"/>
            <a:ext cx="8291264" cy="4551784"/>
          </a:xfrm>
        </p:spPr>
        <p:txBody>
          <a:bodyPr>
            <a:normAutofit lnSpcReduction="10000"/>
          </a:bodyPr>
          <a:lstStyle/>
          <a:p>
            <a:pPr>
              <a:buNone/>
            </a:pPr>
            <a:r>
              <a:rPr lang="sr-Latn-BA" dirty="0" smtClean="0"/>
              <a:t>   Cijenu kapitala prema modelu zidanja čini zbir:</a:t>
            </a:r>
          </a:p>
          <a:p>
            <a:r>
              <a:rPr lang="sr-Latn-BA" dirty="0" smtClean="0"/>
              <a:t>prinosa na bezrizična ulaganja, </a:t>
            </a:r>
          </a:p>
          <a:p>
            <a:r>
              <a:rPr lang="sr-Latn-BA" dirty="0" smtClean="0"/>
              <a:t>premija za rizik ulaganja i </a:t>
            </a:r>
          </a:p>
          <a:p>
            <a:r>
              <a:rPr lang="sr-Latn-BA" dirty="0" smtClean="0"/>
              <a:t>premija rizika u procjenjivano preduzeće.</a:t>
            </a:r>
          </a:p>
          <a:p>
            <a:r>
              <a:rPr lang="sr-Latn-BA" dirty="0" smtClean="0"/>
              <a:t>Model zidanja pored bezrizične stope sadrži neku ili sve sljedeće komponente: premiju rizika vlasništva, premiju za veličinu i premiju za rizik specifičan za preduzeće. </a:t>
            </a:r>
          </a:p>
          <a:p>
            <a:r>
              <a:rPr lang="sr-Latn-BA" dirty="0" smtClean="0"/>
              <a:t>Takođe, može da uključuje i premiju za rizik zemlje kao posljedicu nesigurnosti zbog političke i ekonomske nestabilnosti u zemlji.</a:t>
            </a:r>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708688"/>
          </a:xfrm>
        </p:spPr>
        <p:txBody>
          <a:bodyPr>
            <a:normAutofit/>
          </a:bodyPr>
          <a:lstStyle/>
          <a:p>
            <a:pPr algn="ctr"/>
            <a:r>
              <a:rPr lang="sr-Latn-CS" sz="3600" b="1" dirty="0" smtClean="0">
                <a:solidFill>
                  <a:schemeClr val="accent3">
                    <a:lumMod val="75000"/>
                  </a:schemeClr>
                </a:solidFill>
              </a:rPr>
              <a:t>4.3. MODEL ZIDANJA</a:t>
            </a:r>
            <a:endParaRPr lang="en-US" sz="3600" dirty="0"/>
          </a:p>
        </p:txBody>
      </p:sp>
      <p:sp>
        <p:nvSpPr>
          <p:cNvPr id="3" name="Content Placeholder 2"/>
          <p:cNvSpPr>
            <a:spLocks noGrp="1"/>
          </p:cNvSpPr>
          <p:nvPr>
            <p:ph idx="1"/>
          </p:nvPr>
        </p:nvSpPr>
        <p:spPr>
          <a:xfrm>
            <a:off x="251520" y="1628800"/>
            <a:ext cx="8554152" cy="4608512"/>
          </a:xfrm>
        </p:spPr>
        <p:txBody>
          <a:bodyPr>
            <a:normAutofit/>
          </a:bodyPr>
          <a:lstStyle/>
          <a:p>
            <a:r>
              <a:rPr lang="en-US" dirty="0" smtClean="0"/>
              <a:t>E(</a:t>
            </a:r>
            <a:r>
              <a:rPr lang="sr-Latn-BA" dirty="0" smtClean="0"/>
              <a:t>R</a:t>
            </a:r>
            <a:r>
              <a:rPr lang="sr-Latn-BA" baseline="-25000" dirty="0" smtClean="0"/>
              <a:t>i</a:t>
            </a:r>
            <a:r>
              <a:rPr lang="en-US" dirty="0" smtClean="0"/>
              <a:t> )=</a:t>
            </a:r>
            <a:r>
              <a:rPr lang="en-US" dirty="0" err="1" smtClean="0"/>
              <a:t>R</a:t>
            </a:r>
            <a:r>
              <a:rPr lang="en-US" baseline="-25000" dirty="0" err="1" smtClean="0"/>
              <a:t>f</a:t>
            </a:r>
            <a:r>
              <a:rPr lang="en-US" dirty="0" smtClean="0"/>
              <a:t>+ </a:t>
            </a:r>
            <a:r>
              <a:rPr lang="en-US" dirty="0" err="1" smtClean="0"/>
              <a:t>RP</a:t>
            </a:r>
            <a:r>
              <a:rPr lang="en-US" baseline="-25000" dirty="0" err="1" smtClean="0"/>
              <a:t>m</a:t>
            </a:r>
            <a:r>
              <a:rPr lang="en-US" dirty="0" err="1" smtClean="0"/>
              <a:t>+RP</a:t>
            </a:r>
            <a:r>
              <a:rPr lang="en-US" baseline="-25000" dirty="0" err="1" smtClean="0"/>
              <a:t>s</a:t>
            </a:r>
            <a:r>
              <a:rPr lang="en-US" dirty="0" err="1" smtClean="0"/>
              <a:t>+RP</a:t>
            </a:r>
            <a:r>
              <a:rPr lang="en-US" baseline="-25000" dirty="0" err="1" smtClean="0"/>
              <a:t>u</a:t>
            </a:r>
            <a:endParaRPr lang="sr-Latn-CS" baseline="-25000" dirty="0" smtClean="0"/>
          </a:p>
          <a:p>
            <a:pPr>
              <a:buNone/>
            </a:pPr>
            <a:r>
              <a:rPr lang="sr-Latn-BA" dirty="0" smtClean="0"/>
              <a:t>   Gdje je E(R</a:t>
            </a:r>
            <a:r>
              <a:rPr lang="sr-Latn-BA" baseline="-25000" dirty="0" smtClean="0"/>
              <a:t>i</a:t>
            </a:r>
            <a:r>
              <a:rPr lang="sr-Latn-BA" dirty="0" smtClean="0"/>
              <a:t>) – očekivana stopa povrata na akciju i, - R</a:t>
            </a:r>
            <a:r>
              <a:rPr lang="sr-Latn-BA" baseline="-25000" dirty="0" smtClean="0"/>
              <a:t>f</a:t>
            </a:r>
            <a:r>
              <a:rPr lang="sr-Latn-BA" dirty="0" smtClean="0"/>
              <a:t> – bezrizična stopa prinosa, RP</a:t>
            </a:r>
            <a:r>
              <a:rPr lang="sr-Latn-BA" baseline="-25000" dirty="0" smtClean="0"/>
              <a:t>m</a:t>
            </a:r>
            <a:r>
              <a:rPr lang="sr-Latn-BA" dirty="0" smtClean="0"/>
              <a:t> – tržišna premija rizika, Rp</a:t>
            </a:r>
            <a:r>
              <a:rPr lang="sr-Latn-BA" baseline="-25000" dirty="0" smtClean="0"/>
              <a:t>s</a:t>
            </a:r>
            <a:r>
              <a:rPr lang="sr-Latn-BA" dirty="0" smtClean="0"/>
              <a:t> – premija rizika za manju veličinu, PR</a:t>
            </a:r>
            <a:r>
              <a:rPr lang="sr-Latn-BA" baseline="-25000" dirty="0" smtClean="0"/>
              <a:t>u</a:t>
            </a:r>
            <a:r>
              <a:rPr lang="sr-Latn-BA" dirty="0" smtClean="0"/>
              <a:t> – premija rizika za specifičnost preduzeća ili industrije (privredne grane) (nesistematski rizik).</a:t>
            </a:r>
            <a:endParaRPr lang="en-US" dirty="0" smtClean="0"/>
          </a:p>
          <a:p>
            <a:r>
              <a:rPr lang="sr-Latn-BA" dirty="0" smtClean="0"/>
              <a:t>Jedina razlika ove formule u odnosu na prošireni CAPM je izostavljanje bete. </a:t>
            </a:r>
          </a:p>
          <a:p>
            <a:r>
              <a:rPr lang="sr-Latn-BA" dirty="0" smtClean="0"/>
              <a:t>Prve tri komponente su kao iste kod CAPM-a: bezrizična stopa, premija za vlasnički rizik i premija za veličinu.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CS" sz="3600" b="1" dirty="0" smtClean="0">
                <a:solidFill>
                  <a:schemeClr val="accent3">
                    <a:lumMod val="75000"/>
                  </a:schemeClr>
                </a:solidFill>
              </a:rPr>
              <a:t>4.3. MODEL ZIDANJA</a:t>
            </a:r>
            <a:endParaRPr lang="en-US" sz="3600" dirty="0"/>
          </a:p>
        </p:txBody>
      </p:sp>
      <p:sp>
        <p:nvSpPr>
          <p:cNvPr id="3" name="Content Placeholder 2"/>
          <p:cNvSpPr>
            <a:spLocks noGrp="1"/>
          </p:cNvSpPr>
          <p:nvPr>
            <p:ph idx="1"/>
          </p:nvPr>
        </p:nvSpPr>
        <p:spPr/>
        <p:txBody>
          <a:bodyPr>
            <a:normAutofit lnSpcReduction="10000"/>
          </a:bodyPr>
          <a:lstStyle/>
          <a:p>
            <a:r>
              <a:rPr lang="sr-Latn-BA" dirty="0" smtClean="0"/>
              <a:t>Vrijednost premije rizika za specifičnost preduzeća je malo drugačija jer beta u CAPM već uključuje neki od rizika specifičnih za preduzeće.</a:t>
            </a:r>
          </a:p>
          <a:p>
            <a:r>
              <a:rPr lang="sr-Latn-BA" dirty="0" smtClean="0"/>
              <a:t>Premija za specifičnost preduzeća reflektuje karakteristike preduzeća koje mogu biti više ili niže od tipičnih preduzeća iste veličine i s istog tržišta.</a:t>
            </a:r>
          </a:p>
          <a:p>
            <a:r>
              <a:rPr lang="sr-Latn-BA" dirty="0" smtClean="0"/>
              <a:t>Prilagođavanja specifičnosti preduzeća obuhvataju: analizu pet faktora: veličinu koja je manja od najmanje premije za veličinu u grupi, industrijski rizik, volatilnost povrata, finansijski leveridž i druge specifične faktore.</a:t>
            </a:r>
            <a:endParaRPr lang="en-US" dirty="0" smtClean="0"/>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68728"/>
          </a:xfrm>
        </p:spPr>
        <p:txBody>
          <a:bodyPr>
            <a:noAutofit/>
          </a:bodyPr>
          <a:lstStyle/>
          <a:p>
            <a:pPr algn="ctr"/>
            <a:r>
              <a:rPr lang="sr-Latn-CS" sz="3600" b="1" dirty="0" smtClean="0">
                <a:solidFill>
                  <a:schemeClr val="accent3">
                    <a:lumMod val="75000"/>
                  </a:schemeClr>
                </a:solidFill>
              </a:rPr>
              <a:t>4.3. MODEL ZIDANJA – Morningstarov model</a:t>
            </a:r>
            <a:endParaRPr lang="en-US" sz="3600" dirty="0"/>
          </a:p>
        </p:txBody>
      </p:sp>
      <p:sp>
        <p:nvSpPr>
          <p:cNvPr id="3" name="Content Placeholder 2"/>
          <p:cNvSpPr>
            <a:spLocks noGrp="1"/>
          </p:cNvSpPr>
          <p:nvPr>
            <p:ph idx="1"/>
          </p:nvPr>
        </p:nvSpPr>
        <p:spPr/>
        <p:txBody>
          <a:bodyPr/>
          <a:lstStyle/>
          <a:p>
            <a:r>
              <a:rPr lang="sr-Latn-BA" i="1" dirty="0" smtClean="0"/>
              <a:t>Industrijski rizik</a:t>
            </a:r>
            <a:r>
              <a:rPr lang="sr-Latn-BA" dirty="0" smtClean="0"/>
              <a:t>. Alternativnu formulu za model zidanja gdje se dodaje i premija za rizik industrije (privredne grane) - RP</a:t>
            </a:r>
            <a:r>
              <a:rPr lang="sr-Latn-BA" baseline="-25000" dirty="0" smtClean="0"/>
              <a:t>i</a:t>
            </a:r>
            <a:r>
              <a:rPr lang="sr-Latn-BA" dirty="0" smtClean="0"/>
              <a:t> koristi Morningstar:</a:t>
            </a:r>
          </a:p>
          <a:p>
            <a:pPr>
              <a:buNone/>
            </a:pPr>
            <a:r>
              <a:rPr lang="sr-Latn-BA" dirty="0" smtClean="0"/>
              <a:t>  </a:t>
            </a:r>
            <a:r>
              <a:rPr lang="en-US" dirty="0" smtClean="0"/>
              <a:t>E(</a:t>
            </a:r>
            <a:r>
              <a:rPr lang="sr-Latn-BA" dirty="0" smtClean="0"/>
              <a:t>R</a:t>
            </a:r>
            <a:r>
              <a:rPr lang="sr-Latn-BA" baseline="-25000" dirty="0" smtClean="0"/>
              <a:t>i</a:t>
            </a:r>
            <a:r>
              <a:rPr lang="en-US" dirty="0" smtClean="0"/>
              <a:t> )=</a:t>
            </a:r>
            <a:r>
              <a:rPr lang="en-US" dirty="0" err="1" smtClean="0"/>
              <a:t>R</a:t>
            </a:r>
            <a:r>
              <a:rPr lang="en-US" baseline="-25000" dirty="0" err="1" smtClean="0"/>
              <a:t>f</a:t>
            </a:r>
            <a:r>
              <a:rPr lang="en-US" dirty="0" smtClean="0"/>
              <a:t>+ </a:t>
            </a:r>
            <a:r>
              <a:rPr lang="en-US" dirty="0" err="1" smtClean="0"/>
              <a:t>RP</a:t>
            </a:r>
            <a:r>
              <a:rPr lang="en-US" baseline="-25000" dirty="0" err="1" smtClean="0"/>
              <a:t>m</a:t>
            </a:r>
            <a:r>
              <a:rPr lang="en-US" dirty="0" err="1" smtClean="0"/>
              <a:t>+RP</a:t>
            </a:r>
            <a:r>
              <a:rPr lang="en-US" baseline="-25000" dirty="0" err="1" smtClean="0"/>
              <a:t>s</a:t>
            </a:r>
            <a:r>
              <a:rPr lang="sr-Latn-BA" dirty="0" smtClean="0"/>
              <a:t>±Rp</a:t>
            </a:r>
            <a:r>
              <a:rPr lang="sr-Latn-BA" baseline="-25000" dirty="0" smtClean="0"/>
              <a:t>i</a:t>
            </a:r>
            <a:r>
              <a:rPr lang="sr-Latn-BA" dirty="0" smtClean="0"/>
              <a:t> + </a:t>
            </a:r>
            <a:r>
              <a:rPr lang="en-US" dirty="0" err="1" smtClean="0"/>
              <a:t>Rp</a:t>
            </a:r>
            <a:r>
              <a:rPr lang="en-US" baseline="-25000" dirty="0" err="1" smtClean="0"/>
              <a:t>u</a:t>
            </a:r>
            <a:endParaRPr lang="sr-Latn-BA" baseline="-25000" dirty="0" smtClean="0"/>
          </a:p>
          <a:p>
            <a:pPr>
              <a:buNone/>
            </a:pPr>
            <a:endParaRPr lang="sr-Latn-BA" dirty="0" smtClean="0"/>
          </a:p>
          <a:p>
            <a:r>
              <a:rPr lang="sr-Latn-BA" dirty="0" smtClean="0"/>
              <a:t>Iako je ovaj faktor teško mjerljiv, u slučaju da preduzeće pripada izuzetno nerizičnoj ili visokorizičnoj industriji, očekivana stopa povrata će se korigovati naniže ili naviše.</a:t>
            </a:r>
            <a:endParaRPr lang="en-US" dirty="0" smtClean="0"/>
          </a:p>
          <a:p>
            <a:pPr>
              <a:buNone/>
            </a:pPr>
            <a:endParaRPr lang="sr-Latn-CS" baseline="-25000" dirty="0" smtClean="0"/>
          </a:p>
          <a:p>
            <a:endParaRPr lang="sr-Latn-BA"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CS" sz="3600" b="1" dirty="0" smtClean="0">
                <a:solidFill>
                  <a:schemeClr val="accent3">
                    <a:lumMod val="75000"/>
                  </a:schemeClr>
                </a:solidFill>
              </a:rPr>
              <a:t>4.4. PROSJEČNA PONDERISANA CIJENA KAPITALA</a:t>
            </a:r>
            <a:endParaRPr lang="en-US" sz="3600" b="1" dirty="0">
              <a:solidFill>
                <a:schemeClr val="accent3">
                  <a:lumMod val="75000"/>
                </a:schemeClr>
              </a:solidFill>
            </a:endParaRPr>
          </a:p>
        </p:txBody>
      </p:sp>
      <p:sp>
        <p:nvSpPr>
          <p:cNvPr id="3" name="Content Placeholder 2"/>
          <p:cNvSpPr>
            <a:spLocks noGrp="1"/>
          </p:cNvSpPr>
          <p:nvPr>
            <p:ph idx="1"/>
          </p:nvPr>
        </p:nvSpPr>
        <p:spPr/>
        <p:txBody>
          <a:bodyPr>
            <a:normAutofit/>
          </a:bodyPr>
          <a:lstStyle/>
          <a:p>
            <a:r>
              <a:rPr lang="sr-Latn-BA" dirty="0" smtClean="0"/>
              <a:t>Obračun prosječne ponderisane cijene kapitala podrazumijeva utvrđivanje cijene sopstvenog kapitala (stopu prinosa na sopstveni kapital), cijene kreditnih izvora finansiranja (realnu kamatnu stopu) i određivanje pondera.</a:t>
            </a:r>
            <a:endParaRPr lang="sr-Latn-CS" dirty="0" smtClean="0"/>
          </a:p>
          <a:p>
            <a:r>
              <a:rPr lang="sr-Latn-BA" dirty="0" smtClean="0"/>
              <a:t>Kada su utvrđene cijene svake od komponenti u strukturi kapitala, iste moraju da se ponderišu prema određenom kriterijumu da bi se dobio prosječni ponderisani trošak kapitala za preduzeće kao cjelinu.</a:t>
            </a:r>
          </a:p>
          <a:p>
            <a:pPr>
              <a:buNone/>
            </a:pPr>
            <a:r>
              <a:rPr lang="sr-Latn-BA" dirty="0" smtClean="0"/>
              <a:t> </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19256" cy="1298408"/>
          </a:xfrm>
        </p:spPr>
        <p:txBody>
          <a:bodyPr>
            <a:normAutofit/>
          </a:bodyPr>
          <a:lstStyle/>
          <a:p>
            <a:pPr algn="ctr"/>
            <a:r>
              <a:rPr lang="sr-Latn-CS" sz="3600" b="1" dirty="0" smtClean="0">
                <a:solidFill>
                  <a:schemeClr val="accent3">
                    <a:lumMod val="75000"/>
                  </a:schemeClr>
                </a:solidFill>
              </a:rPr>
              <a:t>4.4. PROSJEČNA PONDERISANA CIJENA KAPITALA</a:t>
            </a:r>
            <a:endParaRPr lang="en-US" sz="3600"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WACC = </a:t>
            </a:r>
            <a:r>
              <a:rPr lang="sr-Latn-CS" dirty="0" smtClean="0"/>
              <a:t>X</a:t>
            </a:r>
            <a:r>
              <a:rPr lang="en-US" baseline="-25000" dirty="0" smtClean="0"/>
              <a:t>D</a:t>
            </a:r>
            <a:r>
              <a:rPr lang="sr-Latn-CS" baseline="-25000" dirty="0" smtClean="0"/>
              <a:t>ug</a:t>
            </a:r>
            <a:r>
              <a:rPr lang="en-US" dirty="0" smtClean="0"/>
              <a:t> k </a:t>
            </a:r>
            <a:r>
              <a:rPr lang="sr-Latn-CS" baseline="-25000" dirty="0" smtClean="0"/>
              <a:t>dug prije poreza</a:t>
            </a:r>
            <a:r>
              <a:rPr lang="en-US" dirty="0" smtClean="0"/>
              <a:t>(1 – t) + </a:t>
            </a:r>
            <a:r>
              <a:rPr lang="sr-Latn-CS" dirty="0" smtClean="0"/>
              <a:t>X</a:t>
            </a:r>
            <a:r>
              <a:rPr lang="en-US" baseline="-25000" dirty="0" smtClean="0"/>
              <a:t>p</a:t>
            </a:r>
            <a:r>
              <a:rPr lang="sr-Latn-BA" baseline="-25000" dirty="0" smtClean="0"/>
              <a:t>s</a:t>
            </a:r>
            <a:r>
              <a:rPr lang="sr-Latn-BA" dirty="0" smtClean="0"/>
              <a:t>k</a:t>
            </a:r>
            <a:r>
              <a:rPr lang="sr-Latn-BA" baseline="-25000" dirty="0" smtClean="0"/>
              <a:t>ps</a:t>
            </a:r>
            <a:r>
              <a:rPr lang="en-US" dirty="0" smtClean="0"/>
              <a:t>+ </a:t>
            </a:r>
            <a:r>
              <a:rPr lang="sr-Latn-CS" dirty="0" smtClean="0"/>
              <a:t>X</a:t>
            </a:r>
            <a:r>
              <a:rPr lang="en-US" baseline="-25000" dirty="0" err="1" smtClean="0"/>
              <a:t>es</a:t>
            </a:r>
            <a:r>
              <a:rPr lang="en-US" dirty="0" smtClean="0"/>
              <a:t> </a:t>
            </a:r>
            <a:r>
              <a:rPr lang="en-US" dirty="0" err="1" smtClean="0"/>
              <a:t>k</a:t>
            </a:r>
            <a:r>
              <a:rPr lang="en-US" baseline="-25000" dirty="0" err="1" smtClean="0"/>
              <a:t>es</a:t>
            </a:r>
            <a:r>
              <a:rPr lang="en-US" dirty="0" smtClean="0"/>
              <a:t> </a:t>
            </a:r>
          </a:p>
          <a:p>
            <a:pPr>
              <a:buNone/>
            </a:pPr>
            <a:r>
              <a:rPr lang="en-US" dirty="0" smtClean="0"/>
              <a:t>gdje je</a:t>
            </a:r>
            <a:r>
              <a:rPr lang="sr-Latn-BA" dirty="0" smtClean="0"/>
              <a:t>: </a:t>
            </a:r>
            <a:endParaRPr lang="en-US" dirty="0" smtClean="0"/>
          </a:p>
          <a:p>
            <a:pPr>
              <a:buNone/>
            </a:pPr>
            <a:r>
              <a:rPr lang="sr-Latn-CS" dirty="0" smtClean="0"/>
              <a:t>X</a:t>
            </a:r>
            <a:r>
              <a:rPr lang="en-US" baseline="-25000" dirty="0" smtClean="0"/>
              <a:t>d</a:t>
            </a:r>
            <a:r>
              <a:rPr lang="sr-Latn-CS" baseline="-25000" dirty="0" smtClean="0"/>
              <a:t>ug</a:t>
            </a:r>
            <a:r>
              <a:rPr lang="sr-Latn-CS" dirty="0" smtClean="0"/>
              <a:t>+X</a:t>
            </a:r>
            <a:r>
              <a:rPr lang="en-US" baseline="-25000" dirty="0" smtClean="0"/>
              <a:t>p</a:t>
            </a:r>
            <a:r>
              <a:rPr lang="sr-Latn-BA" baseline="-25000" dirty="0" smtClean="0"/>
              <a:t>s</a:t>
            </a:r>
            <a:r>
              <a:rPr lang="sr-Latn-CS" dirty="0" smtClean="0"/>
              <a:t>+X</a:t>
            </a:r>
            <a:r>
              <a:rPr lang="en-US" baseline="-25000" dirty="0" err="1" smtClean="0"/>
              <a:t>es</a:t>
            </a:r>
            <a:r>
              <a:rPr lang="en-US" dirty="0" smtClean="0"/>
              <a:t> </a:t>
            </a:r>
            <a:r>
              <a:rPr lang="sr-Latn-BA" dirty="0" smtClean="0"/>
              <a:t>=1</a:t>
            </a:r>
          </a:p>
          <a:p>
            <a:pPr>
              <a:buNone/>
            </a:pPr>
            <a:endParaRPr lang="sr-Latn-BA" dirty="0" smtClean="0"/>
          </a:p>
          <a:p>
            <a:pPr>
              <a:buNone/>
            </a:pPr>
            <a:r>
              <a:rPr lang="sr-Latn-BA" dirty="0" smtClean="0"/>
              <a:t>X</a:t>
            </a:r>
            <a:r>
              <a:rPr lang="sr-Latn-BA" baseline="-25000" dirty="0" smtClean="0"/>
              <a:t>dug </a:t>
            </a:r>
            <a:r>
              <a:rPr lang="sr-Latn-BA" dirty="0" smtClean="0"/>
              <a:t>– udio duga u strukturi kapitala; </a:t>
            </a:r>
          </a:p>
          <a:p>
            <a:pPr>
              <a:buNone/>
            </a:pPr>
            <a:r>
              <a:rPr lang="sr-Latn-CS" dirty="0" smtClean="0"/>
              <a:t>X</a:t>
            </a:r>
            <a:r>
              <a:rPr lang="sr-Latn-BA" baseline="-25000" dirty="0" smtClean="0"/>
              <a:t>p</a:t>
            </a:r>
            <a:r>
              <a:rPr lang="en-US" baseline="-25000" dirty="0" smtClean="0"/>
              <a:t>s</a:t>
            </a:r>
            <a:r>
              <a:rPr lang="sr-Latn-BA" baseline="-25000" dirty="0" smtClean="0"/>
              <a:t> </a:t>
            </a:r>
            <a:r>
              <a:rPr lang="sr-Latn-BA" dirty="0" smtClean="0"/>
              <a:t>–udio preferencijalnih akcija u strukturi kapitala;</a:t>
            </a:r>
          </a:p>
          <a:p>
            <a:pPr>
              <a:buNone/>
            </a:pPr>
            <a:r>
              <a:rPr lang="sr-Latn-CS" dirty="0" smtClean="0"/>
              <a:t>X</a:t>
            </a:r>
            <a:r>
              <a:rPr lang="en-US" baseline="-25000" dirty="0" err="1" smtClean="0"/>
              <a:t>es</a:t>
            </a:r>
            <a:r>
              <a:rPr lang="sr-Latn-BA" baseline="-25000" dirty="0" smtClean="0"/>
              <a:t> </a:t>
            </a:r>
            <a:r>
              <a:rPr lang="sr-Latn-BA" dirty="0" smtClean="0"/>
              <a:t>-udio sopstvenog kapitala u strukturi kapitala;</a:t>
            </a:r>
          </a:p>
          <a:p>
            <a:pPr>
              <a:buNone/>
            </a:pPr>
            <a:r>
              <a:rPr lang="en-US" dirty="0" smtClean="0"/>
              <a:t>k </a:t>
            </a:r>
            <a:r>
              <a:rPr lang="sr-Latn-CS" baseline="-25000" dirty="0" smtClean="0"/>
              <a:t>dug prije poreza </a:t>
            </a:r>
            <a:r>
              <a:rPr lang="sr-Latn-CS" dirty="0" smtClean="0"/>
              <a:t>– cijena duga;</a:t>
            </a:r>
          </a:p>
          <a:p>
            <a:pPr>
              <a:buNone/>
            </a:pPr>
            <a:r>
              <a:rPr lang="sr-Latn-BA" dirty="0" smtClean="0"/>
              <a:t>k</a:t>
            </a:r>
            <a:r>
              <a:rPr lang="sr-Latn-BA" baseline="-25000" dirty="0" smtClean="0"/>
              <a:t>ps</a:t>
            </a:r>
            <a:r>
              <a:rPr lang="sr-Latn-BA" dirty="0" smtClean="0"/>
              <a:t> – cijena kapitala finansiranog iz preferen. akcija;</a:t>
            </a:r>
          </a:p>
          <a:p>
            <a:pPr>
              <a:buNone/>
            </a:pPr>
            <a:r>
              <a:rPr lang="en-US" dirty="0" err="1" smtClean="0"/>
              <a:t>k</a:t>
            </a:r>
            <a:r>
              <a:rPr lang="en-US" baseline="-25000" dirty="0" err="1" smtClean="0"/>
              <a:t>es</a:t>
            </a:r>
            <a:r>
              <a:rPr lang="sr-Latn-BA" baseline="-25000" dirty="0" smtClean="0"/>
              <a:t> </a:t>
            </a:r>
            <a:r>
              <a:rPr lang="sr-Latn-BA" dirty="0" smtClean="0"/>
              <a:t>– cijena sopstvenog kapitala.</a:t>
            </a:r>
          </a:p>
          <a:p>
            <a:pPr>
              <a:buNone/>
            </a:pPr>
            <a:endParaRPr lang="sr-Latn-CS" dirty="0" smtClean="0"/>
          </a:p>
          <a:p>
            <a:pPr>
              <a:buNone/>
            </a:pP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Latn-BA" dirty="0" smtClean="0"/>
              <a:t>Kod utvrđivanja pondera, postavlja se pitanje da li koristiti stvarnu ili željenu strukturu kapitala preduzeća?</a:t>
            </a:r>
          </a:p>
          <a:p>
            <a:r>
              <a:rPr lang="sr-Latn-BA" dirty="0" smtClean="0"/>
              <a:t>Kod preduzeća kod kojih se procjenom utvrđuje trenutno stanje, pri ponderisanju se koristi postojeća struktura kapitala, međutim, ako se utvrđuje vrijednost s uključenim diskontom za nedostatak kontrole, preporučljivije je koristiti hipotetičku strukturu kapitala.</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80928"/>
            <a:ext cx="7778824" cy="758952"/>
          </a:xfrm>
        </p:spPr>
        <p:txBody>
          <a:bodyPr>
            <a:normAutofit/>
          </a:bodyPr>
          <a:lstStyle/>
          <a:p>
            <a:pPr algn="ctr"/>
            <a:r>
              <a:rPr lang="sr-Latn-BA" sz="4000" b="1" dirty="0" smtClean="0">
                <a:solidFill>
                  <a:schemeClr val="accent3">
                    <a:lumMod val="75000"/>
                  </a:schemeClr>
                </a:solidFill>
              </a:rPr>
              <a:t>Hvala na pažnji!</a:t>
            </a:r>
            <a:endParaRPr lang="en-US" sz="4000" b="1" dirty="0">
              <a:solidFill>
                <a:schemeClr val="accent3">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924712"/>
          </a:xfrm>
        </p:spPr>
        <p:txBody>
          <a:bodyPr>
            <a:normAutofit/>
          </a:bodyPr>
          <a:lstStyle/>
          <a:p>
            <a:r>
              <a:rPr lang="sr-Latn-BA" sz="3600" b="1" dirty="0" smtClean="0">
                <a:solidFill>
                  <a:schemeClr val="accent3">
                    <a:lumMod val="75000"/>
                  </a:schemeClr>
                </a:solidFill>
              </a:rPr>
              <a:t>Metode prinosnog pristupa</a:t>
            </a:r>
            <a:endParaRPr lang="en-US" sz="3600" b="1" dirty="0">
              <a:solidFill>
                <a:schemeClr val="accent3">
                  <a:lumMod val="75000"/>
                </a:schemeClr>
              </a:solidFill>
            </a:endParaRPr>
          </a:p>
        </p:txBody>
      </p:sp>
      <p:sp>
        <p:nvSpPr>
          <p:cNvPr id="3" name="Content Placeholder 2"/>
          <p:cNvSpPr>
            <a:spLocks noGrp="1"/>
          </p:cNvSpPr>
          <p:nvPr>
            <p:ph sz="half" idx="1"/>
          </p:nvPr>
        </p:nvSpPr>
        <p:spPr>
          <a:xfrm>
            <a:off x="467544" y="1628800"/>
            <a:ext cx="4038600" cy="4824536"/>
          </a:xfrm>
        </p:spPr>
        <p:txBody>
          <a:bodyPr>
            <a:normAutofit fontScale="77500" lnSpcReduction="20000"/>
          </a:bodyPr>
          <a:lstStyle/>
          <a:p>
            <a:pPr>
              <a:buNone/>
            </a:pPr>
            <a:r>
              <a:rPr lang="sr-Latn-BA" sz="3600" b="1" dirty="0" smtClean="0">
                <a:solidFill>
                  <a:schemeClr val="accent3">
                    <a:lumMod val="75000"/>
                  </a:schemeClr>
                </a:solidFill>
              </a:rPr>
              <a:t>Statičke metode</a:t>
            </a:r>
          </a:p>
          <a:p>
            <a:pPr>
              <a:buNone/>
            </a:pPr>
            <a:endParaRPr lang="sr-Latn-BA" b="1" dirty="0" smtClean="0"/>
          </a:p>
          <a:p>
            <a:pPr>
              <a:buNone/>
            </a:pPr>
            <a:r>
              <a:rPr lang="sr-Latn-BA" b="1" dirty="0" smtClean="0"/>
              <a:t>1.</a:t>
            </a:r>
            <a:r>
              <a:rPr lang="sr-Latn-BA" dirty="0" smtClean="0"/>
              <a:t> </a:t>
            </a:r>
            <a:r>
              <a:rPr lang="sr-Latn-BA" sz="3300" dirty="0" smtClean="0"/>
              <a:t>Kapitalizacija stabilizovanog dobitka</a:t>
            </a:r>
            <a:r>
              <a:rPr lang="sr-Latn-BA" sz="2800" dirty="0" smtClean="0"/>
              <a:t>:</a:t>
            </a:r>
            <a:endParaRPr lang="en-US" sz="2800" dirty="0" smtClean="0"/>
          </a:p>
          <a:p>
            <a:pPr lvl="0"/>
            <a:r>
              <a:rPr lang="sr-Latn-BA" sz="2800" i="1" dirty="0" smtClean="0"/>
              <a:t>Korekcija ostvarenog dobitka</a:t>
            </a:r>
            <a:endParaRPr lang="en-US" sz="2800" i="1" dirty="0" smtClean="0"/>
          </a:p>
          <a:p>
            <a:pPr lvl="0"/>
            <a:r>
              <a:rPr lang="sr-Latn-BA" sz="2800" i="1" dirty="0" smtClean="0"/>
              <a:t>Projekcija očekivanog dobitka</a:t>
            </a:r>
            <a:endParaRPr lang="en-US" sz="2800" i="1" dirty="0" smtClean="0"/>
          </a:p>
          <a:p>
            <a:pPr lvl="0"/>
            <a:r>
              <a:rPr lang="sr-Latn-BA" sz="2800" i="1" dirty="0" smtClean="0"/>
              <a:t>Kombinacija ostvarenog i očekivanog dobitka.</a:t>
            </a:r>
            <a:endParaRPr lang="en-US" sz="2800" i="1" dirty="0" smtClean="0"/>
          </a:p>
          <a:p>
            <a:pPr>
              <a:buNone/>
            </a:pPr>
            <a:r>
              <a:rPr lang="sr-Latn-BA" sz="2800" dirty="0" smtClean="0"/>
              <a:t>2. </a:t>
            </a:r>
            <a:r>
              <a:rPr lang="sr-Latn-BA" sz="3400" dirty="0" smtClean="0"/>
              <a:t>Kapitalizacija dobitka na osnovu njegovog očekivanog porasta (g)</a:t>
            </a:r>
            <a:endParaRPr lang="en-US" sz="3400" dirty="0" smtClean="0"/>
          </a:p>
          <a:p>
            <a:pPr>
              <a:buNone/>
            </a:pPr>
            <a:endParaRPr lang="en-US" sz="3600" dirty="0"/>
          </a:p>
        </p:txBody>
      </p:sp>
      <p:sp>
        <p:nvSpPr>
          <p:cNvPr id="4" name="Content Placeholder 3"/>
          <p:cNvSpPr>
            <a:spLocks noGrp="1"/>
          </p:cNvSpPr>
          <p:nvPr>
            <p:ph sz="half" idx="2"/>
          </p:nvPr>
        </p:nvSpPr>
        <p:spPr>
          <a:xfrm>
            <a:off x="4648200" y="1700808"/>
            <a:ext cx="4038600" cy="4654117"/>
          </a:xfrm>
        </p:spPr>
        <p:txBody>
          <a:bodyPr>
            <a:normAutofit fontScale="77500" lnSpcReduction="20000"/>
          </a:bodyPr>
          <a:lstStyle/>
          <a:p>
            <a:pPr>
              <a:buNone/>
            </a:pPr>
            <a:r>
              <a:rPr lang="sr-Latn-BA" sz="3600" b="1" dirty="0" smtClean="0">
                <a:solidFill>
                  <a:schemeClr val="accent3">
                    <a:lumMod val="75000"/>
                  </a:schemeClr>
                </a:solidFill>
              </a:rPr>
              <a:t>Dinamičke metode</a:t>
            </a:r>
          </a:p>
          <a:p>
            <a:pPr>
              <a:buNone/>
            </a:pPr>
            <a:endParaRPr lang="sr-Latn-BA" b="1" dirty="0" smtClean="0">
              <a:solidFill>
                <a:schemeClr val="accent3">
                  <a:lumMod val="75000"/>
                </a:schemeClr>
              </a:solidFill>
            </a:endParaRPr>
          </a:p>
          <a:p>
            <a:pPr>
              <a:buNone/>
            </a:pPr>
            <a:r>
              <a:rPr lang="sr-Latn-BA" sz="2800" dirty="0" smtClean="0"/>
              <a:t>1. </a:t>
            </a:r>
            <a:r>
              <a:rPr lang="sr-Latn-BA" sz="3400" dirty="0" smtClean="0"/>
              <a:t>Diskontovanje očekivanog dobitka</a:t>
            </a:r>
            <a:endParaRPr lang="en-US" sz="3400" dirty="0" smtClean="0"/>
          </a:p>
          <a:p>
            <a:pPr>
              <a:buNone/>
            </a:pPr>
            <a:r>
              <a:rPr lang="sr-Latn-BA" sz="3400" dirty="0" smtClean="0"/>
              <a:t>2. Diskontovanje neto dobitka</a:t>
            </a:r>
            <a:endParaRPr lang="en-US" sz="3400" dirty="0" smtClean="0"/>
          </a:p>
          <a:p>
            <a:pPr>
              <a:buNone/>
            </a:pPr>
            <a:r>
              <a:rPr lang="sr-Latn-BA" sz="3400" dirty="0" smtClean="0"/>
              <a:t>2. Diskontovanje neto novčanog toka</a:t>
            </a:r>
          </a:p>
          <a:p>
            <a:pPr>
              <a:buNone/>
            </a:pPr>
            <a:endParaRPr lang="en-US" sz="3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147248" cy="708688"/>
          </a:xfrm>
        </p:spPr>
        <p:txBody>
          <a:bodyPr>
            <a:normAutofit/>
          </a:bodyPr>
          <a:lstStyle/>
          <a:p>
            <a:r>
              <a:rPr lang="sr-Latn-BA" sz="3600" b="1" dirty="0" smtClean="0">
                <a:solidFill>
                  <a:schemeClr val="accent3">
                    <a:lumMod val="75000"/>
                  </a:schemeClr>
                </a:solidFill>
              </a:rPr>
              <a:t>1.1.1. Dinamičke prinosne metode</a:t>
            </a:r>
            <a:endParaRPr lang="en-US" sz="3600" b="1" dirty="0">
              <a:solidFill>
                <a:schemeClr val="accent3">
                  <a:lumMod val="75000"/>
                </a:schemeClr>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51520" y="1340768"/>
                <a:ext cx="8435280" cy="5256584"/>
              </a:xfrm>
            </p:spPr>
            <p:txBody>
              <a:bodyPr>
                <a:normAutofit fontScale="92500" lnSpcReduction="10000"/>
              </a:bodyPr>
              <a:lstStyle/>
              <a:p>
                <a:r>
                  <a:rPr lang="sr-Latn-BA" dirty="0" smtClean="0"/>
                  <a:t>U okviru dinamičkih metoda procjene neophodno je razmotriti i analizirati nekoliko determinanti :</a:t>
                </a:r>
                <a:endParaRPr lang="en-US" dirty="0" smtClean="0"/>
              </a:p>
              <a:p>
                <a:pPr lvl="0"/>
                <a:r>
                  <a:rPr lang="sr-Latn-BA" b="1" dirty="0" smtClean="0"/>
                  <a:t>Projekciju novčanih tokova;</a:t>
                </a:r>
                <a:endParaRPr lang="en-US" b="1" dirty="0" smtClean="0"/>
              </a:p>
              <a:p>
                <a:pPr lvl="0"/>
                <a:r>
                  <a:rPr lang="sr-Latn-BA" b="1" dirty="0" smtClean="0"/>
                  <a:t>Projekciju diskontne stope;</a:t>
                </a:r>
                <a:endParaRPr lang="en-US" b="1" dirty="0" smtClean="0"/>
              </a:p>
              <a:p>
                <a:pPr lvl="0"/>
                <a:r>
                  <a:rPr lang="sr-Latn-BA" b="1" dirty="0" smtClean="0"/>
                  <a:t>Projekciju rezidualne vrijednosti</a:t>
                </a:r>
                <a:r>
                  <a:rPr lang="sr-Latn-BA" dirty="0" smtClean="0"/>
                  <a:t>.</a:t>
                </a:r>
              </a:p>
              <a:p>
                <a:r>
                  <a:rPr lang="sr-Latn-BA" dirty="0" smtClean="0"/>
                  <a:t>Vrijednost preduzeća ili sopstvenog kapitala na osnovu dinamičkih metoda utvrđuje se diskontovanjem neto novčanog toka ili očekivanog dobitka.</a:t>
                </a:r>
              </a:p>
              <a:p>
                <a:pPr>
                  <a:buNone/>
                </a:pPr>
                <a:endParaRPr lang="sr-Latn-BA" dirty="0" smtClean="0"/>
              </a:p>
              <a:p>
                <a:pPr>
                  <a:buNone/>
                </a:pPr>
                <a14:m>
                  <m:oMathPara xmlns:m="http://schemas.openxmlformats.org/officeDocument/2006/math">
                    <m:oMathParaPr>
                      <m:jc m:val="centerGroup"/>
                    </m:oMathParaPr>
                    <m:oMath xmlns:m="http://schemas.openxmlformats.org/officeDocument/2006/math">
                      <m:r>
                        <a:rPr lang="sr-Latn-BA" b="1" i="1" smtClean="0">
                          <a:solidFill>
                            <a:srgbClr val="002060"/>
                          </a:solidFill>
                          <a:latin typeface="Cambria Math" panose="02040503050406030204" pitchFamily="18" charset="0"/>
                        </a:rPr>
                        <m:t>𝐒𝐚𝐝𝐚</m:t>
                      </m:r>
                      <m:r>
                        <a:rPr lang="sr-Latn-BA" b="1" smtClean="0">
                          <a:solidFill>
                            <a:srgbClr val="002060"/>
                          </a:solidFill>
                          <a:latin typeface="Cambria Math" panose="02040503050406030204" pitchFamily="18" charset="0"/>
                        </a:rPr>
                        <m:t>š</m:t>
                      </m:r>
                      <m:r>
                        <a:rPr lang="sr-Latn-BA" b="1" i="1" smtClean="0">
                          <a:solidFill>
                            <a:srgbClr val="002060"/>
                          </a:solidFill>
                          <a:latin typeface="Cambria Math" panose="02040503050406030204" pitchFamily="18" charset="0"/>
                        </a:rPr>
                        <m:t>𝐧𝐣𝐚</m:t>
                      </m:r>
                      <m:r>
                        <a:rPr lang="sr-Latn-BA" b="1" smtClean="0">
                          <a:solidFill>
                            <a:srgbClr val="002060"/>
                          </a:solidFill>
                          <a:latin typeface="Cambria Math" panose="02040503050406030204" pitchFamily="18" charset="0"/>
                        </a:rPr>
                        <m:t> </m:t>
                      </m:r>
                      <m:r>
                        <a:rPr lang="sr-Latn-BA" b="1" i="1" smtClean="0">
                          <a:solidFill>
                            <a:srgbClr val="002060"/>
                          </a:solidFill>
                          <a:latin typeface="Cambria Math" panose="02040503050406030204" pitchFamily="18" charset="0"/>
                        </a:rPr>
                        <m:t>𝐯𝐫𝐢𝐣𝐞𝐝𝐧𝐨𝐬𝐭</m:t>
                      </m:r>
                      <m:r>
                        <a:rPr lang="sr-Latn-BA" b="1" smtClean="0">
                          <a:solidFill>
                            <a:srgbClr val="002060"/>
                          </a:solidFill>
                          <a:latin typeface="Cambria Math" panose="02040503050406030204" pitchFamily="18" charset="0"/>
                        </a:rPr>
                        <m:t> </m:t>
                      </m:r>
                      <m:r>
                        <a:rPr lang="sr-Latn-BA" b="1" i="1" smtClean="0">
                          <a:solidFill>
                            <a:srgbClr val="002060"/>
                          </a:solidFill>
                          <a:latin typeface="Cambria Math" panose="02040503050406030204" pitchFamily="18" charset="0"/>
                        </a:rPr>
                        <m:t>𝐩𝐫𝐞𝐝𝐮𝐳𝐞</m:t>
                      </m:r>
                      <m:r>
                        <a:rPr lang="sr-Latn-BA" b="1" smtClean="0">
                          <a:solidFill>
                            <a:srgbClr val="002060"/>
                          </a:solidFill>
                          <a:latin typeface="Cambria Math" panose="02040503050406030204" pitchFamily="18" charset="0"/>
                        </a:rPr>
                        <m:t>ć</m:t>
                      </m:r>
                      <m:r>
                        <a:rPr lang="sr-Latn-BA" b="1" i="1" smtClean="0">
                          <a:solidFill>
                            <a:srgbClr val="002060"/>
                          </a:solidFill>
                          <a:latin typeface="Cambria Math" panose="02040503050406030204" pitchFamily="18" charset="0"/>
                        </a:rPr>
                        <m:t>𝐚</m:t>
                      </m:r>
                      <m:r>
                        <a:rPr lang="sr-Latn-BA" b="1" smtClean="0">
                          <a:solidFill>
                            <a:srgbClr val="002060"/>
                          </a:solidFill>
                          <a:latin typeface="Cambria Math" panose="02040503050406030204" pitchFamily="18" charset="0"/>
                        </a:rPr>
                        <m:t> </m:t>
                      </m:r>
                      <m:d>
                        <m:dPr>
                          <m:ctrlPr>
                            <a:rPr lang="en-US" b="1" i="1">
                              <a:solidFill>
                                <a:srgbClr val="002060"/>
                              </a:solidFill>
                              <a:latin typeface="Cambria Math" panose="02040503050406030204" pitchFamily="18" charset="0"/>
                            </a:rPr>
                          </m:ctrlPr>
                        </m:dPr>
                        <m:e>
                          <m:r>
                            <a:rPr lang="sr-Latn-BA" b="1" i="1">
                              <a:solidFill>
                                <a:srgbClr val="002060"/>
                              </a:solidFill>
                              <a:latin typeface="Cambria Math" panose="02040503050406030204" pitchFamily="18" charset="0"/>
                            </a:rPr>
                            <m:t>𝐬𝐨𝐩𝐬𝐭𝐯𝐞𝐧𝐨𝐠</m:t>
                          </m:r>
                          <m:r>
                            <a:rPr lang="sr-Latn-BA" b="1">
                              <a:solidFill>
                                <a:srgbClr val="002060"/>
                              </a:solidFill>
                              <a:latin typeface="Cambria Math" panose="02040503050406030204" pitchFamily="18" charset="0"/>
                            </a:rPr>
                            <m:t> </m:t>
                          </m:r>
                          <m:r>
                            <a:rPr lang="sr-Latn-BA" b="1" i="1">
                              <a:solidFill>
                                <a:srgbClr val="002060"/>
                              </a:solidFill>
                              <a:latin typeface="Cambria Math" panose="02040503050406030204" pitchFamily="18" charset="0"/>
                            </a:rPr>
                            <m:t>𝒌𝒂𝒑𝒊𝒕𝒂𝒍𝒂</m:t>
                          </m:r>
                        </m:e>
                      </m:d>
                      <m:r>
                        <a:rPr lang="sr-Latn-BA" b="1">
                          <a:solidFill>
                            <a:srgbClr val="002060"/>
                          </a:solidFill>
                          <a:latin typeface="Cambria Math" panose="02040503050406030204" pitchFamily="18" charset="0"/>
                        </a:rPr>
                        <m:t>= </m:t>
                      </m:r>
                      <m:f>
                        <m:fPr>
                          <m:ctrlPr>
                            <a:rPr lang="en-US" b="1" i="1">
                              <a:solidFill>
                                <a:srgbClr val="002060"/>
                              </a:solidFill>
                              <a:latin typeface="Cambria Math" panose="02040503050406030204" pitchFamily="18" charset="0"/>
                            </a:rPr>
                          </m:ctrlPr>
                        </m:fPr>
                        <m:num>
                          <m:r>
                            <a:rPr lang="sr-Latn-BA" b="1" i="1">
                              <a:solidFill>
                                <a:srgbClr val="002060"/>
                              </a:solidFill>
                              <a:latin typeface="Cambria Math" panose="02040503050406030204" pitchFamily="18" charset="0"/>
                            </a:rPr>
                            <m:t>𝐍𝐞𝐭𝐨</m:t>
                          </m:r>
                          <m:r>
                            <a:rPr lang="sr-Latn-BA" b="1">
                              <a:solidFill>
                                <a:srgbClr val="002060"/>
                              </a:solidFill>
                              <a:latin typeface="Cambria Math" panose="02040503050406030204" pitchFamily="18" charset="0"/>
                            </a:rPr>
                            <m:t> </m:t>
                          </m:r>
                          <m:r>
                            <a:rPr lang="sr-Latn-BA" b="1" i="1">
                              <a:solidFill>
                                <a:srgbClr val="002060"/>
                              </a:solidFill>
                              <a:latin typeface="Cambria Math" panose="02040503050406030204" pitchFamily="18" charset="0"/>
                            </a:rPr>
                            <m:t>𝐧𝐨𝐯</m:t>
                          </m:r>
                          <m:r>
                            <a:rPr lang="sr-Latn-BA" b="1">
                              <a:solidFill>
                                <a:srgbClr val="002060"/>
                              </a:solidFill>
                              <a:latin typeface="Cambria Math" panose="02040503050406030204" pitchFamily="18" charset="0"/>
                            </a:rPr>
                            <m:t>č</m:t>
                          </m:r>
                          <m:r>
                            <a:rPr lang="sr-Latn-BA" b="1" i="1">
                              <a:solidFill>
                                <a:srgbClr val="002060"/>
                              </a:solidFill>
                              <a:latin typeface="Cambria Math" panose="02040503050406030204" pitchFamily="18" charset="0"/>
                            </a:rPr>
                            <m:t>𝐚𝐧𝐢</m:t>
                          </m:r>
                          <m:r>
                            <a:rPr lang="sr-Latn-BA" b="1">
                              <a:solidFill>
                                <a:srgbClr val="002060"/>
                              </a:solidFill>
                              <a:latin typeface="Cambria Math" panose="02040503050406030204" pitchFamily="18" charset="0"/>
                            </a:rPr>
                            <m:t> </m:t>
                          </m:r>
                          <m:r>
                            <a:rPr lang="sr-Latn-BA" b="1" i="1">
                              <a:solidFill>
                                <a:srgbClr val="002060"/>
                              </a:solidFill>
                              <a:latin typeface="Cambria Math" panose="02040503050406030204" pitchFamily="18" charset="0"/>
                            </a:rPr>
                            <m:t>𝐭𝐨𝐤</m:t>
                          </m:r>
                          <m:r>
                            <a:rPr lang="sr-Latn-BA" b="1">
                              <a:solidFill>
                                <a:srgbClr val="002060"/>
                              </a:solidFill>
                              <a:latin typeface="Cambria Math" panose="02040503050406030204" pitchFamily="18" charset="0"/>
                            </a:rPr>
                            <m:t> (</m:t>
                          </m:r>
                          <m:r>
                            <a:rPr lang="sr-Latn-BA" b="1" i="1">
                              <a:solidFill>
                                <a:srgbClr val="002060"/>
                              </a:solidFill>
                              <a:latin typeface="Cambria Math" panose="02040503050406030204" pitchFamily="18" charset="0"/>
                            </a:rPr>
                            <m:t>𝐢𝐥𝐢</m:t>
                          </m:r>
                          <m:r>
                            <a:rPr lang="sr-Latn-BA" b="1">
                              <a:solidFill>
                                <a:srgbClr val="002060"/>
                              </a:solidFill>
                              <a:latin typeface="Cambria Math" panose="02040503050406030204" pitchFamily="18" charset="0"/>
                            </a:rPr>
                            <m:t> </m:t>
                          </m:r>
                          <m:r>
                            <a:rPr lang="sr-Latn-BA" b="1" i="1">
                              <a:solidFill>
                                <a:srgbClr val="002060"/>
                              </a:solidFill>
                              <a:latin typeface="Cambria Math" panose="02040503050406030204" pitchFamily="18" charset="0"/>
                            </a:rPr>
                            <m:t>𝐨</m:t>
                          </m:r>
                          <m:r>
                            <a:rPr lang="sr-Latn-BA" b="1">
                              <a:solidFill>
                                <a:srgbClr val="002060"/>
                              </a:solidFill>
                              <a:latin typeface="Cambria Math" panose="02040503050406030204" pitchFamily="18" charset="0"/>
                            </a:rPr>
                            <m:t>č</m:t>
                          </m:r>
                          <m:r>
                            <a:rPr lang="sr-Latn-BA" b="1" i="1">
                              <a:solidFill>
                                <a:srgbClr val="002060"/>
                              </a:solidFill>
                              <a:latin typeface="Cambria Math" panose="02040503050406030204" pitchFamily="18" charset="0"/>
                            </a:rPr>
                            <m:t>𝐞𝐤𝐢𝐯𝐚𝐧𝐢</m:t>
                          </m:r>
                          <m:r>
                            <a:rPr lang="sr-Latn-BA" b="1">
                              <a:solidFill>
                                <a:srgbClr val="002060"/>
                              </a:solidFill>
                              <a:latin typeface="Cambria Math" panose="02040503050406030204" pitchFamily="18" charset="0"/>
                            </a:rPr>
                            <m:t> </m:t>
                          </m:r>
                          <m:r>
                            <a:rPr lang="sr-Latn-BA" b="1" i="1">
                              <a:solidFill>
                                <a:srgbClr val="002060"/>
                              </a:solidFill>
                              <a:latin typeface="Cambria Math" panose="02040503050406030204" pitchFamily="18" charset="0"/>
                            </a:rPr>
                            <m:t>𝐝𝐨𝐛𝐢𝐭𝐚𝐤</m:t>
                          </m:r>
                          <m:r>
                            <a:rPr lang="sr-Latn-BA" b="1">
                              <a:solidFill>
                                <a:srgbClr val="002060"/>
                              </a:solidFill>
                              <a:latin typeface="Cambria Math" panose="02040503050406030204" pitchFamily="18" charset="0"/>
                            </a:rPr>
                            <m:t>)</m:t>
                          </m:r>
                        </m:num>
                        <m:den>
                          <m:r>
                            <a:rPr lang="sr-Latn-BA" b="1">
                              <a:solidFill>
                                <a:srgbClr val="002060"/>
                              </a:solidFill>
                              <a:latin typeface="Cambria Math" panose="02040503050406030204" pitchFamily="18" charset="0"/>
                            </a:rPr>
                            <m:t>(</m:t>
                          </m:r>
                          <m:r>
                            <a:rPr lang="sr-Latn-BA" b="1" i="1">
                              <a:solidFill>
                                <a:srgbClr val="002060"/>
                              </a:solidFill>
                              <a:latin typeface="Cambria Math" panose="02040503050406030204" pitchFamily="18" charset="0"/>
                            </a:rPr>
                            <m:t>𝟏</m:t>
                          </m:r>
                          <m:r>
                            <a:rPr lang="sr-Latn-BA" b="1">
                              <a:solidFill>
                                <a:srgbClr val="002060"/>
                              </a:solidFill>
                              <a:latin typeface="Cambria Math" panose="02040503050406030204" pitchFamily="18" charset="0"/>
                            </a:rPr>
                            <m:t>+</m:t>
                          </m:r>
                          <m:sSup>
                            <m:sSupPr>
                              <m:ctrlPr>
                                <a:rPr lang="en-US" b="1" i="1">
                                  <a:solidFill>
                                    <a:srgbClr val="002060"/>
                                  </a:solidFill>
                                  <a:latin typeface="Cambria Math" panose="02040503050406030204" pitchFamily="18" charset="0"/>
                                </a:rPr>
                              </m:ctrlPr>
                            </m:sSupPr>
                            <m:e>
                              <m:r>
                                <a:rPr lang="sr-Latn-BA" b="1" i="1">
                                  <a:solidFill>
                                    <a:srgbClr val="002060"/>
                                  </a:solidFill>
                                  <a:latin typeface="Cambria Math" panose="02040503050406030204" pitchFamily="18" charset="0"/>
                                </a:rPr>
                                <m:t>𝐝𝐬</m:t>
                              </m:r>
                              <m:r>
                                <a:rPr lang="sr-Latn-BA" b="1">
                                  <a:solidFill>
                                    <a:srgbClr val="002060"/>
                                  </a:solidFill>
                                  <a:latin typeface="Cambria Math" panose="02040503050406030204" pitchFamily="18" charset="0"/>
                                </a:rPr>
                                <m:t>)</m:t>
                              </m:r>
                            </m:e>
                            <m:sup>
                              <m:r>
                                <a:rPr lang="sr-Latn-BA" b="1" i="1">
                                  <a:solidFill>
                                    <a:srgbClr val="002060"/>
                                  </a:solidFill>
                                  <a:latin typeface="Cambria Math" panose="02040503050406030204" pitchFamily="18" charset="0"/>
                                </a:rPr>
                                <m:t>𝒏</m:t>
                              </m:r>
                            </m:sup>
                          </m:sSup>
                        </m:den>
                      </m:f>
                    </m:oMath>
                  </m:oMathPara>
                </a14:m>
                <a:endParaRPr lang="en-US" b="1" dirty="0"/>
              </a:p>
              <a:p>
                <a:pPr>
                  <a:buNone/>
                </a:pPr>
                <a:r>
                  <a:rPr lang="sr-Latn-BA" i="1" dirty="0" smtClean="0"/>
                  <a:t>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51520" y="1340768"/>
                <a:ext cx="8435280" cy="5256584"/>
              </a:xfrm>
              <a:blipFill rotWithShape="0">
                <a:blip r:embed="rId2"/>
                <a:stretch>
                  <a:fillRect l="-723" t="-1624"/>
                </a:stretch>
              </a:blipFill>
            </p:spPr>
            <p:txBody>
              <a:bodyPr/>
              <a:lstStyle/>
              <a:p>
                <a:r>
                  <a:rPr lang="sr-Latn-BA">
                    <a:noFill/>
                  </a:rPr>
                  <a:t> </a:t>
                </a:r>
              </a:p>
            </p:txBody>
          </p:sp>
        </mc:Fallback>
      </mc:AlternateContent>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BA" sz="3600" b="1" dirty="0" smtClean="0">
                <a:solidFill>
                  <a:schemeClr val="accent3"/>
                </a:solidFill>
              </a:rPr>
              <a:t>Determinante u dinamičkim prinosnim metodama</a:t>
            </a:r>
            <a:endParaRPr lang="sr-Latn-BA" sz="3600" b="1" dirty="0">
              <a:solidFill>
                <a:schemeClr val="accent3"/>
              </a:solidFill>
            </a:endParaRPr>
          </a:p>
        </p:txBody>
      </p:sp>
      <p:sp>
        <p:nvSpPr>
          <p:cNvPr id="3" name="Content Placeholder 2"/>
          <p:cNvSpPr>
            <a:spLocks noGrp="1"/>
          </p:cNvSpPr>
          <p:nvPr>
            <p:ph idx="1"/>
          </p:nvPr>
        </p:nvSpPr>
        <p:spPr/>
        <p:txBody>
          <a:bodyPr/>
          <a:lstStyle/>
          <a:p>
            <a:r>
              <a:rPr lang="sr-Latn-BA" dirty="0" smtClean="0"/>
              <a:t>Neto novčani tok;</a:t>
            </a:r>
          </a:p>
          <a:p>
            <a:r>
              <a:rPr lang="sr-Latn-BA" dirty="0" smtClean="0"/>
              <a:t>Eksplicitni period previđanja (broj godina projekcije);</a:t>
            </a:r>
          </a:p>
          <a:p>
            <a:r>
              <a:rPr lang="sr-Latn-BA" dirty="0" smtClean="0"/>
              <a:t>Projekcija novčanog toka;</a:t>
            </a:r>
          </a:p>
          <a:p>
            <a:r>
              <a:rPr lang="sr-Latn-BA" dirty="0" smtClean="0"/>
              <a:t>Rezidualna vrijednost;</a:t>
            </a:r>
          </a:p>
          <a:p>
            <a:r>
              <a:rPr lang="sr-Latn-BA" dirty="0" smtClean="0"/>
              <a:t>Stopa rasta;</a:t>
            </a:r>
          </a:p>
          <a:p>
            <a:r>
              <a:rPr lang="sr-Latn-BA" dirty="0" smtClean="0"/>
              <a:t>Diskontna stopa.</a:t>
            </a:r>
          </a:p>
          <a:p>
            <a:endParaRPr lang="sr-Latn-BA" dirty="0"/>
          </a:p>
        </p:txBody>
      </p:sp>
    </p:spTree>
    <p:extLst>
      <p:ext uri="{BB962C8B-B14F-4D97-AF65-F5344CB8AC3E}">
        <p14:creationId xmlns:p14="http://schemas.microsoft.com/office/powerpoint/2010/main" val="36402950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5">
      <a:dk1>
        <a:sysClr val="windowText" lastClr="000000"/>
      </a:dk1>
      <a:lt1>
        <a:sysClr val="window" lastClr="FFFFFF"/>
      </a:lt1>
      <a:dk2>
        <a:srgbClr val="BDBDBD"/>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854</TotalTime>
  <Words>5078</Words>
  <Application>Microsoft Office PowerPoint</Application>
  <PresentationFormat>On-screen Show (4:3)</PresentationFormat>
  <Paragraphs>419</Paragraphs>
  <Slides>69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Cambria</vt:lpstr>
      <vt:lpstr>Cambria Math</vt:lpstr>
      <vt:lpstr>Constantia</vt:lpstr>
      <vt:lpstr>Wingdings 2</vt:lpstr>
      <vt:lpstr>Flow</vt:lpstr>
      <vt:lpstr>Pristupi i metode procjene, diskontna stopa i modeli za utvrđivanje cijene kapitala</vt:lpstr>
      <vt:lpstr>UVOD</vt:lpstr>
      <vt:lpstr>1. PRISTUPI PROCJENE</vt:lpstr>
      <vt:lpstr>PowerPoint Presentation</vt:lpstr>
      <vt:lpstr>1.1. PRINOSNI PRISTUP</vt:lpstr>
      <vt:lpstr>Metode prinosnog pristupa</vt:lpstr>
      <vt:lpstr>Metode prinosnog pristupa</vt:lpstr>
      <vt:lpstr>1.1.1. Dinamičke prinosne metode</vt:lpstr>
      <vt:lpstr>Determinante u dinamičkim prinosnim metodama</vt:lpstr>
      <vt:lpstr>a. Metoda diskontovanja novčanih tokova (DCF metoda) </vt:lpstr>
      <vt:lpstr>a. Metoda diskontovanja novčanih tokova (DCF metoda) </vt:lpstr>
      <vt:lpstr>a. Metoda diskontovanja novčanih tokova (DCF metoda) </vt:lpstr>
      <vt:lpstr>b. Ekonomska dodata vrijednost</vt:lpstr>
      <vt:lpstr>1.1.2. Statičke prinosne metode</vt:lpstr>
      <vt:lpstr> 1.1.2. Statičke prinosne metode</vt:lpstr>
      <vt:lpstr>1.2. TRŽIŠNI PRISTUP</vt:lpstr>
      <vt:lpstr>1.2. TRŽIŠNI PRISTUP</vt:lpstr>
      <vt:lpstr>Metode tržišnog pristupa</vt:lpstr>
      <vt:lpstr>1.2.1. Metode multiplikatora na osnovu uporednih transakcija </vt:lpstr>
      <vt:lpstr>1.2.2. Metoda multiplikatora na osnovu uporedivih preduzeća </vt:lpstr>
      <vt:lpstr>1.3. TROŠKOVNI PRISTUP</vt:lpstr>
      <vt:lpstr>Metode troškovnog pristupa</vt:lpstr>
      <vt:lpstr>1.3.1. Metoda vrijednosti neto imovine</vt:lpstr>
      <vt:lpstr>1.3.2. Metoda kapitalizovanog viška dobiti</vt:lpstr>
      <vt:lpstr>1.3.3. Metoda likvidacione vrijednosti</vt:lpstr>
      <vt:lpstr>      1.3.4. Metode troškovnog pristupa prema MSV 2022</vt:lpstr>
      <vt:lpstr>1.4. Prilagođeni modeli procjene vrijednosti preduzeća</vt:lpstr>
      <vt:lpstr>  1.4.1. Procjena vrijednosti preduzeća na tržištima kapitala u razvoju / neaktivnim tržištima </vt:lpstr>
      <vt:lpstr>2. DISKONTNA STOPA – CIJENA KAPITALA</vt:lpstr>
      <vt:lpstr>2. DISKONTNA STOPA – CIJENA KAPITALA</vt:lpstr>
      <vt:lpstr>2. DISKONTNA STOPA – CIJENA KAPITALA</vt:lpstr>
      <vt:lpstr>  Vrijednost sopstvenog kapitala i  vrijednost preduzeća</vt:lpstr>
      <vt:lpstr>2. DISKONTNA STOPA – CIJENA KAPITALA</vt:lpstr>
      <vt:lpstr>2. DISKONTNA STOPA – CIJENA KAPITALA</vt:lpstr>
      <vt:lpstr>3. DISKONTI I PREMIJE</vt:lpstr>
      <vt:lpstr>3.1. Diskonti na nivou preduzeća</vt:lpstr>
      <vt:lpstr>3.2. Diskonti na nivou akcionara</vt:lpstr>
      <vt:lpstr>Primjer: Indirektne metode za procjenu vrijednosti manjinskih akcionara </vt:lpstr>
      <vt:lpstr>Primjer: Indirektne metode za procjenu vrijednosti manjinskih akcionara </vt:lpstr>
      <vt:lpstr>PowerPoint Presentation</vt:lpstr>
      <vt:lpstr>4. MODELI ZA UTVRĐIVANJE CIJENE KAPITALA</vt:lpstr>
      <vt:lpstr>4.1. CAPM (CAPITAL ASSET PRICING MODEL)</vt:lpstr>
      <vt:lpstr>a. Bezrizična stopa - Rf</vt:lpstr>
      <vt:lpstr>b. Beta – mjera sistematskog rizika</vt:lpstr>
      <vt:lpstr>b. Beta – mjera sistematskog rizika</vt:lpstr>
      <vt:lpstr>c. Tržišna premija rizika – RPm  (ERP)</vt:lpstr>
      <vt:lpstr>c. Tržišna premija rizika – RPm  (ERP)</vt:lpstr>
      <vt:lpstr>PowerPoint Presentation</vt:lpstr>
      <vt:lpstr>4.2. PROŠIRENI CAPM</vt:lpstr>
      <vt:lpstr>a. Premija za veličinu</vt:lpstr>
      <vt:lpstr>b. Premija za industrijski rizik</vt:lpstr>
      <vt:lpstr>c. Premija za rizik specifičan za preduzeće</vt:lpstr>
      <vt:lpstr>d. Premija za rizik zemlje</vt:lpstr>
      <vt:lpstr>d. Premija za rizik zemlje</vt:lpstr>
      <vt:lpstr>d. Premija za rizik zemlje – lambda</vt:lpstr>
      <vt:lpstr>d. Premija za rizik zemlje</vt:lpstr>
      <vt:lpstr>Primjer -Izračunavanje troška sopstvenog kapitala s uključenom premijom za rizik zemlje </vt:lpstr>
      <vt:lpstr>Primjer -Izračunavanje troška sopstvenog kapitala s uključenom premijom za rizik zemlje </vt:lpstr>
      <vt:lpstr>Primjer -Izračunavanje troška sopstvenog kapitala s uključenom premijom za rizik zemlje </vt:lpstr>
      <vt:lpstr>Primjer -Izračunavanje troška sopstvenog kapitala s uključenom premijom za rizik zemlje </vt:lpstr>
      <vt:lpstr>Primjer -Izračunavanje troška sopstvenog kapitala s uključenom premijom za rizik zemlje </vt:lpstr>
      <vt:lpstr>4.3. MODEL ZIDANJA</vt:lpstr>
      <vt:lpstr>4.3. MODEL ZIDANJA</vt:lpstr>
      <vt:lpstr>4.3. MODEL ZIDANJA</vt:lpstr>
      <vt:lpstr>4.3. MODEL ZIDANJA – Morningstarov model</vt:lpstr>
      <vt:lpstr>4.4. PROSJEČNA PONDERISANA CIJENA KAPITALA</vt:lpstr>
      <vt:lpstr>4.4. PROSJEČNA PONDERISANA CIJENA KAPITALA</vt:lpstr>
      <vt:lpstr>PowerPoint Presentation</vt:lpstr>
      <vt:lpstr>Hvala na pažnji!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efbl</dc:creator>
  <cp:lastModifiedBy>Tajana</cp:lastModifiedBy>
  <cp:revision>173</cp:revision>
  <dcterms:created xsi:type="dcterms:W3CDTF">2015-03-11T11:53:03Z</dcterms:created>
  <dcterms:modified xsi:type="dcterms:W3CDTF">2024-03-15T13:39:03Z</dcterms:modified>
</cp:coreProperties>
</file>