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9" r:id="rId1"/>
  </p:sldMasterIdLst>
  <p:notesMasterIdLst>
    <p:notesMasterId r:id="rId42"/>
  </p:notesMasterIdLst>
  <p:sldIdLst>
    <p:sldId id="256" r:id="rId2"/>
    <p:sldId id="257" r:id="rId3"/>
    <p:sldId id="260" r:id="rId4"/>
    <p:sldId id="258" r:id="rId5"/>
    <p:sldId id="295" r:id="rId6"/>
    <p:sldId id="313" r:id="rId7"/>
    <p:sldId id="259" r:id="rId8"/>
    <p:sldId id="261" r:id="rId9"/>
    <p:sldId id="296" r:id="rId10"/>
    <p:sldId id="314" r:id="rId11"/>
    <p:sldId id="262" r:id="rId12"/>
    <p:sldId id="263" r:id="rId13"/>
    <p:sldId id="297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75" r:id="rId24"/>
    <p:sldId id="276" r:id="rId25"/>
    <p:sldId id="277" r:id="rId26"/>
    <p:sldId id="299" r:id="rId27"/>
    <p:sldId id="298" r:id="rId28"/>
    <p:sldId id="300" r:id="rId29"/>
    <p:sldId id="307" r:id="rId30"/>
    <p:sldId id="308" r:id="rId31"/>
    <p:sldId id="310" r:id="rId32"/>
    <p:sldId id="309" r:id="rId33"/>
    <p:sldId id="312" r:id="rId34"/>
    <p:sldId id="311" r:id="rId35"/>
    <p:sldId id="301" r:id="rId36"/>
    <p:sldId id="302" r:id="rId37"/>
    <p:sldId id="303" r:id="rId38"/>
    <p:sldId id="304" r:id="rId39"/>
    <p:sldId id="305" r:id="rId40"/>
    <p:sldId id="30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43CB78-69D1-AA43-8D53-827E15269DE4}" v="2" dt="2026-03-04T07:10:59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7" autoAdjust="0"/>
    <p:restoredTop sz="94702" autoAdjust="0"/>
  </p:normalViewPr>
  <p:slideViewPr>
    <p:cSldViewPr snapToGrid="0" snapToObjects="1">
      <p:cViewPr varScale="1">
        <p:scale>
          <a:sx n="98" d="100"/>
          <a:sy n="98" d="100"/>
        </p:scale>
        <p:origin x="6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Todorovic" userId="b456dcb4c43cc0e5" providerId="LiveId" clId="{0FADC778-034A-550A-987F-874C8D43A1AC}"/>
    <pc:docChg chg="undo custSel addSld modSld">
      <pc:chgData name="Igor Todorovic" userId="b456dcb4c43cc0e5" providerId="LiveId" clId="{0FADC778-034A-550A-987F-874C8D43A1AC}" dt="2026-03-04T07:14:52.755" v="55" actId="14100"/>
      <pc:docMkLst>
        <pc:docMk/>
      </pc:docMkLst>
      <pc:sldChg chg="addSp delSp modSp new mod modClrScheme chgLayout">
        <pc:chgData name="Igor Todorovic" userId="b456dcb4c43cc0e5" providerId="LiveId" clId="{0FADC778-034A-550A-987F-874C8D43A1AC}" dt="2026-03-04T07:09:57.503" v="10"/>
        <pc:sldMkLst>
          <pc:docMk/>
          <pc:sldMk cId="1511011220" sldId="313"/>
        </pc:sldMkLst>
        <pc:spChg chg="del">
          <ac:chgData name="Igor Todorovic" userId="b456dcb4c43cc0e5" providerId="LiveId" clId="{0FADC778-034A-550A-987F-874C8D43A1AC}" dt="2026-03-04T07:09:50.922" v="9" actId="26606"/>
          <ac:spMkLst>
            <pc:docMk/>
            <pc:sldMk cId="1511011220" sldId="313"/>
            <ac:spMk id="2" creationId="{8BFEE4B1-5D74-7DCA-3549-9EB6363893C1}"/>
          </ac:spMkLst>
        </pc:spChg>
        <pc:spChg chg="del">
          <ac:chgData name="Igor Todorovic" userId="b456dcb4c43cc0e5" providerId="LiveId" clId="{0FADC778-034A-550A-987F-874C8D43A1AC}" dt="2026-03-04T07:09:39.745" v="2"/>
          <ac:spMkLst>
            <pc:docMk/>
            <pc:sldMk cId="1511011220" sldId="313"/>
            <ac:spMk id="3" creationId="{EC55A052-96AC-6545-DFA4-9CD7EDDE5B36}"/>
          </ac:spMkLst>
        </pc:spChg>
        <pc:spChg chg="add mod">
          <ac:chgData name="Igor Todorovic" userId="b456dcb4c43cc0e5" providerId="LiveId" clId="{0FADC778-034A-550A-987F-874C8D43A1AC}" dt="2026-03-04T07:09:57.503" v="10"/>
          <ac:spMkLst>
            <pc:docMk/>
            <pc:sldMk cId="1511011220" sldId="313"/>
            <ac:spMk id="12" creationId="{9FDAA52E-ECBB-47C2-D8DB-AAFB8D56FE5A}"/>
          </ac:spMkLst>
        </pc:spChg>
        <pc:picChg chg="add mod ord">
          <ac:chgData name="Igor Todorovic" userId="b456dcb4c43cc0e5" providerId="LiveId" clId="{0FADC778-034A-550A-987F-874C8D43A1AC}" dt="2026-03-04T07:09:50.922" v="9" actId="26606"/>
          <ac:picMkLst>
            <pc:docMk/>
            <pc:sldMk cId="1511011220" sldId="313"/>
            <ac:picMk id="5" creationId="{AA45F691-14FD-5169-49DF-B1BAC74B7207}"/>
          </ac:picMkLst>
        </pc:picChg>
        <pc:picChg chg="add mod">
          <ac:chgData name="Igor Todorovic" userId="b456dcb4c43cc0e5" providerId="LiveId" clId="{0FADC778-034A-550A-987F-874C8D43A1AC}" dt="2026-03-04T07:09:50.922" v="9" actId="26606"/>
          <ac:picMkLst>
            <pc:docMk/>
            <pc:sldMk cId="1511011220" sldId="313"/>
            <ac:picMk id="7" creationId="{E918A45B-64B0-DB9F-2333-9AC22C6207A7}"/>
          </ac:picMkLst>
        </pc:picChg>
      </pc:sldChg>
      <pc:sldChg chg="addSp delSp modSp new mod modClrScheme chgLayout">
        <pc:chgData name="Igor Todorovic" userId="b456dcb4c43cc0e5" providerId="LiveId" clId="{0FADC778-034A-550A-987F-874C8D43A1AC}" dt="2026-03-04T07:14:52.755" v="55" actId="14100"/>
        <pc:sldMkLst>
          <pc:docMk/>
          <pc:sldMk cId="296775579" sldId="314"/>
        </pc:sldMkLst>
        <pc:spChg chg="add del">
          <ac:chgData name="Igor Todorovic" userId="b456dcb4c43cc0e5" providerId="LiveId" clId="{0FADC778-034A-550A-987F-874C8D43A1AC}" dt="2026-03-04T07:11:21.473" v="38" actId="478"/>
          <ac:spMkLst>
            <pc:docMk/>
            <pc:sldMk cId="296775579" sldId="314"/>
            <ac:spMk id="2" creationId="{7D7ABA1D-CC1E-8B78-CF1B-48E3BEF5BAC0}"/>
          </ac:spMkLst>
        </pc:spChg>
        <pc:spChg chg="del">
          <ac:chgData name="Igor Todorovic" userId="b456dcb4c43cc0e5" providerId="LiveId" clId="{0FADC778-034A-550A-987F-874C8D43A1AC}" dt="2026-03-04T07:10:06.657" v="13"/>
          <ac:spMkLst>
            <pc:docMk/>
            <pc:sldMk cId="296775579" sldId="314"/>
            <ac:spMk id="3" creationId="{5568378B-9CE9-B6D4-933C-208F89B01BD9}"/>
          </ac:spMkLst>
        </pc:spChg>
        <pc:spChg chg="add del mod">
          <ac:chgData name="Igor Todorovic" userId="b456dcb4c43cc0e5" providerId="LiveId" clId="{0FADC778-034A-550A-987F-874C8D43A1AC}" dt="2026-03-04T07:10:27.180" v="21" actId="26606"/>
          <ac:spMkLst>
            <pc:docMk/>
            <pc:sldMk cId="296775579" sldId="314"/>
            <ac:spMk id="12" creationId="{77C3C8F2-E827-0EF9-5822-AA08FB9B423B}"/>
          </ac:spMkLst>
        </pc:spChg>
        <pc:spChg chg="add del mod">
          <ac:chgData name="Igor Todorovic" userId="b456dcb4c43cc0e5" providerId="LiveId" clId="{0FADC778-034A-550A-987F-874C8D43A1AC}" dt="2026-03-04T07:10:33.497" v="23" actId="26606"/>
          <ac:spMkLst>
            <pc:docMk/>
            <pc:sldMk cId="296775579" sldId="314"/>
            <ac:spMk id="14" creationId="{286EC5B0-FCD7-834A-A77A-78CA16374CA9}"/>
          </ac:spMkLst>
        </pc:spChg>
        <pc:spChg chg="add del mod">
          <ac:chgData name="Igor Todorovic" userId="b456dcb4c43cc0e5" providerId="LiveId" clId="{0FADC778-034A-550A-987F-874C8D43A1AC}" dt="2026-03-04T07:10:33.497" v="23" actId="26606"/>
          <ac:spMkLst>
            <pc:docMk/>
            <pc:sldMk cId="296775579" sldId="314"/>
            <ac:spMk id="15" creationId="{9643D823-C830-9A8B-E735-DAE159E07DF3}"/>
          </ac:spMkLst>
        </pc:spChg>
        <pc:spChg chg="add del mod">
          <ac:chgData name="Igor Todorovic" userId="b456dcb4c43cc0e5" providerId="LiveId" clId="{0FADC778-034A-550A-987F-874C8D43A1AC}" dt="2026-03-04T07:10:33.497" v="23" actId="26606"/>
          <ac:spMkLst>
            <pc:docMk/>
            <pc:sldMk cId="296775579" sldId="314"/>
            <ac:spMk id="16" creationId="{59D4AF52-30D8-3BA5-9FAB-F391588630AD}"/>
          </ac:spMkLst>
        </pc:spChg>
        <pc:spChg chg="add del mod">
          <ac:chgData name="Igor Todorovic" userId="b456dcb4c43cc0e5" providerId="LiveId" clId="{0FADC778-034A-550A-987F-874C8D43A1AC}" dt="2026-03-04T07:10:38.175" v="25" actId="26606"/>
          <ac:spMkLst>
            <pc:docMk/>
            <pc:sldMk cId="296775579" sldId="314"/>
            <ac:spMk id="18" creationId="{77C3C8F2-E827-0EF9-5822-AA08FB9B423B}"/>
          </ac:spMkLst>
        </pc:spChg>
        <pc:picChg chg="add mod ord">
          <ac:chgData name="Igor Todorovic" userId="b456dcb4c43cc0e5" providerId="LiveId" clId="{0FADC778-034A-550A-987F-874C8D43A1AC}" dt="2026-03-04T07:14:47.619" v="53" actId="14100"/>
          <ac:picMkLst>
            <pc:docMk/>
            <pc:sldMk cId="296775579" sldId="314"/>
            <ac:picMk id="5" creationId="{3C827B71-7784-5DFB-C644-43B39335303A}"/>
          </ac:picMkLst>
        </pc:picChg>
        <pc:picChg chg="add del mod">
          <ac:chgData name="Igor Todorovic" userId="b456dcb4c43cc0e5" providerId="LiveId" clId="{0FADC778-034A-550A-987F-874C8D43A1AC}" dt="2026-03-04T07:11:07.612" v="33" actId="478"/>
          <ac:picMkLst>
            <pc:docMk/>
            <pc:sldMk cId="296775579" sldId="314"/>
            <ac:picMk id="7" creationId="{56628497-F1EA-2297-D48B-F418A852358E}"/>
          </ac:picMkLst>
        </pc:picChg>
        <pc:picChg chg="add mod modCrop">
          <ac:chgData name="Igor Todorovic" userId="b456dcb4c43cc0e5" providerId="LiveId" clId="{0FADC778-034A-550A-987F-874C8D43A1AC}" dt="2026-03-04T07:14:41.639" v="50" actId="732"/>
          <ac:picMkLst>
            <pc:docMk/>
            <pc:sldMk cId="296775579" sldId="314"/>
            <ac:picMk id="8" creationId="{6116CCC6-68AD-8226-3687-229AA60FB7AC}"/>
          </ac:picMkLst>
        </pc:picChg>
        <pc:picChg chg="add mod">
          <ac:chgData name="Igor Todorovic" userId="b456dcb4c43cc0e5" providerId="LiveId" clId="{0FADC778-034A-550A-987F-874C8D43A1AC}" dt="2026-03-04T07:14:52.755" v="55" actId="14100"/>
          <ac:picMkLst>
            <pc:docMk/>
            <pc:sldMk cId="296775579" sldId="314"/>
            <ac:picMk id="10" creationId="{C4B657AC-C14C-1EB9-9B58-9155FC60096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2AF6C-42F9-5644-9F77-B3C4403A767C}" type="datetimeFigureOut">
              <a:rPr lang="en-US" smtClean="0"/>
              <a:t>3/4/26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A0FA3-C149-8A4F-8EEB-310CCD030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2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251665B-C24A-4702-B522-6A4334602E03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4251665B-C24A-4702-B522-6A4334602E03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r-Latn-C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4251665B-C24A-4702-B522-6A4334602E03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r-Latn-CS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4251665B-C24A-4702-B522-6A4334602E03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r-Latn-C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4251665B-C24A-4702-B522-6A4334602E03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r-Latn-C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  <p:sldLayoutId id="2147484072" r:id="rId13"/>
    <p:sldLayoutId id="2147484073" r:id="rId14"/>
    <p:sldLayoutId id="2147484074" r:id="rId15"/>
    <p:sldLayoutId id="2147484075" r:id="rId16"/>
    <p:sldLayoutId id="2147484076" r:id="rId17"/>
    <p:sldLayoutId id="2147484077" r:id="rId18"/>
    <p:sldLayoutId id="2147484078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4687596"/>
            <a:ext cx="7135368" cy="911391"/>
          </a:xfrm>
        </p:spPr>
        <p:txBody>
          <a:bodyPr>
            <a:noAutofit/>
          </a:bodyPr>
          <a:lstStyle/>
          <a:p>
            <a:r>
              <a:rPr lang="en-US" sz="3200" dirty="0" err="1"/>
              <a:t>Mjerenje</a:t>
            </a:r>
            <a:r>
              <a:rPr lang="en-US" sz="3200" dirty="0"/>
              <a:t>, </a:t>
            </a:r>
            <a:r>
              <a:rPr lang="en-US" sz="3200" dirty="0" err="1"/>
              <a:t>ispitivanje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kontrolisanje</a:t>
            </a:r>
            <a:br>
              <a:rPr lang="en-US" sz="3200" dirty="0"/>
            </a:br>
            <a:r>
              <a:rPr lang="en-US" sz="3200" dirty="0" err="1"/>
              <a:t>Određivanje</a:t>
            </a:r>
            <a:r>
              <a:rPr lang="en-US" sz="3200" dirty="0"/>
              <a:t> </a:t>
            </a:r>
            <a:r>
              <a:rPr lang="en-US" sz="3200" dirty="0" err="1"/>
              <a:t>kvaliteta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5735725"/>
            <a:ext cx="7135368" cy="621792"/>
          </a:xfrm>
        </p:spPr>
        <p:txBody>
          <a:bodyPr>
            <a:normAutofit/>
          </a:bodyPr>
          <a:lstStyle/>
          <a:p>
            <a:r>
              <a:rPr lang="en-US" sz="1800" dirty="0"/>
              <a:t>Prof. </a:t>
            </a:r>
            <a:r>
              <a:rPr lang="en-US" sz="1800" dirty="0" err="1"/>
              <a:t>dr</a:t>
            </a:r>
            <a:r>
              <a:rPr lang="en-US" sz="1800" dirty="0"/>
              <a:t> Igor </a:t>
            </a:r>
            <a:r>
              <a:rPr lang="en-US" sz="1800" dirty="0" err="1"/>
              <a:t>Todorović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3231444" y="2432503"/>
            <a:ext cx="5305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MENADŽMENT</a:t>
            </a:r>
          </a:p>
          <a:p>
            <a:pPr algn="ctr"/>
            <a:r>
              <a:rPr lang="en-US" sz="4800" dirty="0"/>
              <a:t>KVALITETA</a:t>
            </a:r>
          </a:p>
        </p:txBody>
      </p:sp>
    </p:spTree>
    <p:extLst>
      <p:ext uri="{BB962C8B-B14F-4D97-AF65-F5344CB8AC3E}">
        <p14:creationId xmlns:p14="http://schemas.microsoft.com/office/powerpoint/2010/main" val="1515865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chine with many wires and a box&#10;&#10;AI-generated content may be incorrect.">
            <a:extLst>
              <a:ext uri="{FF2B5EF4-FFF2-40B4-BE49-F238E27FC236}">
                <a16:creationId xmlns:a16="http://schemas.microsoft.com/office/drawing/2014/main" id="{3C827B71-7784-5DFB-C644-43B393353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6" y="209005"/>
            <a:ext cx="4362994" cy="3272246"/>
          </a:xfrm>
          <a:prstGeom prst="rect">
            <a:avLst/>
          </a:prstGeom>
        </p:spPr>
      </p:pic>
      <p:pic>
        <p:nvPicPr>
          <p:cNvPr id="8" name="Picture 7" descr="A large machine in a factory&#10;&#10;AI-generated content may be incorrect.">
            <a:extLst>
              <a:ext uri="{FF2B5EF4-FFF2-40B4-BE49-F238E27FC236}">
                <a16:creationId xmlns:a16="http://schemas.microsoft.com/office/drawing/2014/main" id="{6116CCC6-68AD-8226-3687-229AA60FB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1"/>
          <a:stretch>
            <a:fillRect/>
          </a:stretch>
        </p:blipFill>
        <p:spPr>
          <a:xfrm>
            <a:off x="5447211" y="3429000"/>
            <a:ext cx="3557139" cy="3056709"/>
          </a:xfrm>
          <a:prstGeom prst="rect">
            <a:avLst/>
          </a:prstGeom>
        </p:spPr>
      </p:pic>
      <p:pic>
        <p:nvPicPr>
          <p:cNvPr id="10" name="Picture 9" descr="A hand holding a phone&#10;&#10;AI-generated content may be incorrect.">
            <a:extLst>
              <a:ext uri="{FF2B5EF4-FFF2-40B4-BE49-F238E27FC236}">
                <a16:creationId xmlns:a16="http://schemas.microsoft.com/office/drawing/2014/main" id="{C4B657AC-C14C-1EB9-9B58-9155FC600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6" y="4030729"/>
            <a:ext cx="4362994" cy="245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5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Ispitivanje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charset="0"/>
              <a:buNone/>
            </a:pPr>
            <a:r>
              <a:rPr lang="en-US" dirty="0" err="1">
                <a:latin typeface="Century Schoolbook" charset="0"/>
              </a:rPr>
              <a:t>Ispitni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sistem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ima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funkciju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procesom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ispitivanja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skup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elementa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koji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povezani</a:t>
            </a:r>
            <a:r>
              <a:rPr lang="en-US" dirty="0">
                <a:latin typeface="Century Schoolbook" charset="0"/>
              </a:rPr>
              <a:t> u </a:t>
            </a:r>
            <a:r>
              <a:rPr lang="en-US" dirty="0" err="1">
                <a:latin typeface="Century Schoolbook" charset="0"/>
              </a:rPr>
              <a:t>cjelinu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radi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dobijanja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rezultata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ispitivanja</a:t>
            </a:r>
            <a:r>
              <a:rPr lang="en-US" dirty="0">
                <a:latin typeface="Century Schoolbook" charset="0"/>
              </a:rPr>
              <a:t>: </a:t>
            </a:r>
            <a:r>
              <a:rPr lang="en-US" dirty="0" err="1">
                <a:latin typeface="Century Schoolbook" charset="0"/>
              </a:rPr>
              <a:t>pokazivanjem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registrovanjem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ili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izračunavanjem</a:t>
            </a:r>
            <a:r>
              <a:rPr lang="en-US" dirty="0">
                <a:latin typeface="Century Schoolbook" charset="0"/>
              </a:rPr>
              <a:t>. </a:t>
            </a:r>
            <a:r>
              <a:rPr lang="en-US" dirty="0" err="1">
                <a:latin typeface="Century Schoolbook" charset="0"/>
              </a:rPr>
              <a:t>Ispitni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sistem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obično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sadrži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slijedeći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skup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elementa</a:t>
            </a:r>
            <a:r>
              <a:rPr lang="en-US" dirty="0">
                <a:latin typeface="Century Schoolbook" charset="0"/>
              </a:rPr>
              <a:t>: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 err="1">
                <a:latin typeface="Century Schoolbook" charset="0"/>
              </a:rPr>
              <a:t>gdje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su:</a:t>
            </a:r>
            <a:r>
              <a:rPr lang="en-US" i="1" dirty="0" err="1">
                <a:latin typeface="Century Schoolbook" charset="0"/>
              </a:rPr>
              <a:t>IP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ispitni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predmet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	</a:t>
            </a:r>
            <a:r>
              <a:rPr lang="en-US" i="1" dirty="0">
                <a:latin typeface="Century Schoolbook" charset="0"/>
              </a:rPr>
              <a:t>II </a:t>
            </a:r>
            <a:r>
              <a:rPr lang="en-US" dirty="0">
                <a:latin typeface="Century Schoolbook" charset="0"/>
              </a:rPr>
              <a:t>– </a:t>
            </a:r>
            <a:r>
              <a:rPr lang="en-US" dirty="0" err="1">
                <a:latin typeface="Century Schoolbook" charset="0"/>
              </a:rPr>
              <a:t>ispitni</a:t>
            </a:r>
            <a:r>
              <a:rPr lang="en-US" dirty="0">
                <a:latin typeface="Century Schoolbook" charset="0"/>
              </a:rPr>
              <a:t> instrument,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	</a:t>
            </a:r>
            <a:r>
              <a:rPr lang="en-US" i="1" dirty="0">
                <a:latin typeface="Century Schoolbook" charset="0"/>
              </a:rPr>
              <a:t>PU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pomoćni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uređaji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ispitivanju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	</a:t>
            </a:r>
            <a:r>
              <a:rPr lang="en-US" i="1" dirty="0">
                <a:latin typeface="Century Schoolbook" charset="0"/>
              </a:rPr>
              <a:t>IM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ispitna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mašina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	</a:t>
            </a:r>
            <a:r>
              <a:rPr lang="en-US" i="1" dirty="0">
                <a:latin typeface="Century Schoolbook" charset="0"/>
              </a:rPr>
              <a:t>UI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upravljanje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procesom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ispitivanja</a:t>
            </a:r>
            <a:r>
              <a:rPr lang="en-US" dirty="0">
                <a:latin typeface="Century Schoolbook" charset="0"/>
              </a:rPr>
              <a:t>.</a:t>
            </a:r>
            <a:endParaRPr lang="en-GB" dirty="0">
              <a:latin typeface="Century Schoolbook" charset="0"/>
            </a:endParaRPr>
          </a:p>
          <a:p>
            <a:endParaRPr lang="en-US" dirty="0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1428750" y="3327400"/>
          <a:ext cx="37861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033" imgH="215806" progId="Equation.3">
                  <p:embed/>
                </p:oleObj>
              </mc:Choice>
              <mc:Fallback>
                <p:oleObj name="Equation" r:id="rId2" imgW="1536033" imgH="215806" progId="Equation.3">
                  <p:embed/>
                  <p:pic>
                    <p:nvPicPr>
                      <p:cNvPr id="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3327400"/>
                        <a:ext cx="3786188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0552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Kontrolisanje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8486" y="29084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919739"/>
              </p:ext>
            </p:extLst>
          </p:nvPr>
        </p:nvGraphicFramePr>
        <p:xfrm>
          <a:off x="1734476" y="2209800"/>
          <a:ext cx="4305300" cy="421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352810" imgH="3274571" progId="Visio.Drawing.11">
                  <p:embed/>
                </p:oleObj>
              </mc:Choice>
              <mc:Fallback>
                <p:oleObj name="Visio" r:id="rId2" imgW="3352810" imgH="3274571" progId="Visio.Drawing.11">
                  <p:embed/>
                  <p:pic>
                    <p:nvPicPr>
                      <p:cNvPr id="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4476" y="2209800"/>
                        <a:ext cx="4305300" cy="421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2253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Kontrolisanje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 </a:t>
            </a:r>
            <a:r>
              <a:rPr lang="en-US" dirty="0" err="1"/>
              <a:t>procesima</a:t>
            </a:r>
            <a:r>
              <a:rPr lang="en-US" dirty="0"/>
              <a:t> </a:t>
            </a:r>
            <a:r>
              <a:rPr lang="en-US" dirty="0" err="1"/>
              <a:t>kontrolisanja</a:t>
            </a:r>
            <a:r>
              <a:rPr lang="en-US" dirty="0"/>
              <a:t> </a:t>
            </a:r>
            <a:r>
              <a:rPr lang="en-US" dirty="0" err="1"/>
              <a:t>utvrđuje</a:t>
            </a:r>
            <a:r>
              <a:rPr lang="en-US" dirty="0"/>
              <a:t> se </a:t>
            </a:r>
            <a:r>
              <a:rPr lang="en-US" dirty="0" err="1"/>
              <a:t>stanje</a:t>
            </a:r>
            <a:r>
              <a:rPr lang="en-US" dirty="0"/>
              <a:t> </a:t>
            </a:r>
            <a:r>
              <a:rPr lang="en-US" dirty="0" err="1"/>
              <a:t>ispravnosti</a:t>
            </a:r>
            <a:r>
              <a:rPr lang="en-US" dirty="0"/>
              <a:t> </a:t>
            </a:r>
            <a:r>
              <a:rPr lang="en-US" dirty="0" err="1"/>
              <a:t>rezultata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ispravnost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),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mjerenja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ispitivanja</a:t>
            </a:r>
            <a:r>
              <a:rPr lang="en-US" dirty="0"/>
              <a:t> a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određivanja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642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>
                <a:latin typeface="Century Schoolbook" charset="0"/>
              </a:rPr>
              <a:t>NAČINI KONTROLE KVALITETA</a:t>
            </a:r>
            <a:endParaRPr lang="en-GB" cap="none">
              <a:latin typeface="Century Schoolbook" charset="0"/>
            </a:endParaRPr>
          </a:p>
        </p:txBody>
      </p:sp>
      <p:sp>
        <p:nvSpPr>
          <p:cNvPr id="13312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71474"/>
            <a:ext cx="7467600" cy="4002351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err="1">
                <a:latin typeface="Century Schoolbook" charset="0"/>
              </a:rPr>
              <a:t>Obzirom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obim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tj</a:t>
            </a:r>
            <a:r>
              <a:rPr lang="en-US" dirty="0">
                <a:latin typeface="Century Schoolbook" charset="0"/>
              </a:rPr>
              <a:t>. </a:t>
            </a:r>
            <a:r>
              <a:rPr lang="en-US" dirty="0" err="1">
                <a:latin typeface="Century Schoolbook" charset="0"/>
              </a:rPr>
              <a:t>veličinu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uzorka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koji</a:t>
            </a:r>
            <a:r>
              <a:rPr lang="en-US" dirty="0">
                <a:latin typeface="Century Schoolbook" charset="0"/>
              </a:rPr>
              <a:t> se “</a:t>
            </a:r>
            <a:r>
              <a:rPr lang="en-US" dirty="0" err="1">
                <a:latin typeface="Century Schoolbook" charset="0"/>
              </a:rPr>
              <a:t>kontroliše</a:t>
            </a:r>
            <a:r>
              <a:rPr lang="en-US" dirty="0">
                <a:latin typeface="Century Schoolbook" charset="0"/>
              </a:rPr>
              <a:t>” </a:t>
            </a:r>
            <a:r>
              <a:rPr lang="en-US" dirty="0" err="1">
                <a:latin typeface="Century Schoolbook" charset="0"/>
              </a:rPr>
              <a:t>imamo</a:t>
            </a:r>
            <a:r>
              <a:rPr lang="en-US" dirty="0">
                <a:latin typeface="Century Schoolbook" charset="0"/>
              </a:rPr>
              <a:t>:</a:t>
            </a:r>
          </a:p>
          <a:p>
            <a:pPr lvl="1"/>
            <a:r>
              <a:rPr lang="en-US" dirty="0">
                <a:latin typeface="Century Schoolbook" charset="0"/>
              </a:rPr>
              <a:t>100%-</a:t>
            </a:r>
            <a:r>
              <a:rPr lang="en-US" dirty="0" err="1">
                <a:latin typeface="Century Schoolbook" charset="0"/>
              </a:rPr>
              <a:t>tna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kontrola</a:t>
            </a:r>
            <a:r>
              <a:rPr lang="en-US" dirty="0">
                <a:latin typeface="Century Schoolbook" charset="0"/>
              </a:rPr>
              <a:t>;</a:t>
            </a:r>
          </a:p>
          <a:p>
            <a:pPr lvl="1"/>
            <a:r>
              <a:rPr lang="en-US" dirty="0" err="1">
                <a:latin typeface="Century Schoolbook" charset="0"/>
              </a:rPr>
              <a:t>Procentualna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kontrola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endParaRPr lang="en-US" dirty="0">
              <a:latin typeface="Century Schoolbook" charset="0"/>
            </a:endParaRPr>
          </a:p>
          <a:p>
            <a:pPr lvl="1"/>
            <a:r>
              <a:rPr lang="en-US" dirty="0" err="1">
                <a:latin typeface="Century Schoolbook" charset="0"/>
              </a:rPr>
              <a:t>Statistička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kontrola</a:t>
            </a:r>
            <a:r>
              <a:rPr lang="en-US" dirty="0">
                <a:latin typeface="Century Schoolbook" charset="0"/>
              </a:rPr>
              <a:t>.</a:t>
            </a:r>
            <a:endParaRPr lang="en-GB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27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dirty="0">
                <a:latin typeface="Century Schoolbook" charset="0"/>
              </a:rPr>
              <a:t>100%-TNA KONTROLA</a:t>
            </a:r>
            <a:endParaRPr lang="en-GB" cap="none" dirty="0">
              <a:latin typeface="Century Schoolbook" charset="0"/>
            </a:endParaRPr>
          </a:p>
        </p:txBody>
      </p:sp>
      <p:sp>
        <p:nvSpPr>
          <p:cNvPr id="1341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12038"/>
            <a:ext cx="7467600" cy="4261787"/>
          </a:xfrm>
        </p:spPr>
        <p:txBody>
          <a:bodyPr/>
          <a:lstStyle/>
          <a:p>
            <a:r>
              <a:rPr lang="en-US" dirty="0" err="1">
                <a:latin typeface="Century Schoolbook" charset="0"/>
              </a:rPr>
              <a:t>Svaka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jedinica</a:t>
            </a:r>
            <a:r>
              <a:rPr lang="en-US" dirty="0">
                <a:latin typeface="Century Schoolbook" charset="0"/>
              </a:rPr>
              <a:t> se </a:t>
            </a:r>
            <a:r>
              <a:rPr lang="en-US" dirty="0" err="1">
                <a:latin typeface="Century Schoolbook" charset="0"/>
              </a:rPr>
              <a:t>podvrgava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ispitivanju</a:t>
            </a:r>
            <a:r>
              <a:rPr lang="en-US" dirty="0">
                <a:latin typeface="Century Schoolbook" charset="0"/>
              </a:rPr>
              <a:t>/</a:t>
            </a:r>
            <a:r>
              <a:rPr lang="en-US" dirty="0" err="1">
                <a:latin typeface="Century Schoolbook" charset="0"/>
              </a:rPr>
              <a:t>mjerenju</a:t>
            </a:r>
            <a:endParaRPr lang="en-US" dirty="0">
              <a:latin typeface="Century Schoolbook" charset="0"/>
            </a:endParaRPr>
          </a:p>
          <a:p>
            <a:r>
              <a:rPr lang="en-US" dirty="0" err="1">
                <a:latin typeface="Century Schoolbook" charset="0"/>
              </a:rPr>
              <a:t>Iako</a:t>
            </a:r>
            <a:r>
              <a:rPr lang="en-US" dirty="0">
                <a:latin typeface="Century Schoolbook" charset="0"/>
              </a:rPr>
              <a:t> je </a:t>
            </a:r>
            <a:r>
              <a:rPr lang="en-US" dirty="0" err="1">
                <a:latin typeface="Century Schoolbook" charset="0"/>
              </a:rPr>
              <a:t>najskuplja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još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uvijek</a:t>
            </a:r>
            <a:r>
              <a:rPr lang="en-US" dirty="0">
                <a:latin typeface="Century Schoolbook" charset="0"/>
              </a:rPr>
              <a:t> ne </a:t>
            </a:r>
            <a:r>
              <a:rPr lang="en-US" dirty="0" err="1">
                <a:latin typeface="Century Schoolbook" charset="0"/>
              </a:rPr>
              <a:t>garantuje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apsolutnu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tačnost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ocjene</a:t>
            </a:r>
            <a:r>
              <a:rPr lang="en-US" dirty="0">
                <a:latin typeface="Century Schoolbook" charset="0"/>
              </a:rPr>
              <a:t>.</a:t>
            </a:r>
          </a:p>
          <a:p>
            <a:r>
              <a:rPr lang="en-US" dirty="0" err="1">
                <a:latin typeface="Century Schoolbook" charset="0"/>
              </a:rPr>
              <a:t>Izdavaju</a:t>
            </a:r>
            <a:r>
              <a:rPr lang="en-US" dirty="0">
                <a:latin typeface="Century Schoolbook" charset="0"/>
              </a:rPr>
              <a:t> se </a:t>
            </a:r>
            <a:r>
              <a:rPr lang="en-US" dirty="0" err="1">
                <a:latin typeface="Century Schoolbook" charset="0"/>
              </a:rPr>
              <a:t>nezadovoljavajuće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jedinice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proizvoda</a:t>
            </a:r>
            <a:r>
              <a:rPr lang="en-US" dirty="0">
                <a:latin typeface="Century Schoolbook" charset="0"/>
              </a:rPr>
              <a:t>.</a:t>
            </a:r>
          </a:p>
          <a:p>
            <a:r>
              <a:rPr lang="en-US" dirty="0" err="1">
                <a:latin typeface="Century Schoolbook" charset="0"/>
              </a:rPr>
              <a:t>Nužna</a:t>
            </a:r>
            <a:r>
              <a:rPr lang="en-US" dirty="0">
                <a:latin typeface="Century Schoolbook" charset="0"/>
              </a:rPr>
              <a:t> je </a:t>
            </a:r>
            <a:r>
              <a:rPr lang="en-US" dirty="0" err="1">
                <a:latin typeface="Century Schoolbook" charset="0"/>
              </a:rPr>
              <a:t>kada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karakteristike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entiteta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moraju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odgovarati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postavljenim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zahtjevima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ili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kada</a:t>
            </a:r>
            <a:r>
              <a:rPr lang="en-US" dirty="0">
                <a:latin typeface="Century Schoolbook" charset="0"/>
              </a:rPr>
              <a:t> je to </a:t>
            </a:r>
            <a:r>
              <a:rPr lang="en-US" dirty="0" err="1">
                <a:latin typeface="Century Schoolbook" charset="0"/>
              </a:rPr>
              <a:t>imperativ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zbog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razloga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sigurnosti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odnosno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pouzdanosti</a:t>
            </a:r>
            <a:r>
              <a:rPr lang="en-US" dirty="0">
                <a:latin typeface="Century Schoolbook" charset="0"/>
              </a:rPr>
              <a:t>.</a:t>
            </a:r>
          </a:p>
          <a:p>
            <a:r>
              <a:rPr lang="en-US" dirty="0" err="1">
                <a:latin typeface="Century Schoolbook" charset="0"/>
              </a:rPr>
              <a:t>Nije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provodiva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ukoliko</a:t>
            </a:r>
            <a:r>
              <a:rPr lang="en-US" dirty="0">
                <a:latin typeface="Century Schoolbook" charset="0"/>
              </a:rPr>
              <a:t> je </a:t>
            </a:r>
            <a:r>
              <a:rPr lang="en-US" dirty="0" err="1">
                <a:latin typeface="Century Schoolbook" charset="0"/>
              </a:rPr>
              <a:t>ispitivanje</a:t>
            </a:r>
            <a:r>
              <a:rPr lang="en-US" dirty="0">
                <a:latin typeface="Century Schoolbook" charset="0"/>
              </a:rPr>
              <a:t> “</a:t>
            </a:r>
            <a:r>
              <a:rPr lang="en-US" dirty="0" err="1">
                <a:latin typeface="Century Schoolbook" charset="0"/>
              </a:rPr>
              <a:t>destruktivno</a:t>
            </a:r>
            <a:r>
              <a:rPr lang="en-US" dirty="0">
                <a:latin typeface="Century Schoolbook" charset="0"/>
              </a:rPr>
              <a:t>” (</a:t>
            </a:r>
            <a:r>
              <a:rPr lang="en-US" dirty="0" err="1">
                <a:latin typeface="Century Schoolbook" charset="0"/>
              </a:rPr>
              <a:t>npr</a:t>
            </a:r>
            <a:r>
              <a:rPr lang="en-US" dirty="0">
                <a:latin typeface="Century Schoolbook" charset="0"/>
              </a:rPr>
              <a:t>. </a:t>
            </a:r>
            <a:r>
              <a:rPr lang="en-US" dirty="0" err="1">
                <a:latin typeface="Century Schoolbook" charset="0"/>
              </a:rPr>
              <a:t>protupožarna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vrata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sigurnosno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staklo</a:t>
            </a:r>
            <a:r>
              <a:rPr lang="en-US" dirty="0">
                <a:latin typeface="Century Schoolbook" charset="0"/>
              </a:rPr>
              <a:t>, ...).</a:t>
            </a:r>
          </a:p>
          <a:p>
            <a:endParaRPr lang="en-GB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18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dirty="0">
                <a:latin typeface="Century Schoolbook" charset="0"/>
              </a:rPr>
              <a:t>PROCENTUALNA KONTROLA</a:t>
            </a:r>
            <a:endParaRPr lang="en-GB" cap="none" dirty="0">
              <a:latin typeface="Century Schoolbook" charset="0"/>
            </a:endParaRPr>
          </a:p>
        </p:txBody>
      </p:sp>
      <p:sp>
        <p:nvSpPr>
          <p:cNvPr id="135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7467600" cy="4416425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 err="1">
                <a:latin typeface="Century Schoolbook" charset="0"/>
              </a:rPr>
              <a:t>Fiksno</a:t>
            </a:r>
            <a:r>
              <a:rPr lang="en-US" sz="2200" dirty="0">
                <a:latin typeface="Century Schoolbook" charset="0"/>
              </a:rPr>
              <a:t> je </a:t>
            </a:r>
            <a:r>
              <a:rPr lang="en-US" sz="2200" dirty="0" err="1">
                <a:latin typeface="Century Schoolbook" charset="0"/>
              </a:rPr>
              <a:t>određena</a:t>
            </a:r>
            <a:r>
              <a:rPr lang="en-US" sz="2200" dirty="0">
                <a:latin typeface="Century Schoolbook" charset="0"/>
              </a:rPr>
              <a:t> (</a:t>
            </a:r>
            <a:r>
              <a:rPr lang="en-US" sz="2200" dirty="0" err="1">
                <a:latin typeface="Century Schoolbook" charset="0"/>
              </a:rPr>
              <a:t>ugovorena</a:t>
            </a:r>
            <a:r>
              <a:rPr lang="en-US" sz="2200" dirty="0">
                <a:latin typeface="Century Schoolbook" charset="0"/>
              </a:rPr>
              <a:t>) </a:t>
            </a:r>
            <a:r>
              <a:rPr lang="en-US" sz="2200" dirty="0" err="1">
                <a:latin typeface="Century Schoolbook" charset="0"/>
              </a:rPr>
              <a:t>veličina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uzorka</a:t>
            </a:r>
            <a:r>
              <a:rPr lang="en-US" sz="2200" dirty="0">
                <a:latin typeface="Century Schoolbook" charset="0"/>
              </a:rPr>
              <a:t> (</a:t>
            </a:r>
            <a:r>
              <a:rPr lang="en-US" sz="2200" dirty="0" err="1">
                <a:latin typeface="Century Schoolbook" charset="0"/>
              </a:rPr>
              <a:t>npr</a:t>
            </a:r>
            <a:r>
              <a:rPr lang="en-US" sz="2200" dirty="0">
                <a:latin typeface="Century Schoolbook" charset="0"/>
              </a:rPr>
              <a:t>. 10%) </a:t>
            </a:r>
            <a:r>
              <a:rPr lang="en-US" sz="2200" dirty="0" err="1">
                <a:latin typeface="Century Schoolbook" charset="0"/>
              </a:rPr>
              <a:t>koji</a:t>
            </a:r>
            <a:r>
              <a:rPr lang="en-US" sz="2200" dirty="0">
                <a:latin typeface="Century Schoolbook" charset="0"/>
              </a:rPr>
              <a:t> se </a:t>
            </a:r>
            <a:r>
              <a:rPr lang="en-US" sz="2200" dirty="0" err="1">
                <a:latin typeface="Century Schoolbook" charset="0"/>
              </a:rPr>
              <a:t>kontroliše</a:t>
            </a:r>
            <a:r>
              <a:rPr lang="en-US" sz="2200" dirty="0">
                <a:latin typeface="Century Schoolbook" charset="0"/>
              </a:rPr>
              <a:t>.</a:t>
            </a:r>
          </a:p>
          <a:p>
            <a:r>
              <a:rPr lang="en-US" sz="2200" dirty="0" err="1">
                <a:latin typeface="Century Schoolbook" charset="0"/>
              </a:rPr>
              <a:t>Prvenstveni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nedostatak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ovog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uzorkovanja</a:t>
            </a:r>
            <a:r>
              <a:rPr lang="en-US" sz="2200" dirty="0">
                <a:latin typeface="Century Schoolbook" charset="0"/>
              </a:rPr>
              <a:t> je da </a:t>
            </a:r>
            <a:r>
              <a:rPr lang="en-US" sz="2200" dirty="0" err="1">
                <a:latin typeface="Century Schoolbook" charset="0"/>
              </a:rPr>
              <a:t>takvi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uzorci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nisu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primjereno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reprezentativni</a:t>
            </a:r>
            <a:r>
              <a:rPr lang="en-US" sz="2200" dirty="0">
                <a:latin typeface="Century Schoolbook" charset="0"/>
              </a:rPr>
              <a:t>. </a:t>
            </a:r>
          </a:p>
          <a:p>
            <a:pPr>
              <a:buFont typeface="Wingdings" charset="0"/>
              <a:buNone/>
            </a:pPr>
            <a:r>
              <a:rPr lang="en-US" sz="2200" dirty="0">
                <a:latin typeface="Century Schoolbook" charset="0"/>
              </a:rPr>
              <a:t>(</a:t>
            </a:r>
            <a:r>
              <a:rPr lang="en-US" sz="2200" dirty="0" err="1">
                <a:latin typeface="Century Schoolbook" charset="0"/>
              </a:rPr>
              <a:t>uzorak</a:t>
            </a:r>
            <a:r>
              <a:rPr lang="en-US" sz="2200" dirty="0">
                <a:latin typeface="Century Schoolbook" charset="0"/>
              </a:rPr>
              <a:t> se </a:t>
            </a:r>
            <a:r>
              <a:rPr lang="en-US" sz="2200" dirty="0" err="1">
                <a:latin typeface="Century Schoolbook" charset="0"/>
              </a:rPr>
              <a:t>odabire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slučajno</a:t>
            </a:r>
            <a:r>
              <a:rPr lang="en-US" sz="2200" dirty="0">
                <a:latin typeface="Century Schoolbook" charset="0"/>
              </a:rPr>
              <a:t>!)</a:t>
            </a:r>
          </a:p>
          <a:p>
            <a:pPr>
              <a:buFont typeface="Wingdings" charset="0"/>
              <a:buNone/>
            </a:pPr>
            <a:r>
              <a:rPr lang="en-US" sz="2200" dirty="0">
                <a:latin typeface="Century Schoolbook" charset="0"/>
              </a:rPr>
              <a:t>Od 1000 </a:t>
            </a:r>
            <a:r>
              <a:rPr lang="en-US" sz="2200" dirty="0" err="1">
                <a:latin typeface="Century Schoolbook" charset="0"/>
              </a:rPr>
              <a:t>kom</a:t>
            </a:r>
            <a:r>
              <a:rPr lang="en-US" sz="2200" dirty="0">
                <a:latin typeface="Century Schoolbook" charset="0"/>
              </a:rPr>
              <a:t>. – 100 </a:t>
            </a:r>
            <a:r>
              <a:rPr lang="en-US" sz="2200" dirty="0" err="1">
                <a:latin typeface="Century Schoolbook" charset="0"/>
              </a:rPr>
              <a:t>kom</a:t>
            </a:r>
            <a:r>
              <a:rPr lang="en-US" sz="2200" dirty="0">
                <a:latin typeface="Century Schoolbook" charset="0"/>
              </a:rPr>
              <a:t>. “</a:t>
            </a:r>
            <a:r>
              <a:rPr lang="en-US" sz="2200" dirty="0" err="1">
                <a:latin typeface="Century Schoolbook" charset="0"/>
              </a:rPr>
              <a:t>prevelik</a:t>
            </a:r>
            <a:r>
              <a:rPr lang="en-US" sz="2200" dirty="0">
                <a:latin typeface="Century Schoolbook" charset="0"/>
              </a:rPr>
              <a:t>” </a:t>
            </a:r>
            <a:r>
              <a:rPr lang="en-US" sz="2200" dirty="0" err="1">
                <a:latin typeface="Century Schoolbook" charset="0"/>
              </a:rPr>
              <a:t>uzorak</a:t>
            </a:r>
            <a:endParaRPr lang="en-US" sz="2200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sz="2200" dirty="0">
                <a:latin typeface="Century Schoolbook" charset="0"/>
              </a:rPr>
              <a:t>Od 100 </a:t>
            </a:r>
            <a:r>
              <a:rPr lang="en-US" sz="2200" dirty="0" err="1">
                <a:latin typeface="Century Schoolbook" charset="0"/>
              </a:rPr>
              <a:t>kom</a:t>
            </a:r>
            <a:r>
              <a:rPr lang="en-US" sz="2200" dirty="0">
                <a:latin typeface="Century Schoolbook" charset="0"/>
              </a:rPr>
              <a:t>. – 10 </a:t>
            </a:r>
            <a:r>
              <a:rPr lang="en-US" sz="2200" dirty="0" err="1">
                <a:latin typeface="Century Schoolbook" charset="0"/>
              </a:rPr>
              <a:t>kom</a:t>
            </a:r>
            <a:r>
              <a:rPr lang="en-US" sz="2200" dirty="0">
                <a:latin typeface="Century Schoolbook" charset="0"/>
              </a:rPr>
              <a:t>.</a:t>
            </a:r>
          </a:p>
          <a:p>
            <a:pPr>
              <a:buFont typeface="Wingdings" charset="0"/>
              <a:buNone/>
            </a:pPr>
            <a:r>
              <a:rPr lang="en-US" sz="2200" dirty="0">
                <a:latin typeface="Century Schoolbook" charset="0"/>
              </a:rPr>
              <a:t>Od 10 </a:t>
            </a:r>
            <a:r>
              <a:rPr lang="en-US" sz="2200" dirty="0" err="1">
                <a:latin typeface="Century Schoolbook" charset="0"/>
              </a:rPr>
              <a:t>kom</a:t>
            </a:r>
            <a:r>
              <a:rPr lang="en-US" sz="2200" dirty="0">
                <a:latin typeface="Century Schoolbook" charset="0"/>
              </a:rPr>
              <a:t>.- 1 </a:t>
            </a:r>
            <a:r>
              <a:rPr lang="en-US" sz="2200" dirty="0" err="1">
                <a:latin typeface="Century Schoolbook" charset="0"/>
              </a:rPr>
              <a:t>kom</a:t>
            </a:r>
            <a:r>
              <a:rPr lang="en-US" sz="2200" dirty="0">
                <a:latin typeface="Century Schoolbook" charset="0"/>
              </a:rPr>
              <a:t>. “</a:t>
            </a:r>
            <a:r>
              <a:rPr lang="en-US" sz="2200" dirty="0" err="1">
                <a:latin typeface="Century Schoolbook" charset="0"/>
              </a:rPr>
              <a:t>premali</a:t>
            </a:r>
            <a:r>
              <a:rPr lang="en-US" sz="2200" dirty="0">
                <a:latin typeface="Century Schoolbook" charset="0"/>
              </a:rPr>
              <a:t>” </a:t>
            </a:r>
            <a:r>
              <a:rPr lang="en-US" sz="2200" dirty="0" err="1">
                <a:latin typeface="Century Schoolbook" charset="0"/>
              </a:rPr>
              <a:t>uzorak</a:t>
            </a:r>
            <a:endParaRPr lang="en-US" sz="2200" dirty="0">
              <a:latin typeface="Century Schoolbook" charset="0"/>
            </a:endParaRPr>
          </a:p>
          <a:p>
            <a:r>
              <a:rPr lang="en-US" sz="2200" dirty="0" err="1">
                <a:latin typeface="Century Schoolbook" charset="0"/>
              </a:rPr>
              <a:t>Izdvajaju</a:t>
            </a:r>
            <a:r>
              <a:rPr lang="en-US" sz="2200" dirty="0">
                <a:latin typeface="Century Schoolbook" charset="0"/>
              </a:rPr>
              <a:t> se </a:t>
            </a:r>
            <a:r>
              <a:rPr lang="en-US" sz="2200" dirty="0" err="1">
                <a:latin typeface="Century Schoolbook" charset="0"/>
              </a:rPr>
              <a:t>nezadovoljavajuće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grupe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proizvoda</a:t>
            </a:r>
            <a:r>
              <a:rPr lang="en-US" sz="2200" dirty="0">
                <a:latin typeface="Century Schoolbook" charset="0"/>
              </a:rPr>
              <a:t>.</a:t>
            </a:r>
          </a:p>
          <a:p>
            <a:r>
              <a:rPr lang="en-US" sz="2200" dirty="0" err="1">
                <a:latin typeface="Century Schoolbook" charset="0"/>
              </a:rPr>
              <a:t>Procentualna</a:t>
            </a:r>
            <a:r>
              <a:rPr lang="en-US" sz="2200" dirty="0">
                <a:latin typeface="Century Schoolbook" charset="0"/>
              </a:rPr>
              <a:t> se </a:t>
            </a:r>
            <a:r>
              <a:rPr lang="en-US" sz="2200" dirty="0" err="1">
                <a:latin typeface="Century Schoolbook" charset="0"/>
              </a:rPr>
              <a:t>kontrola</a:t>
            </a:r>
            <a:r>
              <a:rPr lang="en-US" sz="2200" dirty="0">
                <a:latin typeface="Century Schoolbook" charset="0"/>
              </a:rPr>
              <a:t> ne bi </a:t>
            </a:r>
            <a:r>
              <a:rPr lang="en-US" sz="2200" dirty="0" err="1">
                <a:latin typeface="Century Schoolbook" charset="0"/>
              </a:rPr>
              <a:t>trebala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primjenjivati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osim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ako</a:t>
            </a:r>
            <a:r>
              <a:rPr lang="en-US" sz="2200" dirty="0">
                <a:latin typeface="Century Schoolbook" charset="0"/>
              </a:rPr>
              <a:t> je </a:t>
            </a:r>
            <a:r>
              <a:rPr lang="en-US" sz="2200" dirty="0" err="1">
                <a:latin typeface="Century Schoolbook" charset="0"/>
              </a:rPr>
              <a:t>dovoljna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samo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gruba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aproksimacija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karakteristika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kvaliteta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posmatranog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skupa</a:t>
            </a:r>
            <a:r>
              <a:rPr lang="en-US" sz="2200" dirty="0">
                <a:latin typeface="Century Schoolbook" charset="0"/>
              </a:rPr>
              <a:t>.</a:t>
            </a:r>
            <a:endParaRPr lang="en-GB" sz="2200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63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 bwMode="auto">
          <a:xfrm>
            <a:off x="457199" y="791505"/>
            <a:ext cx="6508377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dirty="0">
                <a:latin typeface="Century Schoolbook" charset="0"/>
              </a:rPr>
              <a:t>STATISTIČKA KONTROLA</a:t>
            </a:r>
            <a:endParaRPr lang="en-GB" cap="none" dirty="0">
              <a:latin typeface="Century Schoolbook" charset="0"/>
            </a:endParaRPr>
          </a:p>
        </p:txBody>
      </p:sp>
      <p:sp>
        <p:nvSpPr>
          <p:cNvPr id="13619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98383"/>
            <a:ext cx="7467600" cy="4275442"/>
          </a:xfrm>
        </p:spPr>
        <p:txBody>
          <a:bodyPr/>
          <a:lstStyle/>
          <a:p>
            <a:r>
              <a:rPr lang="en-US" dirty="0" err="1">
                <a:latin typeface="Century Schoolbook" charset="0"/>
              </a:rPr>
              <a:t>Temelji</a:t>
            </a:r>
            <a:r>
              <a:rPr lang="en-US" dirty="0">
                <a:latin typeface="Century Schoolbook" charset="0"/>
              </a:rPr>
              <a:t> se </a:t>
            </a:r>
            <a:r>
              <a:rPr lang="en-US" dirty="0" err="1">
                <a:latin typeface="Century Schoolbook" charset="0"/>
              </a:rPr>
              <a:t>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primjeni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statističkih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tehnika</a:t>
            </a:r>
            <a:r>
              <a:rPr lang="en-US" dirty="0">
                <a:latin typeface="Century Schoolbook" charset="0"/>
              </a:rPr>
              <a:t>.</a:t>
            </a:r>
          </a:p>
          <a:p>
            <a:r>
              <a:rPr lang="en-US" dirty="0" err="1">
                <a:latin typeface="Century Schoolbook" charset="0"/>
              </a:rPr>
              <a:t>Uzimanje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uzorka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tačno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određene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veličine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kao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funkcije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veličine</a:t>
            </a:r>
            <a:r>
              <a:rPr lang="en-US" dirty="0">
                <a:latin typeface="Century Schoolbook" charset="0"/>
              </a:rPr>
              <a:t> same </a:t>
            </a:r>
            <a:r>
              <a:rPr lang="en-US" dirty="0" err="1">
                <a:latin typeface="Century Schoolbook" charset="0"/>
              </a:rPr>
              <a:t>isporuke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daje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primjereno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reprezentativni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uzorak</a:t>
            </a:r>
            <a:r>
              <a:rPr lang="en-US" dirty="0">
                <a:latin typeface="Century Schoolbook" charset="0"/>
              </a:rPr>
              <a:t>.</a:t>
            </a:r>
          </a:p>
          <a:p>
            <a:r>
              <a:rPr lang="en-US" dirty="0" err="1">
                <a:latin typeface="Century Schoolbook" charset="0"/>
              </a:rPr>
              <a:t>Takvi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uzorci</a:t>
            </a:r>
            <a:r>
              <a:rPr lang="en-US" dirty="0">
                <a:latin typeface="Century Schoolbook" charset="0"/>
              </a:rPr>
              <a:t> “</a:t>
            </a:r>
            <a:r>
              <a:rPr lang="en-US" dirty="0" err="1">
                <a:latin typeface="Century Schoolbook" charset="0"/>
              </a:rPr>
              <a:t>garantuju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pouzdanost</a:t>
            </a:r>
            <a:r>
              <a:rPr lang="en-US" dirty="0">
                <a:latin typeface="Century Schoolbook" charset="0"/>
              </a:rPr>
              <a:t>” </a:t>
            </a:r>
            <a:r>
              <a:rPr lang="en-US" dirty="0" err="1">
                <a:latin typeface="Century Schoolbook" charset="0"/>
              </a:rPr>
              <a:t>zaključaka</a:t>
            </a:r>
            <a:r>
              <a:rPr lang="en-US" dirty="0">
                <a:latin typeface="Century Schoolbook" charset="0"/>
              </a:rPr>
              <a:t> o </a:t>
            </a:r>
            <a:r>
              <a:rPr lang="en-US" dirty="0" err="1">
                <a:latin typeface="Century Schoolbook" charset="0"/>
              </a:rPr>
              <a:t>cijelom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posmatranom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skupu</a:t>
            </a:r>
            <a:r>
              <a:rPr lang="en-US" dirty="0">
                <a:latin typeface="Century Schoolbook" charset="0"/>
              </a:rPr>
              <a:t>.</a:t>
            </a:r>
          </a:p>
          <a:p>
            <a:r>
              <a:rPr lang="en-US" dirty="0" err="1">
                <a:latin typeface="Century Schoolbook" charset="0"/>
              </a:rPr>
              <a:t>Budući</a:t>
            </a:r>
            <a:r>
              <a:rPr lang="en-US" dirty="0">
                <a:latin typeface="Century Schoolbook" charset="0"/>
              </a:rPr>
              <a:t> da se </a:t>
            </a:r>
            <a:r>
              <a:rPr lang="en-US" dirty="0" err="1">
                <a:latin typeface="Century Schoolbook" charset="0"/>
              </a:rPr>
              <a:t>primjenom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ovog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načina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kontrole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određuju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promjene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trendovi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promjena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karakteristika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procesa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često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puta</a:t>
            </a:r>
            <a:r>
              <a:rPr lang="en-US" dirty="0">
                <a:latin typeface="Century Schoolbook" charset="0"/>
              </a:rPr>
              <a:t> se </a:t>
            </a:r>
            <a:r>
              <a:rPr lang="en-US" dirty="0" err="1">
                <a:latin typeface="Century Schoolbook" charset="0"/>
              </a:rPr>
              <a:t>koristi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naziv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statistička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kontrola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procesa</a:t>
            </a:r>
            <a:r>
              <a:rPr lang="en-US" dirty="0">
                <a:latin typeface="Century Schoolbook" charset="0"/>
              </a:rPr>
              <a:t> (SPC).</a:t>
            </a:r>
            <a:endParaRPr lang="en-GB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76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 bwMode="auto">
          <a:xfrm>
            <a:off x="457199" y="764195"/>
            <a:ext cx="6508377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dirty="0">
                <a:latin typeface="Century Schoolbook" charset="0"/>
              </a:rPr>
              <a:t>STATISTIČKA KONTROLA KVALITETA</a:t>
            </a:r>
            <a:endParaRPr lang="en-GB" cap="none" dirty="0">
              <a:latin typeface="Century Schoolbook" charset="0"/>
            </a:endParaRPr>
          </a:p>
        </p:txBody>
      </p:sp>
      <p:sp>
        <p:nvSpPr>
          <p:cNvPr id="13721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43766"/>
            <a:ext cx="7467600" cy="4343714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... Je </a:t>
            </a:r>
            <a:r>
              <a:rPr lang="en-US" dirty="0" err="1">
                <a:latin typeface="Century Schoolbook" charset="0"/>
              </a:rPr>
              <a:t>skup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metoda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postupaka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za</a:t>
            </a:r>
            <a:r>
              <a:rPr lang="en-US" dirty="0">
                <a:latin typeface="Century Schoolbook" charset="0"/>
              </a:rPr>
              <a:t>:</a:t>
            </a:r>
          </a:p>
          <a:p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prikupljanje</a:t>
            </a:r>
            <a:endParaRPr lang="en-US" dirty="0">
              <a:latin typeface="Century Schoolbook" charset="0"/>
            </a:endParaRPr>
          </a:p>
          <a:p>
            <a:r>
              <a:rPr lang="en-US" dirty="0" err="1">
                <a:latin typeface="Century Schoolbook" charset="0"/>
              </a:rPr>
              <a:t>obradu</a:t>
            </a:r>
            <a:endParaRPr lang="en-US" dirty="0">
              <a:latin typeface="Century Schoolbook" charset="0"/>
            </a:endParaRPr>
          </a:p>
          <a:p>
            <a:r>
              <a:rPr lang="en-US" dirty="0" err="1">
                <a:latin typeface="Century Schoolbook" charset="0"/>
              </a:rPr>
              <a:t>analizu</a:t>
            </a:r>
            <a:endParaRPr lang="en-US" dirty="0">
              <a:latin typeface="Century Schoolbook" charset="0"/>
            </a:endParaRPr>
          </a:p>
          <a:p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tumačenje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endParaRPr lang="en-US" dirty="0">
              <a:latin typeface="Century Schoolbook" charset="0"/>
            </a:endParaRPr>
          </a:p>
          <a:p>
            <a:r>
              <a:rPr lang="en-US" dirty="0" err="1">
                <a:latin typeface="Century Schoolbook" charset="0"/>
              </a:rPr>
              <a:t>prikazivanje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podatka</a:t>
            </a:r>
            <a:r>
              <a:rPr lang="en-US" dirty="0">
                <a:latin typeface="Century Schoolbook" charset="0"/>
              </a:rPr>
              <a:t>	</a:t>
            </a:r>
          </a:p>
          <a:p>
            <a:pPr>
              <a:buFont typeface="Wingdings" charset="0"/>
              <a:buNone/>
            </a:pPr>
            <a:r>
              <a:rPr lang="en-US" dirty="0" err="1">
                <a:latin typeface="Century Schoolbook" charset="0"/>
              </a:rPr>
              <a:t>Radi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obezbjeđenja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kvaliteta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proizvoda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procesa</a:t>
            </a:r>
            <a:r>
              <a:rPr lang="en-US" dirty="0">
                <a:latin typeface="Century Schoolbook" charset="0"/>
              </a:rPr>
              <a:t>.	</a:t>
            </a:r>
            <a:endParaRPr lang="en-GB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64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 bwMode="auto">
          <a:xfrm>
            <a:off x="457199" y="777850"/>
            <a:ext cx="6508377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dirty="0">
                <a:latin typeface="Century Schoolbook" charset="0"/>
              </a:rPr>
              <a:t>STATISTIČKA KONTROLA KVALITETA</a:t>
            </a:r>
            <a:endParaRPr lang="en-GB" cap="none" dirty="0">
              <a:latin typeface="Century Schoolbook" charset="0"/>
            </a:endParaRPr>
          </a:p>
        </p:txBody>
      </p:sp>
      <p:sp>
        <p:nvSpPr>
          <p:cNvPr id="1382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98783"/>
            <a:ext cx="7467600" cy="3975042"/>
          </a:xfrm>
        </p:spPr>
        <p:txBody>
          <a:bodyPr/>
          <a:lstStyle/>
          <a:p>
            <a:r>
              <a:rPr lang="en-US" dirty="0" err="1">
                <a:latin typeface="Century Schoolbook" charset="0"/>
              </a:rPr>
              <a:t>Pravilna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primjena</a:t>
            </a:r>
            <a:r>
              <a:rPr lang="en-US" dirty="0">
                <a:latin typeface="Century Schoolbook" charset="0"/>
              </a:rPr>
              <a:t> QC </a:t>
            </a:r>
            <a:r>
              <a:rPr lang="en-US" dirty="0" err="1">
                <a:latin typeface="Century Schoolbook" charset="0"/>
              </a:rPr>
              <a:t>omogućuje</a:t>
            </a:r>
            <a:r>
              <a:rPr lang="en-US" dirty="0">
                <a:latin typeface="Century Schoolbook" charset="0"/>
              </a:rPr>
              <a:t>:</a:t>
            </a:r>
          </a:p>
          <a:p>
            <a:pPr lvl="1"/>
            <a:r>
              <a:rPr lang="en-US" dirty="0" err="1">
                <a:latin typeface="Century Schoolbook" charset="0"/>
              </a:rPr>
              <a:t>Smanjenje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troškova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proizvodnje</a:t>
            </a:r>
            <a:r>
              <a:rPr lang="en-US" dirty="0">
                <a:latin typeface="Century Schoolbook" charset="0"/>
              </a:rPr>
              <a:t>,</a:t>
            </a:r>
          </a:p>
          <a:p>
            <a:pPr lvl="1"/>
            <a:r>
              <a:rPr lang="en-US" dirty="0">
                <a:latin typeface="Century Schoolbook" charset="0"/>
              </a:rPr>
              <a:t>A </a:t>
            </a:r>
            <a:r>
              <a:rPr lang="en-US" dirty="0" err="1">
                <a:latin typeface="Century Schoolbook" charset="0"/>
              </a:rPr>
              <a:t>posebno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smanjenje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troškova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kontrole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kvaliteta</a:t>
            </a:r>
            <a:r>
              <a:rPr lang="en-US" dirty="0">
                <a:latin typeface="Century Schoolbook" charset="0"/>
              </a:rPr>
              <a:t>.</a:t>
            </a:r>
          </a:p>
          <a:p>
            <a:pPr lvl="1">
              <a:buFont typeface="Wingdings 2" charset="0"/>
              <a:buNone/>
            </a:pPr>
            <a:endParaRPr lang="en-US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14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Mjerenje</a:t>
            </a:r>
            <a:r>
              <a:rPr lang="en-US" dirty="0"/>
              <a:t>, </a:t>
            </a:r>
            <a:r>
              <a:rPr lang="en-US" dirty="0" err="1"/>
              <a:t>ispitivanje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kontrolisanje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159852"/>
              </p:ext>
            </p:extLst>
          </p:nvPr>
        </p:nvGraphicFramePr>
        <p:xfrm>
          <a:off x="1564290" y="2057400"/>
          <a:ext cx="4572000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310714" imgH="3274571" progId="Visio.Drawing.11">
                  <p:embed/>
                </p:oleObj>
              </mc:Choice>
              <mc:Fallback>
                <p:oleObj name="Visio" r:id="rId2" imgW="3310714" imgH="3274571" progId="Visio.Drawing.11">
                  <p:embed/>
                  <p:pic>
                    <p:nvPicPr>
                      <p:cNvPr id="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4290" y="2057400"/>
                        <a:ext cx="4572000" cy="452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59875" y="6398418"/>
            <a:ext cx="414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dirty="0" err="1"/>
              <a:t>Skup</a:t>
            </a:r>
            <a:r>
              <a:rPr lang="en-US" i="1" dirty="0"/>
              <a:t> </a:t>
            </a:r>
            <a:r>
              <a:rPr lang="en-US" i="1" dirty="0" err="1"/>
              <a:t>procesa</a:t>
            </a:r>
            <a:r>
              <a:rPr lang="en-US" i="1" dirty="0"/>
              <a:t> u </a:t>
            </a:r>
            <a:r>
              <a:rPr lang="en-US" i="1" dirty="0" err="1"/>
              <a:t>provjeravanju</a:t>
            </a:r>
            <a:r>
              <a:rPr lang="en-US" i="1" dirty="0"/>
              <a:t> </a:t>
            </a:r>
            <a:r>
              <a:rPr lang="en-US" i="1" dirty="0" err="1"/>
              <a:t>kvaliteta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063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 bwMode="auto">
          <a:xfrm>
            <a:off x="457199" y="750540"/>
            <a:ext cx="6508377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dirty="0">
                <a:latin typeface="Century Schoolbook" charset="0"/>
              </a:rPr>
              <a:t>METODE STATISTIČKE KONTROLE KVALITETA</a:t>
            </a:r>
            <a:endParaRPr lang="en-GB" cap="none" dirty="0">
              <a:latin typeface="Century Schoolbook" charset="0"/>
            </a:endParaRPr>
          </a:p>
        </p:txBody>
      </p:sp>
      <p:sp>
        <p:nvSpPr>
          <p:cNvPr id="1392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66656"/>
            <a:ext cx="7467600" cy="4220824"/>
          </a:xfrm>
        </p:spPr>
        <p:txBody>
          <a:bodyPr/>
          <a:lstStyle/>
          <a:p>
            <a:r>
              <a:rPr lang="en-US" dirty="0" err="1">
                <a:latin typeface="Century Schoolbook" charset="0"/>
              </a:rPr>
              <a:t>Kontrola</a:t>
            </a:r>
            <a:r>
              <a:rPr lang="en-US" dirty="0">
                <a:latin typeface="Century Schoolbook" charset="0"/>
              </a:rPr>
              <a:t> u </a:t>
            </a:r>
            <a:r>
              <a:rPr lang="en-US" dirty="0" err="1">
                <a:latin typeface="Century Schoolbook" charset="0"/>
              </a:rPr>
              <a:t>toku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procesa</a:t>
            </a:r>
            <a:r>
              <a:rPr lang="en-US" dirty="0">
                <a:latin typeface="Century Schoolbook" charset="0"/>
              </a:rPr>
              <a:t> (</a:t>
            </a:r>
            <a:r>
              <a:rPr lang="en-US" dirty="0" err="1">
                <a:latin typeface="Century Schoolbook" charset="0"/>
              </a:rPr>
              <a:t>proizvodnje</a:t>
            </a:r>
            <a:r>
              <a:rPr lang="en-US" dirty="0">
                <a:latin typeface="Century Schoolbook" charset="0"/>
              </a:rPr>
              <a:t>) - </a:t>
            </a:r>
            <a:r>
              <a:rPr lang="en-US" dirty="0" err="1">
                <a:latin typeface="Century Schoolbook" charset="0"/>
              </a:rPr>
              <a:t>Kontrolne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karte</a:t>
            </a:r>
            <a:endParaRPr lang="en-US" dirty="0">
              <a:latin typeface="Century Schoolbook" charset="0"/>
            </a:endParaRPr>
          </a:p>
          <a:p>
            <a:r>
              <a:rPr lang="en-US" dirty="0" err="1">
                <a:latin typeface="Century Schoolbook" charset="0"/>
              </a:rPr>
              <a:t>Kontrola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nakon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dovršenog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ili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proizvodnje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planovi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prijema</a:t>
            </a:r>
            <a:endParaRPr lang="en-US" dirty="0">
              <a:latin typeface="Century Schoolbook" charset="0"/>
            </a:endParaRPr>
          </a:p>
          <a:p>
            <a:pPr lvl="1"/>
            <a:endParaRPr lang="en-GB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61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 bwMode="auto">
          <a:xfrm>
            <a:off x="457199" y="736885"/>
            <a:ext cx="6508377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dirty="0">
                <a:latin typeface="Century Schoolbook" charset="0"/>
              </a:rPr>
              <a:t>KONTROLISANJE</a:t>
            </a:r>
            <a:endParaRPr lang="en-GB" cap="none" dirty="0">
              <a:latin typeface="Century Schoolbook" charset="0"/>
            </a:endParaRPr>
          </a:p>
        </p:txBody>
      </p:sp>
      <p:sp>
        <p:nvSpPr>
          <p:cNvPr id="1741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39347"/>
            <a:ext cx="7467600" cy="423447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0"/>
              <a:buNone/>
            </a:pPr>
            <a:r>
              <a:rPr lang="en-US" dirty="0" err="1">
                <a:latin typeface="Century Schoolbook" charset="0"/>
              </a:rPr>
              <a:t>Kontrolni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sistem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sadrži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skup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elementa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koji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povezani</a:t>
            </a:r>
            <a:r>
              <a:rPr lang="en-US" dirty="0">
                <a:latin typeface="Century Schoolbook" charset="0"/>
              </a:rPr>
              <a:t> u </a:t>
            </a:r>
            <a:r>
              <a:rPr lang="en-US" dirty="0" err="1">
                <a:latin typeface="Century Schoolbook" charset="0"/>
              </a:rPr>
              <a:t>cjelinu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radi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utvrđivanja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rezultata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kontrole</a:t>
            </a:r>
            <a:r>
              <a:rPr lang="en-US" dirty="0">
                <a:latin typeface="Century Schoolbook" charset="0"/>
              </a:rPr>
              <a:t>. </a:t>
            </a:r>
            <a:r>
              <a:rPr lang="en-US" dirty="0" err="1">
                <a:latin typeface="Century Schoolbook" charset="0"/>
              </a:rPr>
              <a:t>Kontrolni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sistem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sadrži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slijedeće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elemente</a:t>
            </a:r>
            <a:r>
              <a:rPr lang="en-US" dirty="0">
                <a:latin typeface="Century Schoolbook" charset="0"/>
              </a:rPr>
              <a:t>: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 err="1">
                <a:latin typeface="Century Schoolbook" charset="0"/>
              </a:rPr>
              <a:t>gdje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su:</a:t>
            </a:r>
            <a:r>
              <a:rPr lang="en-US" i="1" dirty="0" err="1">
                <a:latin typeface="Century Schoolbook" charset="0"/>
              </a:rPr>
              <a:t>KP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kontrolisani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predmet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	</a:t>
            </a:r>
            <a:r>
              <a:rPr lang="en-US" i="1" dirty="0">
                <a:latin typeface="Century Schoolbook" charset="0"/>
              </a:rPr>
              <a:t>KI </a:t>
            </a:r>
            <a:r>
              <a:rPr lang="en-US" dirty="0">
                <a:latin typeface="Century Schoolbook" charset="0"/>
              </a:rPr>
              <a:t>– </a:t>
            </a:r>
            <a:r>
              <a:rPr lang="en-US" dirty="0" err="1">
                <a:latin typeface="Century Schoolbook" charset="0"/>
              </a:rPr>
              <a:t>kontrolni</a:t>
            </a:r>
            <a:r>
              <a:rPr lang="en-US" dirty="0">
                <a:latin typeface="Century Schoolbook" charset="0"/>
              </a:rPr>
              <a:t> instrument,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	</a:t>
            </a:r>
            <a:r>
              <a:rPr lang="en-US" i="1" dirty="0">
                <a:latin typeface="Century Schoolbook" charset="0"/>
              </a:rPr>
              <a:t>PU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pomoćni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uređaji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kontrolisanju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	</a:t>
            </a:r>
            <a:r>
              <a:rPr lang="en-US" i="1" dirty="0">
                <a:latin typeface="Century Schoolbook" charset="0"/>
              </a:rPr>
              <a:t>KM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kontrolna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mašina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	</a:t>
            </a:r>
            <a:r>
              <a:rPr lang="en-US" i="1" dirty="0">
                <a:latin typeface="Century Schoolbook" charset="0"/>
              </a:rPr>
              <a:t>UK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upravljanje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procesom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kontrolisanja</a:t>
            </a:r>
            <a:r>
              <a:rPr lang="en-US" dirty="0">
                <a:latin typeface="Century Schoolbook" charset="0"/>
              </a:rPr>
              <a:t>.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endParaRPr lang="en-GB" dirty="0">
              <a:latin typeface="Century Schoolbook" charset="0"/>
            </a:endParaRP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1571625" y="3313113"/>
          <a:ext cx="37861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64534" imgH="215806" progId="Equation.3">
                  <p:embed/>
                </p:oleObj>
              </mc:Choice>
              <mc:Fallback>
                <p:oleObj name="Equation" r:id="rId2" imgW="1764534" imgH="215806" progId="Equation.3">
                  <p:embed/>
                  <p:pic>
                    <p:nvPicPr>
                      <p:cNvPr id="1741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3313113"/>
                        <a:ext cx="3786188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6031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 bwMode="auto">
          <a:xfrm>
            <a:off x="457199" y="791505"/>
            <a:ext cx="6508377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dirty="0">
                <a:latin typeface="Century Schoolbook" charset="0"/>
              </a:rPr>
              <a:t>KONTROLISANJE</a:t>
            </a:r>
            <a:endParaRPr lang="en-GB" cap="none" dirty="0">
              <a:latin typeface="Century Schoolbook" charset="0"/>
            </a:endParaRPr>
          </a:p>
        </p:txBody>
      </p:sp>
      <p:sp>
        <p:nvSpPr>
          <p:cNvPr id="1402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53001"/>
            <a:ext cx="7467600" cy="4220824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b="1" dirty="0" err="1">
                <a:latin typeface="Century Schoolbook" charset="0"/>
              </a:rPr>
              <a:t>Postupak</a:t>
            </a:r>
            <a:r>
              <a:rPr lang="en-US" b="1" dirty="0">
                <a:latin typeface="Century Schoolbook" charset="0"/>
              </a:rPr>
              <a:t> </a:t>
            </a:r>
            <a:r>
              <a:rPr lang="en-US" b="1" dirty="0" err="1">
                <a:latin typeface="Century Schoolbook" charset="0"/>
              </a:rPr>
              <a:t>kontrole</a:t>
            </a:r>
            <a:r>
              <a:rPr lang="en-US" dirty="0">
                <a:latin typeface="Century Schoolbook" charset="0"/>
              </a:rPr>
              <a:t> je </a:t>
            </a:r>
            <a:r>
              <a:rPr lang="en-US" dirty="0" err="1">
                <a:latin typeface="Century Schoolbook" charset="0"/>
              </a:rPr>
              <a:t>skup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teorijskih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praktičnih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operacija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koje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propisuju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aktivnosti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sistema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kontrole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radi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ispravnog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provođenja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kontrole</a:t>
            </a:r>
            <a:r>
              <a:rPr lang="en-US" dirty="0">
                <a:latin typeface="Century Schoolbook" charset="0"/>
              </a:rPr>
              <a:t>. </a:t>
            </a:r>
          </a:p>
          <a:p>
            <a:pPr>
              <a:buFont typeface="Wingdings" charset="0"/>
              <a:buNone/>
            </a:pPr>
            <a:endParaRPr lang="en-US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 err="1">
                <a:latin typeface="Century Schoolbook" charset="0"/>
              </a:rPr>
              <a:t>Razlikujemo</a:t>
            </a:r>
            <a:r>
              <a:rPr lang="en-US" dirty="0">
                <a:latin typeface="Century Schoolbook" charset="0"/>
              </a:rPr>
              <a:t>:</a:t>
            </a:r>
            <a:endParaRPr lang="en-GB" dirty="0">
              <a:latin typeface="Century Schoolbook" charset="0"/>
            </a:endParaRPr>
          </a:p>
          <a:p>
            <a:pPr lvl="1"/>
            <a:r>
              <a:rPr lang="en-US" dirty="0" err="1">
                <a:latin typeface="Century Schoolbook" charset="0"/>
              </a:rPr>
              <a:t>kontrolu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ulaza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 lvl="1"/>
            <a:r>
              <a:rPr lang="en-US" dirty="0" err="1">
                <a:latin typeface="Century Schoolbook" charset="0"/>
              </a:rPr>
              <a:t>kontrolu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endParaRPr lang="en-GB" dirty="0">
              <a:latin typeface="Century Schoolbook" charset="0"/>
            </a:endParaRPr>
          </a:p>
          <a:p>
            <a:pPr lvl="1"/>
            <a:r>
              <a:rPr lang="en-US" dirty="0" err="1">
                <a:latin typeface="Century Schoolbook" charset="0"/>
              </a:rPr>
              <a:t>kontrolu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izlaza</a:t>
            </a:r>
            <a:r>
              <a:rPr lang="en-US" dirty="0">
                <a:latin typeface="Century Schoolbook" charset="0"/>
              </a:rPr>
              <a:t>.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endParaRPr lang="en-GB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65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 bwMode="auto">
          <a:xfrm>
            <a:off x="457199" y="723230"/>
            <a:ext cx="6508377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dirty="0">
                <a:latin typeface="Century Schoolbook" charset="0"/>
              </a:rPr>
              <a:t>KONTROLA ULAZA</a:t>
            </a:r>
            <a:endParaRPr lang="en-GB" cap="none" dirty="0">
              <a:latin typeface="Century Schoolbook" charset="0"/>
            </a:endParaRPr>
          </a:p>
        </p:txBody>
      </p:sp>
      <p:sp>
        <p:nvSpPr>
          <p:cNvPr id="1413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98383"/>
            <a:ext cx="7467600" cy="4316407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b="1" i="1" dirty="0" err="1">
                <a:latin typeface="Century Schoolbook" charset="0"/>
              </a:rPr>
              <a:t>Postupak</a:t>
            </a:r>
            <a:r>
              <a:rPr lang="en-US" b="1" i="1" dirty="0">
                <a:latin typeface="Century Schoolbook" charset="0"/>
              </a:rPr>
              <a:t> </a:t>
            </a:r>
            <a:r>
              <a:rPr lang="en-US" b="1" i="1" dirty="0" err="1">
                <a:latin typeface="Century Schoolbook" charset="0"/>
              </a:rPr>
              <a:t>kontrole</a:t>
            </a:r>
            <a:r>
              <a:rPr lang="en-US" b="1" i="1" dirty="0">
                <a:latin typeface="Century Schoolbook" charset="0"/>
              </a:rPr>
              <a:t> </a:t>
            </a:r>
            <a:r>
              <a:rPr lang="en-US" b="1" i="1" dirty="0" err="1">
                <a:latin typeface="Century Schoolbook" charset="0"/>
              </a:rPr>
              <a:t>ulaza</a:t>
            </a:r>
            <a:r>
              <a:rPr lang="en-US" b="1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obično</a:t>
            </a:r>
            <a:r>
              <a:rPr lang="en-US" dirty="0">
                <a:latin typeface="Century Schoolbook" charset="0"/>
              </a:rPr>
              <a:t> se </a:t>
            </a:r>
            <a:r>
              <a:rPr lang="en-US" dirty="0" err="1">
                <a:latin typeface="Century Schoolbook" charset="0"/>
              </a:rPr>
              <a:t>izvodi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skupu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ulaznih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materijala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ciljem</a:t>
            </a:r>
            <a:r>
              <a:rPr lang="en-US" dirty="0">
                <a:latin typeface="Century Schoolbook" charset="0"/>
              </a:rPr>
              <a:t> da se </a:t>
            </a:r>
            <a:r>
              <a:rPr lang="en-US" dirty="0" err="1">
                <a:latin typeface="Century Schoolbook" charset="0"/>
              </a:rPr>
              <a:t>smanji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vjerovatnoća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prijema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neusklađenosti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ulaznom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materijalu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spriječe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posljedice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koje</a:t>
            </a:r>
            <a:r>
              <a:rPr lang="en-US" dirty="0">
                <a:latin typeface="Century Schoolbook" charset="0"/>
              </a:rPr>
              <a:t> bi bile </a:t>
            </a:r>
            <a:r>
              <a:rPr lang="en-US" dirty="0" err="1">
                <a:latin typeface="Century Schoolbook" charset="0"/>
              </a:rPr>
              <a:t>štetne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za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organizaciju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ako</a:t>
            </a:r>
            <a:r>
              <a:rPr lang="en-US" dirty="0">
                <a:latin typeface="Century Schoolbook" charset="0"/>
              </a:rPr>
              <a:t> bi </a:t>
            </a:r>
            <a:r>
              <a:rPr lang="en-US" dirty="0" err="1">
                <a:latin typeface="Century Schoolbook" charset="0"/>
              </a:rPr>
              <a:t>neusklađen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ulazni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materijal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otišao</a:t>
            </a:r>
            <a:r>
              <a:rPr lang="en-US" dirty="0">
                <a:latin typeface="Century Schoolbook" charset="0"/>
              </a:rPr>
              <a:t> u </a:t>
            </a:r>
            <a:r>
              <a:rPr lang="en-US" dirty="0" err="1">
                <a:latin typeface="Century Schoolbook" charset="0"/>
              </a:rPr>
              <a:t>dalji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obrade</a:t>
            </a:r>
            <a:r>
              <a:rPr lang="en-US" dirty="0">
                <a:latin typeface="Century Schoolbook" charset="0"/>
              </a:rPr>
              <a:t>. </a:t>
            </a:r>
            <a:r>
              <a:rPr lang="en-US" dirty="0" err="1">
                <a:latin typeface="Century Schoolbook" charset="0"/>
              </a:rPr>
              <a:t>Ulazni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materijal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često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dolazi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povremeno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u </a:t>
            </a:r>
            <a:r>
              <a:rPr lang="en-US" dirty="0" err="1">
                <a:latin typeface="Century Schoolbook" charset="0"/>
              </a:rPr>
              <a:t>većim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količinama</a:t>
            </a:r>
            <a:r>
              <a:rPr lang="en-US" dirty="0">
                <a:latin typeface="Century Schoolbook" charset="0"/>
              </a:rPr>
              <a:t>, pa se </a:t>
            </a:r>
            <a:r>
              <a:rPr lang="en-US" dirty="0" err="1">
                <a:latin typeface="Century Schoolbook" charset="0"/>
              </a:rPr>
              <a:t>kontrola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ulaza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vrši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uglavnom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periodično</a:t>
            </a:r>
            <a:r>
              <a:rPr lang="en-US" dirty="0">
                <a:latin typeface="Century Schoolbook" charset="0"/>
              </a:rPr>
              <a:t>.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endParaRPr lang="en-GB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8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 bwMode="auto">
          <a:xfrm>
            <a:off x="457199" y="736885"/>
            <a:ext cx="6508377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dirty="0">
                <a:latin typeface="Century Schoolbook" charset="0"/>
              </a:rPr>
              <a:t>KONTROLA PROCESA</a:t>
            </a:r>
            <a:endParaRPr lang="en-GB" cap="none" dirty="0">
              <a:latin typeface="Century Schoolbook" charset="0"/>
            </a:endParaRPr>
          </a:p>
        </p:txBody>
      </p:sp>
      <p:sp>
        <p:nvSpPr>
          <p:cNvPr id="1423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53001"/>
            <a:ext cx="7467600" cy="4220824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b="1" dirty="0" err="1">
                <a:latin typeface="Century Schoolbook" charset="0"/>
              </a:rPr>
              <a:t>Postupak</a:t>
            </a:r>
            <a:r>
              <a:rPr lang="en-US" b="1" dirty="0">
                <a:latin typeface="Century Schoolbook" charset="0"/>
              </a:rPr>
              <a:t> </a:t>
            </a:r>
            <a:r>
              <a:rPr lang="en-US" b="1" dirty="0" err="1">
                <a:latin typeface="Century Schoolbook" charset="0"/>
              </a:rPr>
              <a:t>kontrole</a:t>
            </a:r>
            <a:r>
              <a:rPr lang="en-US" b="1" dirty="0">
                <a:latin typeface="Century Schoolbook" charset="0"/>
              </a:rPr>
              <a:t> </a:t>
            </a:r>
            <a:r>
              <a:rPr lang="en-US" b="1" dirty="0" err="1">
                <a:latin typeface="Century Schoolbook" charset="0"/>
              </a:rPr>
              <a:t>procesa</a:t>
            </a:r>
            <a:r>
              <a:rPr lang="en-US" b="1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obično</a:t>
            </a:r>
            <a:r>
              <a:rPr lang="en-US" dirty="0">
                <a:latin typeface="Century Schoolbook" charset="0"/>
              </a:rPr>
              <a:t> se </a:t>
            </a:r>
            <a:r>
              <a:rPr lang="en-US" dirty="0" err="1">
                <a:latin typeface="Century Schoolbook" charset="0"/>
              </a:rPr>
              <a:t>izvodi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raznovrsnim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kritičkim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tehnološkim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procesima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ciljem</a:t>
            </a:r>
            <a:r>
              <a:rPr lang="en-US" dirty="0">
                <a:latin typeface="Century Schoolbook" charset="0"/>
              </a:rPr>
              <a:t> da </a:t>
            </a:r>
            <a:r>
              <a:rPr lang="en-US" dirty="0" err="1">
                <a:latin typeface="Century Schoolbook" charset="0"/>
              </a:rPr>
              <a:t>organizacija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sve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tehnološke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održava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stalno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poboljšava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kako</a:t>
            </a:r>
            <a:r>
              <a:rPr lang="en-US" dirty="0">
                <a:latin typeface="Century Schoolbook" charset="0"/>
              </a:rPr>
              <a:t> bi se u </a:t>
            </a:r>
            <a:r>
              <a:rPr lang="en-US" dirty="0" err="1">
                <a:latin typeface="Century Schoolbook" charset="0"/>
              </a:rPr>
              <a:t>izlaznoj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kontroli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postigla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što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manja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vjerovatnoća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odbijanja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ispravnih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rezultata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procesa</a:t>
            </a:r>
            <a:r>
              <a:rPr lang="en-US" dirty="0">
                <a:latin typeface="Century Schoolbook" charset="0"/>
              </a:rPr>
              <a:t>. </a:t>
            </a:r>
          </a:p>
          <a:p>
            <a:pPr>
              <a:buFont typeface="Wingdings" charset="0"/>
              <a:buNone/>
            </a:pPr>
            <a:r>
              <a:rPr lang="en-US" dirty="0" err="1">
                <a:latin typeface="Century Schoolbook" charset="0"/>
              </a:rPr>
              <a:t>Kontrola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procesa</a:t>
            </a:r>
            <a:r>
              <a:rPr lang="en-US" dirty="0">
                <a:latin typeface="Century Schoolbook" charset="0"/>
              </a:rPr>
              <a:t> se </a:t>
            </a:r>
            <a:r>
              <a:rPr lang="en-US" dirty="0" err="1">
                <a:latin typeface="Century Schoolbook" charset="0"/>
              </a:rPr>
              <a:t>izvodi</a:t>
            </a:r>
            <a:r>
              <a:rPr lang="en-US" dirty="0">
                <a:latin typeface="Century Schoolbook" charset="0"/>
              </a:rPr>
              <a:t>: </a:t>
            </a:r>
            <a:r>
              <a:rPr lang="en-US" dirty="0" err="1">
                <a:latin typeface="Century Schoolbook" charset="0"/>
              </a:rPr>
              <a:t>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novim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neizvjesnim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procesima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praćenju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toka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promjenljivim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kvalitetom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utvrđivanju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stanja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procesa</a:t>
            </a:r>
            <a:r>
              <a:rPr lang="en-US" dirty="0">
                <a:latin typeface="Century Schoolbook" charset="0"/>
              </a:rPr>
              <a:t>.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endParaRPr lang="en-GB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98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 bwMode="auto">
          <a:xfrm>
            <a:off x="457199" y="914400"/>
            <a:ext cx="6508377" cy="95627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dirty="0">
                <a:latin typeface="Century Schoolbook" charset="0"/>
              </a:rPr>
              <a:t>KONTROLA IZLAZA</a:t>
            </a:r>
            <a:endParaRPr lang="en-GB" cap="none" dirty="0">
              <a:latin typeface="Century Schoolbook" charset="0"/>
            </a:endParaRPr>
          </a:p>
        </p:txBody>
      </p:sp>
      <p:sp>
        <p:nvSpPr>
          <p:cNvPr id="1433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57421"/>
            <a:ext cx="7467600" cy="433006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b="1" dirty="0" err="1">
                <a:latin typeface="Century Schoolbook" charset="0"/>
              </a:rPr>
              <a:t>Postupak</a:t>
            </a:r>
            <a:r>
              <a:rPr lang="en-US" b="1" dirty="0">
                <a:latin typeface="Century Schoolbook" charset="0"/>
              </a:rPr>
              <a:t> </a:t>
            </a:r>
            <a:r>
              <a:rPr lang="en-US" b="1" dirty="0" err="1">
                <a:latin typeface="Century Schoolbook" charset="0"/>
              </a:rPr>
              <a:t>kontrole</a:t>
            </a:r>
            <a:r>
              <a:rPr lang="en-US" b="1" dirty="0">
                <a:latin typeface="Century Schoolbook" charset="0"/>
              </a:rPr>
              <a:t> </a:t>
            </a:r>
            <a:r>
              <a:rPr lang="en-US" b="1" dirty="0" err="1">
                <a:latin typeface="Century Schoolbook" charset="0"/>
              </a:rPr>
              <a:t>izlaza</a:t>
            </a:r>
            <a:r>
              <a:rPr lang="en-US" b="1" dirty="0">
                <a:latin typeface="Century Schoolbook" charset="0"/>
              </a:rPr>
              <a:t> </a:t>
            </a:r>
            <a:r>
              <a:rPr lang="en-US" dirty="0">
                <a:latin typeface="Century Schoolbook" charset="0"/>
              </a:rPr>
              <a:t>se </a:t>
            </a:r>
            <a:r>
              <a:rPr lang="en-US" dirty="0" err="1">
                <a:latin typeface="Century Schoolbook" charset="0"/>
              </a:rPr>
              <a:t>izvodi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rezultatima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neke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organizacije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koji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mogu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biti</a:t>
            </a:r>
            <a:r>
              <a:rPr lang="en-US" dirty="0">
                <a:latin typeface="Century Schoolbook" charset="0"/>
              </a:rPr>
              <a:t>: </a:t>
            </a:r>
            <a:r>
              <a:rPr lang="en-US" dirty="0" err="1">
                <a:latin typeface="Century Schoolbook" charset="0"/>
              </a:rPr>
              <a:t>poluproizvodi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proizvodi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softver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ili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usluga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ciljem</a:t>
            </a:r>
            <a:r>
              <a:rPr lang="en-US" dirty="0">
                <a:latin typeface="Century Schoolbook" charset="0"/>
              </a:rPr>
              <a:t> da </a:t>
            </a:r>
            <a:r>
              <a:rPr lang="en-US" dirty="0" err="1">
                <a:latin typeface="Century Schoolbook" charset="0"/>
              </a:rPr>
              <a:t>organizacija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provjeri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njihovu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ispravnost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spriječi</a:t>
            </a:r>
            <a:r>
              <a:rPr lang="en-US" dirty="0">
                <a:latin typeface="Century Schoolbook" charset="0"/>
              </a:rPr>
              <a:t> da </a:t>
            </a:r>
            <a:r>
              <a:rPr lang="en-US" dirty="0" err="1">
                <a:latin typeface="Century Schoolbook" charset="0"/>
              </a:rPr>
              <a:t>neispravni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rezultat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procesa</a:t>
            </a:r>
            <a:r>
              <a:rPr lang="en-US" dirty="0">
                <a:latin typeface="Century Schoolbook" charset="0"/>
              </a:rPr>
              <a:t> ode </a:t>
            </a:r>
            <a:r>
              <a:rPr lang="en-US" dirty="0" err="1">
                <a:latin typeface="Century Schoolbook" charset="0"/>
              </a:rPr>
              <a:t>kupcu</a:t>
            </a:r>
            <a:r>
              <a:rPr lang="en-US" dirty="0">
                <a:latin typeface="Century Schoolbook" charset="0"/>
              </a:rPr>
              <a:t>.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endParaRPr lang="en-GB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85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ODREĐIVANJE VRIJEDNOSTI KVALITETA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413042"/>
              </p:ext>
            </p:extLst>
          </p:nvPr>
        </p:nvGraphicFramePr>
        <p:xfrm>
          <a:off x="1564290" y="2057400"/>
          <a:ext cx="4572000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310714" imgH="3274571" progId="Visio.Drawing.11">
                  <p:embed/>
                </p:oleObj>
              </mc:Choice>
              <mc:Fallback>
                <p:oleObj name="Visio" r:id="rId2" imgW="3310714" imgH="3274571" progId="Visio.Drawing.11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4290" y="2057400"/>
                        <a:ext cx="4572000" cy="452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4898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ODREĐIVANJE VRIJEDNOSTI KVALITETA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Određivanje</a:t>
            </a:r>
            <a:r>
              <a:rPr lang="en-US" b="1" dirty="0"/>
              <a:t> </a:t>
            </a:r>
            <a:r>
              <a:rPr lang="en-US" b="1" dirty="0" err="1"/>
              <a:t>vrijednosti</a:t>
            </a:r>
            <a:r>
              <a:rPr lang="en-US" b="1" dirty="0"/>
              <a:t> </a:t>
            </a:r>
            <a:r>
              <a:rPr lang="en-US" b="1" dirty="0" err="1"/>
              <a:t>kvaliteta</a:t>
            </a:r>
            <a:r>
              <a:rPr lang="en-US" b="1" dirty="0"/>
              <a:t> </a:t>
            </a:r>
            <a:r>
              <a:rPr lang="en-US" dirty="0"/>
              <a:t>je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skupom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veličine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rezultate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se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zasniva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dobijenim</a:t>
            </a:r>
            <a:r>
              <a:rPr lang="en-US" dirty="0"/>
              <a:t> </a:t>
            </a:r>
            <a:r>
              <a:rPr lang="en-US" dirty="0" err="1"/>
              <a:t>rezultatima</a:t>
            </a:r>
            <a:r>
              <a:rPr lang="en-US" dirty="0"/>
              <a:t> </a:t>
            </a:r>
            <a:r>
              <a:rPr lang="en-US" b="1" dirty="0" err="1"/>
              <a:t>mjerenja</a:t>
            </a:r>
            <a:r>
              <a:rPr lang="en-US" dirty="0"/>
              <a:t>, </a:t>
            </a:r>
            <a:r>
              <a:rPr lang="en-US" dirty="0" err="1"/>
              <a:t>vrijednostima</a:t>
            </a:r>
            <a:r>
              <a:rPr lang="en-US" dirty="0"/>
              <a:t> </a:t>
            </a:r>
            <a:r>
              <a:rPr lang="en-US" dirty="0" err="1"/>
              <a:t>svojstava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karakteristika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određena</a:t>
            </a:r>
            <a:r>
              <a:rPr lang="en-US" dirty="0"/>
              <a:t> u </a:t>
            </a:r>
            <a:r>
              <a:rPr lang="en-US" b="1" dirty="0" err="1"/>
              <a:t>ispitivanju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utvrđenim</a:t>
            </a:r>
            <a:r>
              <a:rPr lang="en-US" dirty="0"/>
              <a:t> </a:t>
            </a:r>
            <a:r>
              <a:rPr lang="en-US" dirty="0" err="1"/>
              <a:t>rezultatima</a:t>
            </a:r>
            <a:r>
              <a:rPr lang="en-US" dirty="0"/>
              <a:t> </a:t>
            </a:r>
            <a:r>
              <a:rPr lang="en-US" dirty="0" err="1"/>
              <a:t>ispravnosti</a:t>
            </a:r>
            <a:r>
              <a:rPr lang="en-US" dirty="0"/>
              <a:t> u </a:t>
            </a:r>
            <a:r>
              <a:rPr lang="en-US" b="1" dirty="0" err="1"/>
              <a:t>kontrolisanju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765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ODREĐIVANJE VRIJEDNOSTI KVALITETA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Klasa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je </a:t>
            </a:r>
            <a:r>
              <a:rPr lang="en-US" dirty="0" err="1"/>
              <a:t>kategorija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rang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li </a:t>
            </a:r>
            <a:r>
              <a:rPr lang="en-US" dirty="0" err="1"/>
              <a:t>rezultata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istu</a:t>
            </a:r>
            <a:r>
              <a:rPr lang="en-US" dirty="0"/>
              <a:t> </a:t>
            </a:r>
            <a:r>
              <a:rPr lang="en-US" dirty="0" err="1"/>
              <a:t>funkcionalnu</a:t>
            </a:r>
            <a:r>
              <a:rPr lang="en-US" dirty="0"/>
              <a:t> </a:t>
            </a:r>
            <a:r>
              <a:rPr lang="en-US" dirty="0" err="1"/>
              <a:t>upotrebu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zahtjeve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Klasa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se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označava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poseban</a:t>
            </a:r>
            <a:r>
              <a:rPr lang="en-US" dirty="0"/>
              <a:t> </a:t>
            </a:r>
            <a:r>
              <a:rPr lang="en-US" dirty="0" err="1"/>
              <a:t>način</a:t>
            </a:r>
            <a:endParaRPr lang="en-US" dirty="0"/>
          </a:p>
          <a:p>
            <a:pPr lvl="1"/>
            <a:r>
              <a:rPr lang="en-US" dirty="0"/>
              <a:t>1,2,3</a:t>
            </a:r>
            <a:r>
              <a:rPr lang="is-IS" dirty="0"/>
              <a:t>,... </a:t>
            </a:r>
          </a:p>
          <a:p>
            <a:pPr lvl="1"/>
            <a:r>
              <a:rPr lang="is-IS" dirty="0"/>
              <a:t>A,B,C,...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58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lage of different types of tomatoes&#10;&#10;AI-generated content may be incorrect.">
            <a:extLst>
              <a:ext uri="{FF2B5EF4-FFF2-40B4-BE49-F238E27FC236}">
                <a16:creationId xmlns:a16="http://schemas.microsoft.com/office/drawing/2014/main" id="{5EA730A3-AFF4-209D-F673-9EB7118C552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3"/>
          <a:stretch/>
        </p:blipFill>
        <p:spPr>
          <a:xfrm>
            <a:off x="483324" y="1045029"/>
            <a:ext cx="7458891" cy="5002734"/>
          </a:xfrm>
        </p:spPr>
      </p:pic>
    </p:spTree>
    <p:extLst>
      <p:ext uri="{BB962C8B-B14F-4D97-AF65-F5344CB8AC3E}">
        <p14:creationId xmlns:p14="http://schemas.microsoft.com/office/powerpoint/2010/main" val="760918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Mjerenje</a:t>
            </a:r>
            <a:r>
              <a:rPr lang="en-US" dirty="0"/>
              <a:t>, </a:t>
            </a:r>
            <a:r>
              <a:rPr lang="en-US" dirty="0" err="1"/>
              <a:t>ispitivanje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kontrolisanje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Provjeravanje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u </a:t>
            </a:r>
            <a:r>
              <a:rPr lang="en-US" dirty="0" err="1"/>
              <a:t>poslovnom</a:t>
            </a:r>
            <a:r>
              <a:rPr lang="en-US" dirty="0"/>
              <a:t> </a:t>
            </a:r>
            <a:r>
              <a:rPr lang="en-US" dirty="0" err="1"/>
              <a:t>sistemu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omogućavaju</a:t>
            </a:r>
            <a:r>
              <a:rPr lang="en-US" dirty="0"/>
              <a:t> </a:t>
            </a:r>
            <a:r>
              <a:rPr lang="en-US" dirty="0" err="1"/>
              <a:t>vrednovanje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kvantifikaciju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dobijenih</a:t>
            </a:r>
            <a:r>
              <a:rPr lang="en-US" dirty="0"/>
              <a:t> </a:t>
            </a:r>
            <a:r>
              <a:rPr lang="en-US" dirty="0" err="1"/>
              <a:t>rezultata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Provjeravanje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izvršavanje</a:t>
            </a:r>
            <a:r>
              <a:rPr lang="en-US" dirty="0"/>
              <a:t> </a:t>
            </a:r>
            <a:r>
              <a:rPr lang="en-US" dirty="0" err="1"/>
              <a:t>pomoćnih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Mjerenje</a:t>
            </a:r>
            <a:endParaRPr lang="en-US" dirty="0"/>
          </a:p>
          <a:p>
            <a:pPr lvl="1"/>
            <a:r>
              <a:rPr lang="en-US" dirty="0" err="1"/>
              <a:t>Ispitivanje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Kontrolisanje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  <a:p>
            <a:pPr lvl="1"/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izvjesni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procesa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06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EDD84-48CD-8F7D-4E97-C85DB4B7C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fruit chart&#10;&#10;AI-generated content may be incorrect.">
            <a:extLst>
              <a:ext uri="{FF2B5EF4-FFF2-40B4-BE49-F238E27FC236}">
                <a16:creationId xmlns:a16="http://schemas.microsoft.com/office/drawing/2014/main" id="{D2B80D38-2EF9-6E2F-D772-BA32440C6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10011"/>
            <a:ext cx="9164721" cy="324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20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41793-0B8B-9F7E-58E8-0889987DD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nch of grapes with text&#10;&#10;AI-generated content may be incorrect.">
            <a:extLst>
              <a:ext uri="{FF2B5EF4-FFF2-40B4-BE49-F238E27FC236}">
                <a16:creationId xmlns:a16="http://schemas.microsoft.com/office/drawing/2014/main" id="{43C63445-D4B4-9854-4AE0-0CC3FEFED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4" y="1474343"/>
            <a:ext cx="8826312" cy="440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78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800EA-EEFB-C1A6-2596-4E0FF2B11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nch of grapes on a white surface&#10;&#10;AI-generated content may be incorrect.">
            <a:extLst>
              <a:ext uri="{FF2B5EF4-FFF2-40B4-BE49-F238E27FC236}">
                <a16:creationId xmlns:a16="http://schemas.microsoft.com/office/drawing/2014/main" id="{B09C4A88-74CF-FDF3-6AC0-4AAE66BE1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15" y="2116183"/>
            <a:ext cx="8786570" cy="262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5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5BFC7-3CA8-A687-643F-C3FCC769A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fferent types of wood with different colors&#10;&#10;AI-generated content may be incorrect.">
            <a:extLst>
              <a:ext uri="{FF2B5EF4-FFF2-40B4-BE49-F238E27FC236}">
                <a16:creationId xmlns:a16="http://schemas.microsoft.com/office/drawing/2014/main" id="{22DF29AC-98C6-ED96-54BF-276B1E87C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944368"/>
            <a:ext cx="7733211" cy="5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06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ree stump&#10;&#10;AI-generated content may be incorrect.">
            <a:extLst>
              <a:ext uri="{FF2B5EF4-FFF2-40B4-BE49-F238E27FC236}">
                <a16:creationId xmlns:a16="http://schemas.microsoft.com/office/drawing/2014/main" id="{81055916-71E8-0F8C-608C-07CB85712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1" y="1182190"/>
            <a:ext cx="8696958" cy="489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14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ODREĐIVANJE VRIJEDNOSTI KVALITETA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r-Latn-BA" dirty="0"/>
              <a:t>Kvalitet proizvoda nastaje u slijedećim radnim sistemima:	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sr-Latn-BA" dirty="0"/>
              <a:t>1.   </a:t>
            </a:r>
            <a:r>
              <a:rPr lang="sr-Latn-BA" b="1" i="1" dirty="0"/>
              <a:t>IT</a:t>
            </a:r>
            <a:r>
              <a:rPr lang="sr-Latn-BA" dirty="0"/>
              <a:t>	- istraživanje tržišnih potreba za proizvodima na tržištu,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sr-Latn-BA" dirty="0"/>
              <a:t>2.   </a:t>
            </a:r>
            <a:r>
              <a:rPr lang="sr-Latn-BA" b="1" i="1" dirty="0"/>
              <a:t>R</a:t>
            </a:r>
            <a:r>
              <a:rPr lang="sr-Latn-BA" dirty="0"/>
              <a:t>	- razvoj prototipova istraženog proizvoda,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sr-Latn-BA" dirty="0"/>
              <a:t>3.   </a:t>
            </a:r>
            <a:r>
              <a:rPr lang="sr-Latn-BA" b="1" i="1" dirty="0"/>
              <a:t>K	- </a:t>
            </a:r>
            <a:r>
              <a:rPr lang="sr-Latn-BA" dirty="0"/>
              <a:t>konstruisanje proizvoda na osnovu razvijenog prototipa,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sr-Latn-BA" dirty="0"/>
              <a:t>4.   </a:t>
            </a:r>
            <a:r>
              <a:rPr lang="sr-Latn-BA" b="1" i="1" dirty="0"/>
              <a:t>P</a:t>
            </a:r>
            <a:r>
              <a:rPr lang="sr-Latn-BA" dirty="0"/>
              <a:t>	- planiranje i priprema proizvodnje 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sr-Latn-BA" dirty="0"/>
              <a:t>5.   </a:t>
            </a:r>
            <a:r>
              <a:rPr lang="sr-Latn-BA" b="1" i="1" dirty="0"/>
              <a:t>N</a:t>
            </a:r>
            <a:r>
              <a:rPr lang="sr-Latn-BA" dirty="0"/>
              <a:t>	- nabavka sirovine i opreme za izradu proizvoda,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sr-Latn-BA" dirty="0"/>
              <a:t>6.   </a:t>
            </a:r>
            <a:r>
              <a:rPr lang="sr-Latn-BA" b="1" i="1" dirty="0"/>
              <a:t>TR</a:t>
            </a:r>
            <a:r>
              <a:rPr lang="sr-Latn-BA" dirty="0"/>
              <a:t>	- spoljni i unutrašnji transport sirovina,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sr-Latn-BA" dirty="0"/>
              <a:t>7.   </a:t>
            </a:r>
            <a:r>
              <a:rPr lang="sr-Latn-BA" b="1" i="1" dirty="0"/>
              <a:t>M</a:t>
            </a:r>
            <a:r>
              <a:rPr lang="sr-Latn-BA" dirty="0"/>
              <a:t>	- skladište za sirovinu, opremu, poluproizvode i proizvode,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sr-Latn-BA" dirty="0"/>
              <a:t>8</a:t>
            </a:r>
            <a:r>
              <a:rPr lang="sr-Latn-BA" b="1" i="1" dirty="0"/>
              <a:t>.   TE	</a:t>
            </a:r>
            <a:r>
              <a:rPr lang="sr-Latn-BA" dirty="0"/>
              <a:t>- tehnologija izrade dijelova i montaža proizvoda,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sr-Latn-BA" dirty="0"/>
              <a:t>9.   </a:t>
            </a:r>
            <a:r>
              <a:rPr lang="sr-Latn-BA" b="1" i="1" dirty="0"/>
              <a:t>QC</a:t>
            </a:r>
            <a:r>
              <a:rPr lang="sr-Latn-BA" dirty="0"/>
              <a:t>	 - upravljanje kvalitetom proizvoda,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sr-Latn-BA" dirty="0"/>
              <a:t>10. </a:t>
            </a:r>
            <a:r>
              <a:rPr lang="sr-Latn-BA" b="1" i="1" dirty="0"/>
              <a:t>D</a:t>
            </a:r>
            <a:r>
              <a:rPr lang="sr-Latn-BA" dirty="0"/>
              <a:t>	- pakovanje, prodaja i distribucija proizvoda,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sr-Latn-BA" dirty="0"/>
              <a:t>11. </a:t>
            </a:r>
            <a:r>
              <a:rPr lang="sr-Latn-BA" b="1" i="1" dirty="0"/>
              <a:t>U</a:t>
            </a:r>
            <a:r>
              <a:rPr lang="sr-Latn-BA" dirty="0"/>
              <a:t>	- ugradnja ili montaža proizvoda na mjestu korištenja,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sr-Latn-BA" dirty="0"/>
              <a:t>12. </a:t>
            </a:r>
            <a:r>
              <a:rPr lang="sr-Latn-BA" b="1" i="1" dirty="0"/>
              <a:t>S</a:t>
            </a:r>
            <a:r>
              <a:rPr lang="sr-Latn-BA" dirty="0"/>
              <a:t>	- servisiranje ili održavanje proizvoda,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sr-Latn-BA" dirty="0"/>
              <a:t>13. </a:t>
            </a:r>
            <a:r>
              <a:rPr lang="sr-Latn-BA" b="1" i="1" dirty="0"/>
              <a:t>E</a:t>
            </a:r>
            <a:r>
              <a:rPr lang="sr-Latn-BA" dirty="0"/>
              <a:t>	- eksploatisanje proizvoda kod kupaca ili korisnika.</a:t>
            </a:r>
            <a:endParaRPr lang="en-US" dirty="0"/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27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dirty="0"/>
              <a:t>Kvalitet proizvoda nastaje na slijedećim nivoima:</a:t>
            </a:r>
            <a:endParaRPr lang="en-US" dirty="0"/>
          </a:p>
          <a:p>
            <a:pPr marL="0" indent="0">
              <a:buNone/>
            </a:pPr>
            <a:r>
              <a:rPr lang="sr-Latn-BA" dirty="0"/>
              <a:t>I	nalaženje ideja,</a:t>
            </a:r>
            <a:endParaRPr lang="en-US" dirty="0"/>
          </a:p>
          <a:p>
            <a:pPr marL="0" indent="0">
              <a:buNone/>
            </a:pPr>
            <a:r>
              <a:rPr lang="sr-Latn-BA" dirty="0"/>
              <a:t>II	projektovanje,</a:t>
            </a:r>
            <a:endParaRPr lang="en-US" dirty="0"/>
          </a:p>
          <a:p>
            <a:pPr marL="0" indent="0">
              <a:buNone/>
            </a:pPr>
            <a:r>
              <a:rPr lang="sr-Latn-BA" dirty="0"/>
              <a:t>III	planiranje i priprema,	</a:t>
            </a:r>
            <a:endParaRPr lang="en-US" dirty="0"/>
          </a:p>
          <a:p>
            <a:pPr marL="0" indent="0">
              <a:buNone/>
            </a:pPr>
            <a:r>
              <a:rPr lang="sr-Latn-BA" dirty="0"/>
              <a:t>IV	izrada i kontrolisanje,</a:t>
            </a:r>
            <a:endParaRPr lang="en-US" dirty="0"/>
          </a:p>
          <a:p>
            <a:pPr marL="0" indent="0">
              <a:buNone/>
            </a:pPr>
            <a:r>
              <a:rPr lang="sr-Latn-BA" dirty="0"/>
              <a:t>V	isporučivanje.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61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71500"/>
            <a:ext cx="6508377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faznih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bitnih</a:t>
            </a:r>
            <a:r>
              <a:rPr lang="en-US" dirty="0"/>
              <a:t> </a:t>
            </a:r>
            <a:r>
              <a:rPr lang="en-US" dirty="0" err="1"/>
              <a:t>svojstava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karakteristika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ukupnog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.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rezultata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</a:p>
          <a:p>
            <a:r>
              <a:rPr lang="en-US" dirty="0"/>
              <a:t>     - </a:t>
            </a:r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kreacije</a:t>
            </a:r>
            <a:r>
              <a:rPr lang="en-US" dirty="0"/>
              <a:t>,</a:t>
            </a:r>
          </a:p>
          <a:p>
            <a:r>
              <a:rPr lang="en-US" dirty="0"/>
              <a:t>     - </a:t>
            </a:r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izrade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pružanja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,</a:t>
            </a:r>
          </a:p>
          <a:p>
            <a:r>
              <a:rPr lang="en-US" dirty="0"/>
              <a:t>     - </a:t>
            </a:r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ekspolatacije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rezultata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3379"/>
              </p:ext>
            </p:extLst>
          </p:nvPr>
        </p:nvGraphicFramePr>
        <p:xfrm>
          <a:off x="714376" y="3600450"/>
          <a:ext cx="3937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3112" imgH="228501" progId="Equation.3">
                  <p:embed/>
                </p:oleObj>
              </mc:Choice>
              <mc:Fallback>
                <p:oleObj r:id="rId2" imgW="203112" imgH="228501" progId="Equation.3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" y="3600450"/>
                        <a:ext cx="393700" cy="442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63176"/>
              </p:ext>
            </p:extLst>
          </p:nvPr>
        </p:nvGraphicFramePr>
        <p:xfrm>
          <a:off x="744538" y="4167981"/>
          <a:ext cx="3333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77646" imgH="228402" progId="Equation.3">
                  <p:embed/>
                </p:oleObj>
              </mc:Choice>
              <mc:Fallback>
                <p:oleObj r:id="rId4" imgW="177646" imgH="228402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4167981"/>
                        <a:ext cx="333375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27158"/>
              </p:ext>
            </p:extLst>
          </p:nvPr>
        </p:nvGraphicFramePr>
        <p:xfrm>
          <a:off x="765176" y="4701301"/>
          <a:ext cx="342900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90500" imgH="228600" progId="Equation.3">
                  <p:embed/>
                </p:oleObj>
              </mc:Choice>
              <mc:Fallback>
                <p:oleObj r:id="rId6" imgW="190500" imgH="228600" progId="Equation.3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6" y="4701301"/>
                        <a:ext cx="342900" cy="4114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7140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198" y="2209800"/>
            <a:ext cx="1248299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121"/>
              </p:ext>
            </p:extLst>
          </p:nvPr>
        </p:nvGraphicFramePr>
        <p:xfrm>
          <a:off x="457198" y="2209799"/>
          <a:ext cx="7166113" cy="3916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845300" imgH="3733800" progId="Visio.Drawing.11">
                  <p:embed/>
                </p:oleObj>
              </mc:Choice>
              <mc:Fallback>
                <p:oleObj r:id="rId2" imgW="6845300" imgH="3733800" progId="Visio.Drawing.11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8" y="2209799"/>
                        <a:ext cx="7166113" cy="3916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17401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b="1" i="1" dirty="0"/>
              <a:t>Postupak određivanja vrijednosti kvaliteta</a:t>
            </a:r>
            <a:r>
              <a:rPr lang="sr-Latn-BA" dirty="0"/>
              <a:t> je cjeloviti skup teorijskih i praktičnih operacija koje prema izabranom principu i metodi omogućavaju  zadato određivanje.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0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Mjerenje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588357"/>
              </p:ext>
            </p:extLst>
          </p:nvPr>
        </p:nvGraphicFramePr>
        <p:xfrm>
          <a:off x="2020227" y="2057400"/>
          <a:ext cx="4411663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358855" imgH="3274571" progId="Visio.Drawing.11">
                  <p:embed/>
                </p:oleObj>
              </mc:Choice>
              <mc:Fallback>
                <p:oleObj name="Visio" r:id="rId2" imgW="3358855" imgH="3274571" progId="Visio.Drawing.11">
                  <p:embed/>
                  <p:pic>
                    <p:nvPicPr>
                      <p:cNvPr id="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227" y="2057400"/>
                        <a:ext cx="4411663" cy="428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2632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Operacije</a:t>
            </a:r>
            <a:r>
              <a:rPr lang="en-US" sz="3200" dirty="0"/>
              <a:t> </a:t>
            </a:r>
            <a:r>
              <a:rPr lang="en-US" sz="3200" dirty="0" err="1"/>
              <a:t>postupka</a:t>
            </a:r>
            <a:r>
              <a:rPr lang="en-US" sz="3200" dirty="0"/>
              <a:t> </a:t>
            </a:r>
            <a:r>
              <a:rPr lang="en-US" sz="3200" dirty="0" err="1"/>
              <a:t>određivanja</a:t>
            </a:r>
            <a:r>
              <a:rPr lang="en-US" sz="3200" dirty="0"/>
              <a:t> </a:t>
            </a:r>
            <a:r>
              <a:rPr lang="en-US" sz="3200" dirty="0" err="1"/>
              <a:t>vrijednosti</a:t>
            </a:r>
            <a:r>
              <a:rPr lang="en-US" sz="3200" dirty="0"/>
              <a:t> </a:t>
            </a:r>
            <a:r>
              <a:rPr lang="en-US" sz="3200" dirty="0" err="1"/>
              <a:t>kvaliteta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015289" cy="391636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dirty="0" err="1"/>
              <a:t>Operacije</a:t>
            </a:r>
            <a:r>
              <a:rPr lang="en-US" sz="1600" dirty="0"/>
              <a:t> </a:t>
            </a:r>
            <a:r>
              <a:rPr lang="en-US" sz="1600" dirty="0" err="1"/>
              <a:t>postupka</a:t>
            </a:r>
            <a:r>
              <a:rPr lang="en-US" sz="1600" dirty="0"/>
              <a:t> </a:t>
            </a:r>
            <a:r>
              <a:rPr lang="en-US" sz="1600" dirty="0" err="1"/>
              <a:t>određivanja</a:t>
            </a:r>
            <a:r>
              <a:rPr lang="en-US" sz="1600" dirty="0"/>
              <a:t> </a:t>
            </a:r>
            <a:r>
              <a:rPr lang="en-US" sz="1600" dirty="0" err="1"/>
              <a:t>vrijednosti</a:t>
            </a:r>
            <a:r>
              <a:rPr lang="en-US" sz="1600" dirty="0"/>
              <a:t> </a:t>
            </a:r>
            <a:r>
              <a:rPr lang="en-US" sz="1600" dirty="0" err="1"/>
              <a:t>kvaliteta</a:t>
            </a:r>
            <a:r>
              <a:rPr lang="en-US" sz="1600" dirty="0"/>
              <a:t>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1.	</a:t>
            </a:r>
            <a:r>
              <a:rPr lang="en-US" sz="1600" dirty="0" err="1"/>
              <a:t>izbor</a:t>
            </a:r>
            <a:r>
              <a:rPr lang="en-US" sz="1600" dirty="0"/>
              <a:t> </a:t>
            </a:r>
            <a:r>
              <a:rPr lang="en-US" sz="1600" dirty="0" err="1"/>
              <a:t>vrste</a:t>
            </a:r>
            <a:r>
              <a:rPr lang="en-US" sz="1600" dirty="0"/>
              <a:t> </a:t>
            </a:r>
            <a:r>
              <a:rPr lang="en-US" sz="1600" dirty="0" err="1"/>
              <a:t>rezultata</a:t>
            </a:r>
            <a:r>
              <a:rPr lang="en-US" sz="1600" dirty="0"/>
              <a:t> </a:t>
            </a:r>
            <a:r>
              <a:rPr lang="en-US" sz="1600" dirty="0" err="1"/>
              <a:t>procesa</a:t>
            </a:r>
            <a:r>
              <a:rPr lang="en-US" sz="16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2.	</a:t>
            </a:r>
            <a:r>
              <a:rPr lang="en-US" sz="1600" dirty="0" err="1"/>
              <a:t>izbor</a:t>
            </a:r>
            <a:r>
              <a:rPr lang="en-US" sz="1600" dirty="0"/>
              <a:t> </a:t>
            </a:r>
            <a:r>
              <a:rPr lang="en-US" sz="1600" dirty="0" err="1"/>
              <a:t>metode</a:t>
            </a:r>
            <a:r>
              <a:rPr lang="en-US" sz="1600" dirty="0"/>
              <a:t> </a:t>
            </a:r>
            <a:r>
              <a:rPr lang="en-US" sz="1600" dirty="0" err="1"/>
              <a:t>određivanja</a:t>
            </a:r>
            <a:r>
              <a:rPr lang="en-US" sz="1600" dirty="0"/>
              <a:t> </a:t>
            </a:r>
            <a:r>
              <a:rPr lang="en-US" sz="1600" dirty="0" err="1"/>
              <a:t>vrijednosti</a:t>
            </a:r>
            <a:r>
              <a:rPr lang="en-US" sz="1600" dirty="0"/>
              <a:t> </a:t>
            </a:r>
            <a:r>
              <a:rPr lang="en-US" sz="1600" dirty="0" err="1"/>
              <a:t>kvaliteta</a:t>
            </a:r>
            <a:r>
              <a:rPr lang="en-US" sz="16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3.	</a:t>
            </a:r>
            <a:r>
              <a:rPr lang="en-US" sz="1600" dirty="0" err="1"/>
              <a:t>utvrđivanje</a:t>
            </a:r>
            <a:r>
              <a:rPr lang="en-US" sz="1600" dirty="0"/>
              <a:t> </a:t>
            </a:r>
            <a:r>
              <a:rPr lang="en-US" sz="1600" dirty="0" err="1"/>
              <a:t>pojedinih</a:t>
            </a:r>
            <a:r>
              <a:rPr lang="en-US" sz="1600" dirty="0"/>
              <a:t> </a:t>
            </a:r>
            <a:r>
              <a:rPr lang="en-US" sz="1600" dirty="0" err="1"/>
              <a:t>svojstava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karakteristika</a:t>
            </a:r>
            <a:r>
              <a:rPr lang="en-US" sz="1600" dirty="0"/>
              <a:t> </a:t>
            </a:r>
            <a:r>
              <a:rPr lang="en-US" sz="1600" dirty="0" err="1"/>
              <a:t>kvaliteta</a:t>
            </a:r>
            <a:r>
              <a:rPr lang="en-US" sz="16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4.	</a:t>
            </a:r>
            <a:r>
              <a:rPr lang="en-US" sz="1600" dirty="0" err="1"/>
              <a:t>izbor</a:t>
            </a:r>
            <a:r>
              <a:rPr lang="en-US" sz="1600" dirty="0"/>
              <a:t> </a:t>
            </a:r>
            <a:r>
              <a:rPr lang="en-US" sz="1600" dirty="0" err="1"/>
              <a:t>bitnih</a:t>
            </a:r>
            <a:r>
              <a:rPr lang="en-US" sz="1600" dirty="0"/>
              <a:t> </a:t>
            </a:r>
            <a:r>
              <a:rPr lang="en-US" sz="1600" dirty="0" err="1"/>
              <a:t>svojstava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karakteristika</a:t>
            </a:r>
            <a:r>
              <a:rPr lang="en-US" sz="1600" dirty="0"/>
              <a:t> </a:t>
            </a:r>
            <a:r>
              <a:rPr lang="en-US" sz="1600" dirty="0" err="1"/>
              <a:t>kvaliteta</a:t>
            </a:r>
            <a:r>
              <a:rPr lang="en-US" sz="16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5.	</a:t>
            </a:r>
            <a:r>
              <a:rPr lang="en-US" sz="1600" dirty="0" err="1"/>
              <a:t>određivanje</a:t>
            </a:r>
            <a:r>
              <a:rPr lang="en-US" sz="1600" dirty="0"/>
              <a:t> </a:t>
            </a:r>
            <a:r>
              <a:rPr lang="en-US" sz="1600" dirty="0" err="1"/>
              <a:t>vrijednosti</a:t>
            </a:r>
            <a:r>
              <a:rPr lang="en-US" sz="1600" dirty="0"/>
              <a:t> </a:t>
            </a:r>
            <a:r>
              <a:rPr lang="en-US" sz="1600" dirty="0" err="1"/>
              <a:t>bitnih</a:t>
            </a:r>
            <a:r>
              <a:rPr lang="en-US" sz="1600" dirty="0"/>
              <a:t> </a:t>
            </a:r>
            <a:r>
              <a:rPr lang="en-US" sz="1600" dirty="0" err="1"/>
              <a:t>svojstava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karakteristika</a:t>
            </a:r>
            <a:r>
              <a:rPr lang="en-US" sz="1600" dirty="0"/>
              <a:t> </a:t>
            </a:r>
            <a:r>
              <a:rPr lang="en-US" sz="1600" dirty="0" err="1"/>
              <a:t>kvaliteta</a:t>
            </a:r>
            <a:r>
              <a:rPr lang="en-US" sz="16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6.	</a:t>
            </a:r>
            <a:r>
              <a:rPr lang="en-US" sz="1600" dirty="0" err="1"/>
              <a:t>utvrđivanje</a:t>
            </a:r>
            <a:r>
              <a:rPr lang="en-US" sz="1600" dirty="0"/>
              <a:t> </a:t>
            </a:r>
            <a:r>
              <a:rPr lang="en-US" sz="1600" dirty="0" err="1"/>
              <a:t>koeficijenata</a:t>
            </a:r>
            <a:r>
              <a:rPr lang="en-US" sz="1600" dirty="0"/>
              <a:t> </a:t>
            </a:r>
            <a:r>
              <a:rPr lang="en-US" sz="1600" dirty="0" err="1"/>
              <a:t>bitnih</a:t>
            </a:r>
            <a:r>
              <a:rPr lang="en-US" sz="1600" dirty="0"/>
              <a:t> </a:t>
            </a:r>
            <a:r>
              <a:rPr lang="en-US" sz="1600" dirty="0" err="1"/>
              <a:t>svojstava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karakteristika</a:t>
            </a:r>
            <a:r>
              <a:rPr lang="en-US" sz="1600" dirty="0"/>
              <a:t> </a:t>
            </a:r>
            <a:r>
              <a:rPr lang="en-US" sz="1600" dirty="0" err="1"/>
              <a:t>kvaliteta</a:t>
            </a:r>
            <a:r>
              <a:rPr lang="en-US" sz="16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7.	</a:t>
            </a:r>
            <a:r>
              <a:rPr lang="en-US" sz="1600" dirty="0" err="1"/>
              <a:t>određivanje</a:t>
            </a:r>
            <a:r>
              <a:rPr lang="en-US" sz="1600" dirty="0"/>
              <a:t> </a:t>
            </a:r>
            <a:r>
              <a:rPr lang="en-US" sz="1600" dirty="0" err="1"/>
              <a:t>faznih</a:t>
            </a:r>
            <a:r>
              <a:rPr lang="en-US" sz="1600" dirty="0"/>
              <a:t> </a:t>
            </a:r>
            <a:r>
              <a:rPr lang="en-US" sz="1600" dirty="0" err="1"/>
              <a:t>kvaliteta</a:t>
            </a:r>
            <a:r>
              <a:rPr lang="en-US" sz="16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8.	</a:t>
            </a:r>
            <a:r>
              <a:rPr lang="en-US" sz="1600" dirty="0" err="1"/>
              <a:t>određivanje</a:t>
            </a:r>
            <a:r>
              <a:rPr lang="en-US" sz="1600" dirty="0"/>
              <a:t> </a:t>
            </a:r>
            <a:r>
              <a:rPr lang="en-US" sz="1600" dirty="0" err="1"/>
              <a:t>osnovnih</a:t>
            </a:r>
            <a:r>
              <a:rPr lang="en-US" sz="1600" dirty="0"/>
              <a:t> </a:t>
            </a:r>
            <a:r>
              <a:rPr lang="en-US" sz="1600" dirty="0" err="1"/>
              <a:t>kvaliteta</a:t>
            </a:r>
            <a:r>
              <a:rPr lang="en-US" sz="16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9.	</a:t>
            </a:r>
            <a:r>
              <a:rPr lang="en-US" sz="1600" dirty="0" err="1"/>
              <a:t>određivanje</a:t>
            </a:r>
            <a:r>
              <a:rPr lang="en-US" sz="1600" dirty="0"/>
              <a:t> </a:t>
            </a:r>
            <a:r>
              <a:rPr lang="en-US" sz="1600" dirty="0" err="1"/>
              <a:t>vrijednosti</a:t>
            </a:r>
            <a:r>
              <a:rPr lang="en-US" sz="1600" dirty="0"/>
              <a:t> </a:t>
            </a:r>
            <a:r>
              <a:rPr lang="en-US" sz="1600" dirty="0" err="1"/>
              <a:t>kvaliteta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rezultat</a:t>
            </a:r>
            <a:r>
              <a:rPr lang="en-US" sz="1600" dirty="0"/>
              <a:t> </a:t>
            </a:r>
            <a:r>
              <a:rPr lang="en-US" sz="1600" dirty="0" err="1"/>
              <a:t>procesa</a:t>
            </a:r>
            <a:r>
              <a:rPr lang="en-US" sz="1600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5424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Mjerenje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Mjerenje</a:t>
            </a:r>
            <a:r>
              <a:rPr lang="en-US" dirty="0"/>
              <a:t> je </a:t>
            </a:r>
            <a:r>
              <a:rPr lang="en-US" dirty="0" err="1"/>
              <a:t>opšti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određivanja</a:t>
            </a:r>
            <a:r>
              <a:rPr lang="en-US" dirty="0"/>
              <a:t> </a:t>
            </a:r>
            <a:r>
              <a:rPr lang="en-US" dirty="0" err="1"/>
              <a:t>nepoznate</a:t>
            </a:r>
            <a:r>
              <a:rPr lang="en-US" dirty="0"/>
              <a:t> </a:t>
            </a:r>
            <a:r>
              <a:rPr lang="en-US" dirty="0" err="1"/>
              <a:t>vrijednoti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neophodan</a:t>
            </a:r>
            <a:r>
              <a:rPr lang="en-US" dirty="0"/>
              <a:t> u </a:t>
            </a:r>
            <a:r>
              <a:rPr lang="en-US" dirty="0" err="1"/>
              <a:t>brojnim</a:t>
            </a:r>
            <a:r>
              <a:rPr lang="en-US" dirty="0"/>
              <a:t> </a:t>
            </a:r>
            <a:r>
              <a:rPr lang="en-US" dirty="0" err="1"/>
              <a:t>proizvodnim</a:t>
            </a:r>
            <a:r>
              <a:rPr lang="en-US" dirty="0"/>
              <a:t> </a:t>
            </a:r>
            <a:r>
              <a:rPr lang="en-US" dirty="0" err="1"/>
              <a:t>procesima</a:t>
            </a:r>
            <a:r>
              <a:rPr lang="en-US" dirty="0"/>
              <a:t> </a:t>
            </a:r>
            <a:r>
              <a:rPr lang="en-US" dirty="0" err="1"/>
              <a:t>obrade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montaže</a:t>
            </a:r>
            <a:r>
              <a:rPr lang="en-US" dirty="0"/>
              <a:t> </a:t>
            </a:r>
            <a:r>
              <a:rPr lang="en-US" dirty="0" err="1"/>
              <a:t>dijelova</a:t>
            </a:r>
            <a:r>
              <a:rPr lang="en-US" dirty="0"/>
              <a:t>, </a:t>
            </a:r>
            <a:r>
              <a:rPr lang="en-US" dirty="0" err="1"/>
              <a:t>podsklopova</a:t>
            </a:r>
            <a:r>
              <a:rPr lang="en-US" dirty="0"/>
              <a:t>, </a:t>
            </a:r>
            <a:r>
              <a:rPr lang="en-US" dirty="0" err="1"/>
              <a:t>sklopova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gotovih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2635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FDAA52E-ECBB-47C2-D8DB-AAFB8D56F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dirty="0" err="1"/>
              <a:t>Mjerenje</a:t>
            </a:r>
            <a:endParaRPr lang="en-US" dirty="0"/>
          </a:p>
        </p:txBody>
      </p:sp>
      <p:pic>
        <p:nvPicPr>
          <p:cNvPr id="5" name="Content Placeholder 4" descr="A measuring tool with a metal piece of metal&#10;&#10;AI-generated content may be incorrect.">
            <a:extLst>
              <a:ext uri="{FF2B5EF4-FFF2-40B4-BE49-F238E27FC236}">
                <a16:creationId xmlns:a16="http://schemas.microsoft.com/office/drawing/2014/main" id="{AA45F691-14FD-5169-49DF-B1BAC74B72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25" b="3"/>
          <a:stretch>
            <a:fillRect/>
          </a:stretch>
        </p:blipFill>
        <p:spPr>
          <a:xfrm>
            <a:off x="457200" y="2214563"/>
            <a:ext cx="3566160" cy="3911600"/>
          </a:xfrm>
          <a:prstGeom prst="rect">
            <a:avLst/>
          </a:prstGeom>
          <a:noFill/>
        </p:spPr>
      </p:pic>
      <p:pic>
        <p:nvPicPr>
          <p:cNvPr id="7" name="Picture 6" descr="A hand holding a small metal piece&#10;&#10;AI-generated content may be incorrect.">
            <a:extLst>
              <a:ext uri="{FF2B5EF4-FFF2-40B4-BE49-F238E27FC236}">
                <a16:creationId xmlns:a16="http://schemas.microsoft.com/office/drawing/2014/main" id="{E918A45B-64B0-DB9F-2333-9AC22C620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8" r="15986" b="-1"/>
          <a:stretch>
            <a:fillRect/>
          </a:stretch>
        </p:blipFill>
        <p:spPr>
          <a:xfrm>
            <a:off x="4282440" y="2214563"/>
            <a:ext cx="3566160" cy="391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1011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Mjerenje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charset="0"/>
              <a:buNone/>
            </a:pPr>
            <a:r>
              <a:rPr lang="en-US" b="1" dirty="0" err="1">
                <a:latin typeface="Century Schoolbook" charset="0"/>
              </a:rPr>
              <a:t>Mjerni</a:t>
            </a:r>
            <a:r>
              <a:rPr lang="en-US" b="1" dirty="0">
                <a:latin typeface="Century Schoolbook" charset="0"/>
              </a:rPr>
              <a:t> </a:t>
            </a:r>
            <a:r>
              <a:rPr lang="en-US" b="1" dirty="0" err="1">
                <a:latin typeface="Century Schoolbook" charset="0"/>
              </a:rPr>
              <a:t>sistem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sadrži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skup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elementa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koji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povezani</a:t>
            </a:r>
            <a:r>
              <a:rPr lang="en-US" dirty="0">
                <a:latin typeface="Century Schoolbook" charset="0"/>
              </a:rPr>
              <a:t> u </a:t>
            </a:r>
            <a:r>
              <a:rPr lang="en-US" dirty="0" err="1">
                <a:latin typeface="Century Schoolbook" charset="0"/>
              </a:rPr>
              <a:t>cjelinu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radi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pokazivanja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ili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registrovanja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rezultata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mjerenja</a:t>
            </a:r>
            <a:r>
              <a:rPr lang="en-US" dirty="0">
                <a:latin typeface="Century Schoolbook" charset="0"/>
              </a:rPr>
              <a:t>: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 err="1">
                <a:latin typeface="Century Schoolbook" charset="0"/>
              </a:rPr>
              <a:t>gdje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su</a:t>
            </a:r>
            <a:r>
              <a:rPr lang="en-US" dirty="0">
                <a:latin typeface="Century Schoolbook" charset="0"/>
              </a:rPr>
              <a:t>: </a:t>
            </a:r>
            <a:r>
              <a:rPr lang="en-US" i="1" dirty="0">
                <a:latin typeface="Century Schoolbook" charset="0"/>
              </a:rPr>
              <a:t>MP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mjerni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predmet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  	</a:t>
            </a:r>
            <a:r>
              <a:rPr lang="en-US" i="1" dirty="0">
                <a:latin typeface="Century Schoolbook" charset="0"/>
              </a:rPr>
              <a:t>MI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mjerni</a:t>
            </a:r>
            <a:r>
              <a:rPr lang="en-US" dirty="0">
                <a:latin typeface="Century Schoolbook" charset="0"/>
              </a:rPr>
              <a:t> instrument,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 	</a:t>
            </a:r>
            <a:r>
              <a:rPr lang="en-US" i="1" dirty="0">
                <a:latin typeface="Century Schoolbook" charset="0"/>
              </a:rPr>
              <a:t>PU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pomoćni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uređaji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mjerenju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i="1" dirty="0">
                <a:latin typeface="Century Schoolbook" charset="0"/>
              </a:rPr>
              <a:t>		MM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mjerna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mašina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i="1" dirty="0">
                <a:latin typeface="Century Schoolbook" charset="0"/>
              </a:rPr>
              <a:t>		UM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upravljanje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procesom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mjerenja</a:t>
            </a:r>
            <a:r>
              <a:rPr lang="en-US" dirty="0">
                <a:latin typeface="Century Schoolbook" charset="0"/>
              </a:rPr>
              <a:t>.</a:t>
            </a:r>
            <a:endParaRPr lang="en-GB" dirty="0">
              <a:latin typeface="Century Schoolbook" charset="0"/>
            </a:endParaRPr>
          </a:p>
          <a:p>
            <a:endParaRPr lang="en-US" dirty="0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973138" y="3000375"/>
          <a:ext cx="30988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174" imgH="215806" progId="Equation.3">
                  <p:embed/>
                </p:oleObj>
              </mc:Choice>
              <mc:Fallback>
                <p:oleObj name="Equation" r:id="rId2" imgW="1904174" imgH="215806" progId="Equation.3">
                  <p:embed/>
                  <p:pic>
                    <p:nvPicPr>
                      <p:cNvPr id="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3000375"/>
                        <a:ext cx="30988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576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Ispitivanje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527782"/>
              </p:ext>
            </p:extLst>
          </p:nvPr>
        </p:nvGraphicFramePr>
        <p:xfrm>
          <a:off x="1798580" y="2090501"/>
          <a:ext cx="4500562" cy="439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352810" imgH="3274571" progId="Visio.Drawing.11">
                  <p:embed/>
                </p:oleObj>
              </mc:Choice>
              <mc:Fallback>
                <p:oleObj name="Visio" r:id="rId2" imgW="3352810" imgH="3274571" progId="Visio.Drawing.11">
                  <p:embed/>
                  <p:pic>
                    <p:nvPicPr>
                      <p:cNvPr id="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580" y="2090501"/>
                        <a:ext cx="4500562" cy="439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5226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Ispitivanje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ispitivanja</a:t>
            </a:r>
            <a:r>
              <a:rPr lang="en-US" dirty="0"/>
              <a:t>,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poslije</a:t>
            </a:r>
            <a:r>
              <a:rPr lang="en-US" dirty="0"/>
              <a:t> </a:t>
            </a:r>
            <a:r>
              <a:rPr lang="en-US" dirty="0" err="1"/>
              <a:t>mjerenja</a:t>
            </a:r>
            <a:r>
              <a:rPr lang="en-US" dirty="0"/>
              <a:t>, </a:t>
            </a:r>
            <a:r>
              <a:rPr lang="en-US" dirty="0" err="1"/>
              <a:t>određuju</a:t>
            </a:r>
            <a:r>
              <a:rPr lang="en-US" dirty="0"/>
              <a:t> se </a:t>
            </a:r>
            <a:r>
              <a:rPr lang="en-US" dirty="0" err="1"/>
              <a:t>nepoznate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svojstava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karakteristika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Ispitivanje</a:t>
            </a:r>
            <a:r>
              <a:rPr lang="en-US" dirty="0"/>
              <a:t> </a:t>
            </a:r>
            <a:r>
              <a:rPr lang="en-US" dirty="0" err="1"/>
              <a:t>pouzdanosti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),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neophodne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planiranje</a:t>
            </a:r>
            <a:r>
              <a:rPr lang="en-US" dirty="0"/>
              <a:t> </a:t>
            </a:r>
            <a:r>
              <a:rPr lang="en-US" dirty="0" err="1"/>
              <a:t>kontrolisanja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1379381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690</TotalTime>
  <Words>1333</Words>
  <Application>Microsoft Macintosh PowerPoint</Application>
  <PresentationFormat>On-screen Show (4:3)</PresentationFormat>
  <Paragraphs>153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Calibri</vt:lpstr>
      <vt:lpstr>Century Gothic</vt:lpstr>
      <vt:lpstr>Century Schoolbook</vt:lpstr>
      <vt:lpstr>Wingdings</vt:lpstr>
      <vt:lpstr>Wingdings 2</vt:lpstr>
      <vt:lpstr>Plaza</vt:lpstr>
      <vt:lpstr>Visio</vt:lpstr>
      <vt:lpstr>Equation</vt:lpstr>
      <vt:lpstr>Equation.3</vt:lpstr>
      <vt:lpstr>Visio.Drawing.11</vt:lpstr>
      <vt:lpstr>Mjerenje, ispitivanje i kontrolisanje Određivanje kvaliteta</vt:lpstr>
      <vt:lpstr>Mjerenje, ispitivanje i kontrolisanje</vt:lpstr>
      <vt:lpstr>Mjerenje, ispitivanje i kontrolisanje</vt:lpstr>
      <vt:lpstr>Mjerenje</vt:lpstr>
      <vt:lpstr>Mjerenje</vt:lpstr>
      <vt:lpstr>Mjerenje</vt:lpstr>
      <vt:lpstr>Mjerenje</vt:lpstr>
      <vt:lpstr>Ispitivanje</vt:lpstr>
      <vt:lpstr>Ispitivanje</vt:lpstr>
      <vt:lpstr>PowerPoint Presentation</vt:lpstr>
      <vt:lpstr>Ispitivanje</vt:lpstr>
      <vt:lpstr>Kontrolisanje</vt:lpstr>
      <vt:lpstr>Kontrolisanje</vt:lpstr>
      <vt:lpstr>NAČINI KONTROLE KVALITETA</vt:lpstr>
      <vt:lpstr>100%-TNA KONTROLA</vt:lpstr>
      <vt:lpstr>PROCENTUALNA KONTROLA</vt:lpstr>
      <vt:lpstr>STATISTIČKA KONTROLA</vt:lpstr>
      <vt:lpstr>STATISTIČKA KONTROLA KVALITETA</vt:lpstr>
      <vt:lpstr>STATISTIČKA KONTROLA KVALITETA</vt:lpstr>
      <vt:lpstr>METODE STATISTIČKE KONTROLE KVALITETA</vt:lpstr>
      <vt:lpstr>KONTROLISANJE</vt:lpstr>
      <vt:lpstr>KONTROLISANJE</vt:lpstr>
      <vt:lpstr>KONTROLA ULAZA</vt:lpstr>
      <vt:lpstr>KONTROLA PROCESA</vt:lpstr>
      <vt:lpstr>KONTROLA IZLAZA</vt:lpstr>
      <vt:lpstr>ODREĐIVANJE VRIJEDNOSTI KVALITETA</vt:lpstr>
      <vt:lpstr>ODREĐIVANJE VRIJEDNOSTI KVALITETA</vt:lpstr>
      <vt:lpstr>ODREĐIVANJE VRIJEDNOSTI KVALITETA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ODREĐIVANJE VRIJEDNOSTI KVALITETA</vt:lpstr>
      <vt:lpstr>PowerPoint Presentation</vt:lpstr>
      <vt:lpstr>PowerPoint Presentation</vt:lpstr>
      <vt:lpstr>PowerPoint Presentation</vt:lpstr>
      <vt:lpstr>PowerPoint Presentation</vt:lpstr>
      <vt:lpstr>Operacije postupka određivanja vrijednosti kvaliteta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Menadžment kvaliteta</dc:title>
  <dc:creator>Igor Todorovic</dc:creator>
  <cp:lastModifiedBy>Igor Todorovic</cp:lastModifiedBy>
  <cp:revision>50</cp:revision>
  <dcterms:created xsi:type="dcterms:W3CDTF">2014-10-07T06:43:10Z</dcterms:created>
  <dcterms:modified xsi:type="dcterms:W3CDTF">2026-03-04T07:15:01Z</dcterms:modified>
</cp:coreProperties>
</file>