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Oswald" panose="00000500000000000000" pitchFamily="2" charset="0"/>
      <p:regular r:id="rId30"/>
      <p:bold r:id="rId31"/>
    </p:embeddedFont>
    <p:embeddedFont>
      <p:font typeface="Segoe UI Black" panose="020B0A02040204020203" pitchFamily="34" charset="0"/>
      <p:bold r:id="rId32"/>
      <p:boldItalic r:id="rId33"/>
    </p:embeddedFont>
    <p:embeddedFont>
      <p:font typeface="Segoe UI Light" panose="020B0502040204020203" pitchFamily="34" charset="0"/>
      <p:regular r:id="rId34"/>
      <p: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B4i61i5z7ztl+TDrg2Qw/EIFQ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7F99F4-F792-4B2C-8D07-673B0354A906}">
  <a:tblStyle styleId="{5E7F99F4-F792-4B2C-8D07-673B0354A90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9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C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983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C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75914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zs.rs.ba/front/article/484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8;p15">
            <a:extLst>
              <a:ext uri="{FF2B5EF4-FFF2-40B4-BE49-F238E27FC236}">
                <a16:creationId xmlns:a16="http://schemas.microsoft.com/office/drawing/2014/main" id="{5DF52C58-CDA2-454A-81DD-924033D76C32}"/>
              </a:ext>
            </a:extLst>
          </p:cNvPr>
          <p:cNvSpPr txBox="1">
            <a:spLocks/>
          </p:cNvSpPr>
          <p:nvPr/>
        </p:nvSpPr>
        <p:spPr>
          <a:xfrm>
            <a:off x="841248" y="285750"/>
            <a:ext cx="7461504" cy="1114618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CEF6"/>
              </a:buClr>
              <a:buSzPts val="2000"/>
              <a:buFont typeface="Oswald"/>
              <a:buNone/>
              <a:tabLst/>
              <a:defRPr/>
            </a:pPr>
            <a:r>
              <a:rPr kumimoji="0" lang="sr-Latn-BA" sz="5400" b="1" i="0" u="none" strike="noStrike" kern="0" cap="none" spc="0" normalizeH="0" baseline="0" noProof="0" dirty="0">
                <a:ln>
                  <a:noFill/>
                </a:ln>
                <a:solidFill>
                  <a:srgbClr val="00B0F0">
                    <a:alpha val="60000"/>
                  </a:srgb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Oswald"/>
                <a:sym typeface="Oswald"/>
              </a:rPr>
              <a:t>EKONOMSKA STATISTIKA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F0">
                  <a:alpha val="60000"/>
                </a:srgbClr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Oswald"/>
              <a:sym typeface="Oswald"/>
            </a:endParaRPr>
          </a:p>
        </p:txBody>
      </p:sp>
      <p:sp>
        <p:nvSpPr>
          <p:cNvPr id="9" name="Google Shape;464;p13">
            <a:extLst>
              <a:ext uri="{FF2B5EF4-FFF2-40B4-BE49-F238E27FC236}">
                <a16:creationId xmlns:a16="http://schemas.microsoft.com/office/drawing/2014/main" id="{BFB63A8A-34E2-488C-A8E4-1042CAB880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4390" y="2724150"/>
            <a:ext cx="7475220" cy="2643792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dirty="0">
                <a:latin typeface="Segoe UI Black" pitchFamily="34" charset="0"/>
                <a:ea typeface="Segoe UI Black" pitchFamily="34" charset="0"/>
                <a:cs typeface="Arial" pitchFamily="34" charset="0"/>
              </a:rPr>
              <a:t>KRETANJE</a:t>
            </a:r>
            <a:br>
              <a:rPr lang="sr-Latn-BA" dirty="0">
                <a:latin typeface="Segoe UI Black" pitchFamily="34" charset="0"/>
                <a:ea typeface="Segoe UI Black" pitchFamily="34" charset="0"/>
                <a:cs typeface="Arial" pitchFamily="34" charset="0"/>
              </a:rPr>
            </a:br>
            <a:r>
              <a:rPr lang="sr-Latn-BA" dirty="0">
                <a:latin typeface="Segoe UI Black" pitchFamily="34" charset="0"/>
                <a:ea typeface="Segoe UI Black" pitchFamily="34" charset="0"/>
                <a:cs typeface="Arial" pitchFamily="34" charset="0"/>
              </a:rPr>
              <a:t>STANOVNIŠTVA</a:t>
            </a:r>
            <a:br>
              <a:rPr lang="sr-Latn-BA" dirty="0">
                <a:latin typeface="Segoe UI Black" pitchFamily="34" charset="0"/>
                <a:ea typeface="Segoe UI Black" pitchFamily="34" charset="0"/>
                <a:cs typeface="Arial" pitchFamily="34" charset="0"/>
              </a:rPr>
            </a:br>
            <a:endParaRPr lang="sr-Latn-BA" b="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533400" y="361950"/>
            <a:ext cx="7917900" cy="3657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678900" y="7158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dirty="0"/>
              <a:t>Za izračunavanje migracionog salda i stope migracionog salda u 2006. godini potrebno je izračunati: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sr-Latn-CS" dirty="0"/>
              <a:t>Broj imigranata u 2006.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sr-Latn-CS" dirty="0"/>
              <a:t>Broj emigranata u 2006.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sr-Latn-CS" dirty="0"/>
              <a:t>Prosječan broj stanovnika u 2006.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body" idx="1"/>
          </p:nvPr>
        </p:nvSpPr>
        <p:spPr>
          <a:xfrm>
            <a:off x="413575" y="285750"/>
            <a:ext cx="8153400" cy="381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740" y="441434"/>
            <a:ext cx="6992997" cy="3703743"/>
          </a:xfrm>
        </p:spPr>
        <p:txBody>
          <a:bodyPr/>
          <a:lstStyle/>
          <a:p>
            <a:pPr>
              <a:buNone/>
            </a:pPr>
            <a:r>
              <a:rPr lang="sr-Latn-BA" b="1" dirty="0">
                <a:latin typeface="+mj-lt"/>
              </a:rPr>
              <a:t>Migracioni saldo</a:t>
            </a:r>
            <a:r>
              <a:rPr lang="sr-Latn-BA" dirty="0">
                <a:latin typeface="+mj-lt"/>
              </a:rPr>
              <a:t> u 2006. je:</a:t>
            </a:r>
          </a:p>
          <a:p>
            <a:pPr algn="ctr">
              <a:buNone/>
            </a:pPr>
            <a:r>
              <a:rPr lang="sr-Latn-BA" i="1" dirty="0">
                <a:latin typeface="Cambria Math" pitchFamily="18" charset="0"/>
                <a:ea typeface="Cambria Math" pitchFamily="18" charset="0"/>
              </a:rPr>
              <a:t>S </a:t>
            </a:r>
            <a:r>
              <a:rPr lang="sr-Latn-BA" dirty="0">
                <a:latin typeface="Cambria Math" pitchFamily="18" charset="0"/>
                <a:ea typeface="Cambria Math" pitchFamily="18" charset="0"/>
              </a:rPr>
              <a:t>= 45 – 2.331 = -2.286</a:t>
            </a:r>
          </a:p>
          <a:p>
            <a:pPr algn="ctr">
              <a:buNone/>
            </a:pPr>
            <a:endParaRPr lang="sr-Latn-BA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sr-Latn-BA" b="1" dirty="0">
                <a:latin typeface="+mj-lt"/>
                <a:ea typeface="Cambria Math" pitchFamily="18" charset="0"/>
              </a:rPr>
              <a:t>Stopa migracionog salda </a:t>
            </a:r>
            <a:r>
              <a:rPr lang="sr-Latn-BA" dirty="0">
                <a:latin typeface="+mj-lt"/>
                <a:ea typeface="Cambria Math" pitchFamily="18" charset="0"/>
              </a:rPr>
              <a:t>u 2006. je:</a:t>
            </a:r>
          </a:p>
          <a:p>
            <a:pPr algn="ctr">
              <a:buNone/>
            </a:pPr>
            <a:endParaRPr lang="sr-Latn-BA" dirty="0">
              <a:latin typeface="+mj-lt"/>
              <a:ea typeface="Cambria Math" pitchFamily="18" charset="0"/>
            </a:endParaRPr>
          </a:p>
          <a:p>
            <a:pPr>
              <a:buNone/>
            </a:pPr>
            <a:r>
              <a:rPr lang="sr-Latn-BA" dirty="0">
                <a:latin typeface="+mj-lt"/>
                <a:ea typeface="Cambria Math" pitchFamily="18" charset="0"/>
              </a:rPr>
              <a:t>                                   </a:t>
            </a:r>
            <a:r>
              <a:rPr lang="sr-Latn-BA" dirty="0">
                <a:latin typeface="Cambria Math" pitchFamily="18" charset="0"/>
                <a:ea typeface="Cambria Math" pitchFamily="18" charset="0"/>
              </a:rPr>
              <a:t>s =                                                     </a:t>
            </a:r>
            <a:r>
              <a:rPr lang="en-US" dirty="0"/>
              <a:t>‰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C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sr-Latn-C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25479" y="2196661"/>
          <a:ext cx="2556391" cy="6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650960" imgH="393480" progId="Equation.3">
                  <p:embed/>
                </p:oleObj>
              </mc:Choice>
              <mc:Fallback>
                <p:oleObj name="Equation" r:id="rId3" imgW="1650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479" y="2196661"/>
                        <a:ext cx="2556391" cy="609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357900"/>
            <a:ext cx="8305799" cy="4042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Zadatak 3.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1"/>
          </p:nvPr>
        </p:nvSpPr>
        <p:spPr>
          <a:xfrm>
            <a:off x="372925" y="715800"/>
            <a:ext cx="8458200" cy="345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Dati su podaci o kretanju lančanih indeksa nataliteta, mortaliteta i prosječnog stanja populacije za neko područje u periodu od 2000. do 2006. godine: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Ako još raspolažemo sa sljedećim podacima: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Izračunati apsolutni prirodni priraštaj za 2006. godinu, kao i stopu prirodnog priraštaja u istoj godini?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15</a:t>
            </a:fld>
            <a:endParaRPr/>
          </a:p>
        </p:txBody>
      </p:sp>
      <p:graphicFrame>
        <p:nvGraphicFramePr>
          <p:cNvPr id="208" name="Google Shape;208;p14"/>
          <p:cNvGraphicFramePr/>
          <p:nvPr/>
        </p:nvGraphicFramePr>
        <p:xfrm>
          <a:off x="1752600" y="2814474"/>
          <a:ext cx="2564775" cy="73152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{5E7F99F4-F792-4B2C-8D07-673B0354A906}</a:tableStyleId>
              </a:tblPr>
              <a:tblGrid>
                <a:gridCol w="9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Opis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Broj u 2000. godini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Živorođeni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1050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Umrli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970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Populacija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123000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9" name="Google Shape;209;p14"/>
          <p:cNvGraphicFramePr/>
          <p:nvPr/>
        </p:nvGraphicFramePr>
        <p:xfrm>
          <a:off x="1382325" y="1389940"/>
          <a:ext cx="5080625" cy="85789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{5E7F99F4-F792-4B2C-8D07-673B0354A906}</a:tableStyleId>
              </a:tblPr>
              <a:tblGrid>
                <a:gridCol w="13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Godina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2002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2003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2004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2005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2006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Natalitet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102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99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98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97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Mortalitet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97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98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102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102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Populacija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99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101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102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104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99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/>
                        <a:t>98</a:t>
                      </a:r>
                      <a:endParaRPr sz="12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body" idx="1"/>
          </p:nvPr>
        </p:nvSpPr>
        <p:spPr>
          <a:xfrm>
            <a:off x="381000" y="514350"/>
            <a:ext cx="8070300" cy="350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437850" y="305125"/>
            <a:ext cx="8268300" cy="369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278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body" idx="1"/>
          </p:nvPr>
        </p:nvSpPr>
        <p:spPr>
          <a:xfrm>
            <a:off x="784374" y="357900"/>
            <a:ext cx="8283425" cy="41188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Zadatak 4.</a:t>
            </a:r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678900" y="7158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Na osnovu podataka iz tablica mortaliteta (period 1980 – 82.), izračunati: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19</a:t>
            </a:fld>
            <a:endParaRPr/>
          </a:p>
        </p:txBody>
      </p:sp>
      <p:graphicFrame>
        <p:nvGraphicFramePr>
          <p:cNvPr id="235" name="Google Shape;235;p18"/>
          <p:cNvGraphicFramePr/>
          <p:nvPr/>
        </p:nvGraphicFramePr>
        <p:xfrm>
          <a:off x="1033408" y="1276350"/>
          <a:ext cx="6510400" cy="762000"/>
        </p:xfrm>
        <a:graphic>
          <a:graphicData uri="http://schemas.openxmlformats.org/drawingml/2006/table">
            <a:tbl>
              <a:tblPr>
                <a:noFill/>
                <a:tableStyleId>{5E7F99F4-F792-4B2C-8D07-673B0354A906}</a:tableStyleId>
              </a:tblPr>
              <a:tblGrid>
                <a:gridCol w="15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6" name="Google Shape;236;p18"/>
          <p:cNvSpPr/>
          <p:nvPr/>
        </p:nvSpPr>
        <p:spPr>
          <a:xfrm>
            <a:off x="1219200" y="2336343"/>
            <a:ext cx="6172200" cy="102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>
                <a:solidFill>
                  <a:srgbClr val="28324A"/>
                </a:solidFill>
                <a:latin typeface="Arial"/>
                <a:ea typeface="Arial"/>
                <a:cs typeface="Arial"/>
                <a:sym typeface="Arial"/>
              </a:rPr>
              <a:t>Vjerovatnoću smrti i vjerovatnoću doživljenja</a:t>
            </a:r>
            <a:endParaRPr sz="1800" b="0" i="0" u="none" strike="noStrike" cap="none">
              <a:solidFill>
                <a:srgbClr val="2832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>
                <a:solidFill>
                  <a:srgbClr val="28324A"/>
                </a:solidFill>
                <a:latin typeface="Arial"/>
                <a:ea typeface="Arial"/>
                <a:cs typeface="Arial"/>
                <a:sym typeface="Arial"/>
              </a:rPr>
              <a:t>Broj živih i mrtvih (na 100000 stanovnika)</a:t>
            </a:r>
            <a:endParaRPr sz="1800" b="0" i="0" u="none" strike="noStrike" cap="none">
              <a:solidFill>
                <a:srgbClr val="2832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>
                <a:solidFill>
                  <a:srgbClr val="28324A"/>
                </a:solidFill>
                <a:latin typeface="Arial"/>
                <a:ea typeface="Arial"/>
                <a:cs typeface="Arial"/>
                <a:sym typeface="Arial"/>
              </a:rPr>
              <a:t>Srednje trajanje života.</a:t>
            </a:r>
            <a:endParaRPr sz="1800" b="0" i="0" u="none" strike="noStrike" cap="none">
              <a:solidFill>
                <a:srgbClr val="2832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1. ZADATAK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678900" y="97155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dirty="0">
                <a:latin typeface="Arial"/>
                <a:ea typeface="Arial"/>
                <a:cs typeface="Arial"/>
                <a:sym typeface="Arial"/>
              </a:rPr>
              <a:t>Dati su podaci o broju živorođenih i umrlih za jednu opštinu: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dirty="0">
                <a:latin typeface="Arial"/>
                <a:ea typeface="Arial"/>
                <a:cs typeface="Arial"/>
                <a:sym typeface="Arial"/>
              </a:rPr>
              <a:t>a) Izračunati vitalni indeks u 2004. i 2009. godini.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</a:t>
            </a:fld>
            <a:endParaRPr/>
          </a:p>
        </p:txBody>
      </p:sp>
      <p:graphicFrame>
        <p:nvGraphicFramePr>
          <p:cNvPr id="131" name="Google Shape;131;p2"/>
          <p:cNvGraphicFramePr/>
          <p:nvPr/>
        </p:nvGraphicFramePr>
        <p:xfrm>
          <a:off x="1066800" y="1733550"/>
          <a:ext cx="5638800" cy="762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{5E7F99F4-F792-4B2C-8D07-673B0354A906}</a:tableStyleId>
              </a:tblPr>
              <a:tblGrid>
                <a:gridCol w="22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b="1" u="none" strike="noStrike" cap="none"/>
                        <a:t>Godina</a:t>
                      </a:r>
                      <a:endParaRPr sz="1400" b="1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b="1" u="none" strike="noStrike" cap="none"/>
                        <a:t>2004</a:t>
                      </a:r>
                      <a:endParaRPr sz="1400" b="1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b="1" u="none" strike="noStrike" cap="none"/>
                        <a:t>2009</a:t>
                      </a:r>
                      <a:endParaRPr sz="1400" b="1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Živorođeni (N)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560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520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Umrli (M)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480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/>
                        <a:t>510</a:t>
                      </a:r>
                      <a:endParaRPr sz="1400" u="none" strike="noStrike" cap="non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759125" y="514350"/>
            <a:ext cx="7625750" cy="3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b="1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Tablice mortaliteta</a:t>
            </a:r>
            <a:r>
              <a:rPr lang="sr-Latn-CS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predstavljaju tabelarni prikaz smrtnosti po starosti i polu</a:t>
            </a:r>
            <a:r>
              <a:rPr lang="sr-Latn-CS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 pokazuju kako se jedna generacija istovremeno rođenih iz godine u godinu smanjuje, pod uticajem mortaliteta.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Osnovna biometrijska funkcija je vjerovatno</a:t>
            </a:r>
            <a:r>
              <a:rPr lang="sr-Latn-CS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ća smrti, na osnovu koje se računaju druge biometrijske funkcije, kao što su broj živih, srednje (očekivano) trajanje života i druge.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0" i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Izvor i više informacija: </a:t>
            </a:r>
            <a:r>
              <a:rPr lang="sr-Latn-CS" u="sng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Republički zavod za statistiku Republike Srpske </a:t>
            </a:r>
            <a:endParaRPr b="0" i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784375" y="3579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2"/>
          </p:nvPr>
        </p:nvSpPr>
        <p:spPr>
          <a:xfrm>
            <a:off x="936775" y="510300"/>
            <a:ext cx="7772400" cy="33037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611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body" idx="1"/>
          </p:nvPr>
        </p:nvSpPr>
        <p:spPr>
          <a:xfrm>
            <a:off x="784375" y="3579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2"/>
          </p:nvPr>
        </p:nvSpPr>
        <p:spPr>
          <a:xfrm>
            <a:off x="936775" y="5103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Uvrštavanjem formula dobijamo: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22</a:t>
            </a:fld>
            <a:endParaRPr/>
          </a:p>
        </p:txBody>
      </p:sp>
      <p:graphicFrame>
        <p:nvGraphicFramePr>
          <p:cNvPr id="257" name="Google Shape;257;p21"/>
          <p:cNvGraphicFramePr/>
          <p:nvPr/>
        </p:nvGraphicFramePr>
        <p:xfrm>
          <a:off x="1172519" y="1720222"/>
          <a:ext cx="7209500" cy="1156325"/>
        </p:xfrm>
        <a:graphic>
          <a:graphicData uri="http://schemas.openxmlformats.org/drawingml/2006/table">
            <a:tbl>
              <a:tblPr>
                <a:noFill/>
                <a:tableStyleId>{5E7F99F4-F792-4B2C-8D07-673B0354A906}</a:tableStyleId>
              </a:tblPr>
              <a:tblGrid>
                <a:gridCol w="5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smrti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doživljenja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živih na 100000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mrtvih na 100000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Zbir živih lica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Srednje trajanje života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0.0309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0.9691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100000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3091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7094356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70.44356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0.0021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0.9979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96909.08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6994356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71.67442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57200" y="361950"/>
            <a:ext cx="7772400" cy="304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685800" y="514350"/>
            <a:ext cx="7772400" cy="304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304800" y="209550"/>
            <a:ext cx="8146500" cy="381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533400" y="209550"/>
            <a:ext cx="8229600" cy="403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220525" y="285750"/>
            <a:ext cx="8610600" cy="393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228600" y="285750"/>
            <a:ext cx="8458200" cy="400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CS"/>
              <a:t> </a:t>
            </a: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1073700" y="-17870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r-Latn-CS" dirty="0">
                <a:latin typeface="Arial"/>
                <a:ea typeface="Arial"/>
                <a:cs typeface="Arial"/>
                <a:sym typeface="Arial"/>
              </a:rPr>
              <a:t>Zadatak 2.</a:t>
            </a:r>
            <a:endParaRPr dirty="0"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678900" y="715800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Dati su podaci o kretanju lančanih indeksa imigracija, emigracija i prosječnog stanja populacije za neko područje u periodu od 2000. do 2006. godine: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Ako još raspolažemo sa sljedećim podacima: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CS" sz="1600">
                <a:latin typeface="Arial"/>
                <a:ea typeface="Arial"/>
                <a:cs typeface="Arial"/>
                <a:sym typeface="Arial"/>
              </a:rPr>
              <a:t>Izračunati migracioni saldo, kao i stopu migracionog salda za 2006. godinu.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r-Latn-C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9</a:t>
            </a:fld>
            <a:endParaRPr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1513025" y="1395859"/>
          <a:ext cx="5080625" cy="85789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{5E7F99F4-F792-4B2C-8D07-673B0354A906}</a:tableStyleId>
              </a:tblPr>
              <a:tblGrid>
                <a:gridCol w="13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Godina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2005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2006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Imigracija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Emigracija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Populacija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6" name="Google Shape;176;p9"/>
          <p:cNvGraphicFramePr/>
          <p:nvPr/>
        </p:nvGraphicFramePr>
        <p:xfrm>
          <a:off x="1752600" y="2814474"/>
          <a:ext cx="2514600" cy="73152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{5E7F99F4-F792-4B2C-8D07-673B0354A906}</a:tableStyleId>
              </a:tblPr>
              <a:tblGrid>
                <a:gridCol w="9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Opis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 2000.godini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Imigranti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Emigranti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1.980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Populacija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3.500.000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2390CA52-C64F-4FE8-9C2B-93198D6038DB}" vid="{97387B5A-D44B-4F75-AB61-8EAF4A2F65F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101</TotalTime>
  <Words>488</Words>
  <Application>Microsoft Office PowerPoint</Application>
  <PresentationFormat>On-screen Show (16:9)</PresentationFormat>
  <Paragraphs>220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Segoe UI Light</vt:lpstr>
      <vt:lpstr>Source Sans Pro</vt:lpstr>
      <vt:lpstr>Segoe UI Black</vt:lpstr>
      <vt:lpstr>Cambria</vt:lpstr>
      <vt:lpstr>Oswald</vt:lpstr>
      <vt:lpstr>Arial</vt:lpstr>
      <vt:lpstr>Times</vt:lpstr>
      <vt:lpstr>Cambria Math</vt:lpstr>
      <vt:lpstr>Theme2</vt:lpstr>
      <vt:lpstr>Equation</vt:lpstr>
      <vt:lpstr>KRETANJE STANOVNIŠTVA </vt:lpstr>
      <vt:lpstr>1. ZADATAK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3.</vt:lpstr>
      <vt:lpstr>PowerPoint Presentation</vt:lpstr>
      <vt:lpstr>PowerPoint Presentation</vt:lpstr>
      <vt:lpstr>PowerPoint Presentation</vt:lpstr>
      <vt:lpstr>Zadatak 4.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STANOVNIŠTVA </dc:title>
  <dc:creator>User</dc:creator>
  <cp:lastModifiedBy>Marić, Milica</cp:lastModifiedBy>
  <cp:revision>15</cp:revision>
  <dcterms:modified xsi:type="dcterms:W3CDTF">2021-11-08T07:38:05Z</dcterms:modified>
</cp:coreProperties>
</file>