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0" r:id="rId4"/>
    <p:sldId id="268" r:id="rId5"/>
    <p:sldId id="269" r:id="rId6"/>
    <p:sldId id="267" r:id="rId7"/>
    <p:sldId id="291" r:id="rId8"/>
    <p:sldId id="271" r:id="rId9"/>
    <p:sldId id="273" r:id="rId10"/>
    <p:sldId id="258" r:id="rId11"/>
    <p:sldId id="260" r:id="rId12"/>
    <p:sldId id="292" r:id="rId13"/>
    <p:sldId id="279" r:id="rId14"/>
    <p:sldId id="281" r:id="rId15"/>
    <p:sldId id="282" r:id="rId16"/>
    <p:sldId id="262" r:id="rId17"/>
    <p:sldId id="280" r:id="rId18"/>
    <p:sldId id="261" r:id="rId19"/>
    <p:sldId id="296" r:id="rId20"/>
    <p:sldId id="295" r:id="rId21"/>
    <p:sldId id="297" r:id="rId22"/>
    <p:sldId id="283" r:id="rId23"/>
    <p:sldId id="259" r:id="rId24"/>
    <p:sldId id="284" r:id="rId25"/>
    <p:sldId id="294" r:id="rId26"/>
    <p:sldId id="293" r:id="rId27"/>
    <p:sldId id="26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r-Cyrl-BA" sz="6000" b="1" smtClean="0">
                <a:latin typeface="Times New Roman" pitchFamily="18" charset="0"/>
                <a:cs typeface="Times New Roman" pitchFamily="18" charset="0"/>
              </a:rPr>
              <a:t>МОНЕТАРНО РЕГУЛИСАЊЕ</a:t>
            </a:r>
            <a:endParaRPr lang="en-US" sz="60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38200"/>
          </a:xfrm>
        </p:spPr>
        <p:txBody>
          <a:bodyPr>
            <a:normAutofit/>
          </a:bodyPr>
          <a:lstStyle/>
          <a:p>
            <a:r>
              <a:rPr lang="sr-Cyrl-BA" smtClean="0"/>
              <a:t>Инструменти монетарног регулисања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BA" smtClean="0"/>
              <a:t>Операције на отвореном тржишту</a:t>
            </a:r>
          </a:p>
          <a:p>
            <a:endParaRPr lang="sr-Cyrl-BA" smtClean="0"/>
          </a:p>
          <a:p>
            <a:r>
              <a:rPr lang="sr-Cyrl-BA" smtClean="0"/>
              <a:t>Регулисање обавезних резерви банака</a:t>
            </a:r>
            <a:endParaRPr lang="en-US" smtClean="0"/>
          </a:p>
          <a:p>
            <a:pPr>
              <a:buNone/>
            </a:pPr>
            <a:endParaRPr lang="en-US" smtClean="0"/>
          </a:p>
          <a:p>
            <a:r>
              <a:rPr lang="sr-Cyrl-BA" smtClean="0"/>
              <a:t>Кредити ЦБ пословним банкама</a:t>
            </a:r>
          </a:p>
          <a:p>
            <a:endParaRPr lang="sr-Cyrl-BA" smtClean="0"/>
          </a:p>
          <a:p>
            <a:r>
              <a:rPr lang="sr-Cyrl-BA" smtClean="0"/>
              <a:t>Административне мјере монетарног регулисања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1. Операције на отвореном тржишту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5227638"/>
          </a:xfrm>
        </p:spPr>
        <p:txBody>
          <a:bodyPr>
            <a:normAutofit/>
          </a:bodyPr>
          <a:lstStyle/>
          <a:p>
            <a:r>
              <a:rPr lang="sr-Cyrl-BA" dirty="0" smtClean="0"/>
              <a:t>Претпоставке су развијено финансијско тржиште</a:t>
            </a:r>
          </a:p>
          <a:p>
            <a:endParaRPr lang="sr-Cyrl-BA" dirty="0" smtClean="0"/>
          </a:p>
          <a:p>
            <a:r>
              <a:rPr lang="sr-Cyrl-BA" dirty="0" smtClean="0"/>
              <a:t>4 начина функционисања ЦБ на финансијском тржишту</a:t>
            </a:r>
            <a:endParaRPr lang="en-US" dirty="0" smtClean="0"/>
          </a:p>
          <a:p>
            <a:pPr lvl="1"/>
            <a:r>
              <a:rPr lang="sr-Latn-CS" dirty="0" smtClean="0"/>
              <a:t>директна или везана купопродаја</a:t>
            </a:r>
            <a:endParaRPr lang="en-US" dirty="0" smtClean="0"/>
          </a:p>
          <a:p>
            <a:pPr lvl="1"/>
            <a:r>
              <a:rPr lang="sr-Latn-CS" dirty="0" smtClean="0"/>
              <a:t>дефанзивне и офанзивне</a:t>
            </a:r>
            <a:endParaRPr lang="en-US" dirty="0" smtClean="0"/>
          </a:p>
          <a:p>
            <a:pPr lvl="1"/>
            <a:r>
              <a:rPr lang="sr-Latn-CS" dirty="0" smtClean="0"/>
              <a:t>операције са краткоро</a:t>
            </a:r>
            <a:r>
              <a:rPr lang="sr-Cyrl-BA" dirty="0" smtClean="0"/>
              <a:t>ч</a:t>
            </a:r>
            <a:r>
              <a:rPr lang="sr-Latn-CS" dirty="0" smtClean="0"/>
              <a:t>ним и дугоро</a:t>
            </a:r>
            <a:r>
              <a:rPr lang="sr-Cyrl-BA" dirty="0" smtClean="0"/>
              <a:t>ч</a:t>
            </a:r>
            <a:r>
              <a:rPr lang="sr-Latn-CS" dirty="0" smtClean="0"/>
              <a:t>ним обвезницама</a:t>
            </a:r>
            <a:endParaRPr lang="en-US" dirty="0" smtClean="0"/>
          </a:p>
          <a:p>
            <a:pPr lvl="1"/>
            <a:r>
              <a:rPr lang="sr-Latn-CS" dirty="0" smtClean="0"/>
              <a:t>операције са др</a:t>
            </a:r>
            <a:r>
              <a:rPr lang="sr-Cyrl-BA" dirty="0" smtClean="0"/>
              <a:t>ж</a:t>
            </a:r>
            <a:r>
              <a:rPr lang="sr-Latn-CS" dirty="0" smtClean="0"/>
              <a:t>авним и комерцијалним ХОВ</a:t>
            </a:r>
            <a:endParaRPr lang="sr-Cyrl-BA" dirty="0" smtClean="0"/>
          </a:p>
          <a:p>
            <a:endParaRPr lang="sr-Cyrl-BA" dirty="0" smtClean="0"/>
          </a:p>
          <a:p>
            <a:pPr>
              <a:buNone/>
            </a:pPr>
            <a:endParaRPr lang="sr-Cyrl-B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Ефекти трансакција операција на отвореном тржишту се огледају у:</a:t>
            </a:r>
          </a:p>
          <a:p>
            <a:pPr lvl="1"/>
            <a:r>
              <a:rPr lang="sr-Cyrl-BA" dirty="0" smtClean="0"/>
              <a:t>Промјени висине квантума новца као најзначајнијег ефекта </a:t>
            </a:r>
            <a:r>
              <a:rPr lang="sr-Cyrl-BA" sz="1500" dirty="0" smtClean="0"/>
              <a:t>(у зависности да ли је потребна већа или мања количина новца на тржишту)</a:t>
            </a:r>
          </a:p>
          <a:p>
            <a:pPr lvl="1"/>
            <a:r>
              <a:rPr lang="sr-Cyrl-BA" dirty="0" smtClean="0"/>
              <a:t>формирању цијена државних обвезница и тржишних каматних стопа</a:t>
            </a:r>
          </a:p>
          <a:p>
            <a:pPr lvl="1"/>
            <a:r>
              <a:rPr lang="sr-Cyrl-BA" dirty="0" smtClean="0"/>
              <a:t>економским очекивањима тржишних субјеката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smtClean="0"/>
              <a:t>Тржишне претпоставке ХОВ</a:t>
            </a:r>
            <a:br>
              <a:rPr lang="sr-Cyrl-BA" smtClean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5562600"/>
          </a:xfrm>
        </p:spPr>
        <p:txBody>
          <a:bodyPr>
            <a:normAutofit fontScale="85000" lnSpcReduction="10000"/>
          </a:bodyPr>
          <a:lstStyle/>
          <a:p>
            <a:r>
              <a:rPr lang="sr-Cyrl-CS" smtClean="0"/>
              <a:t>Развијено финансијско тржиште које има адекватну дубину и ширину,</a:t>
            </a:r>
          </a:p>
          <a:p>
            <a:r>
              <a:rPr lang="sr-Cyrl-CS" smtClean="0"/>
              <a:t>Велика количина државних обвезница присутна на тржишту услијед буџетског дефицита,</a:t>
            </a:r>
          </a:p>
          <a:p>
            <a:r>
              <a:rPr lang="sr-Cyrl-CS" smtClean="0"/>
              <a:t>Повјерење у државне обвезнице тј.да држава своје обавезе извршава на вријеме,</a:t>
            </a:r>
          </a:p>
          <a:p>
            <a:r>
              <a:rPr lang="sr-Cyrl-CS" smtClean="0"/>
              <a:t>ЦБ се појављује само на секундарном тржишту ХОВ,</a:t>
            </a:r>
          </a:p>
          <a:p>
            <a:r>
              <a:rPr lang="sr-Cyrl-CS" smtClean="0"/>
              <a:t>ЦБ тиме не одговара за политику јавног дуга већ искључиво према потребама монетарног регулисања,</a:t>
            </a:r>
          </a:p>
          <a:p>
            <a:r>
              <a:rPr lang="sr-Cyrl-CS" smtClean="0"/>
              <a:t>Укупне трансакције ЦБ на тржишту не требају бити велике,</a:t>
            </a:r>
          </a:p>
          <a:p>
            <a:r>
              <a:rPr lang="sr-Cyrl-CS" smtClean="0"/>
              <a:t>Потребно да већи број различитих трансактора посједује државне обвезнице у свом портфолију.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181600"/>
          </a:xfrm>
        </p:spPr>
        <p:txBody>
          <a:bodyPr>
            <a:normAutofit fontScale="92500" lnSpcReduction="10000"/>
          </a:bodyPr>
          <a:lstStyle/>
          <a:p>
            <a:r>
              <a:rPr lang="sr-Cyrl-CS" dirty="0" smtClean="0"/>
              <a:t>Ефекти куповине</a:t>
            </a:r>
            <a:r>
              <a:rPr lang="en-US" dirty="0" smtClean="0"/>
              <a:t> </a:t>
            </a:r>
            <a:r>
              <a:rPr lang="en-US" dirty="0" err="1" smtClean="0"/>
              <a:t>завис</a:t>
            </a:r>
            <a:r>
              <a:rPr lang="sr-Cyrl-CS" dirty="0" smtClean="0"/>
              <a:t>е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од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кога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sr-Cyrl-CS" dirty="0" smtClean="0"/>
              <a:t>централна банка</a:t>
            </a:r>
            <a:r>
              <a:rPr lang="en-US" dirty="0" smtClean="0"/>
              <a:t> </a:t>
            </a:r>
            <a:r>
              <a:rPr lang="en-US" dirty="0" err="1" smtClean="0"/>
              <a:t>купује</a:t>
            </a:r>
            <a:r>
              <a:rPr lang="en-US" dirty="0" smtClean="0"/>
              <a:t> ХОВ. </a:t>
            </a:r>
            <a:endParaRPr lang="sr-Cyrl-CS" dirty="0" smtClean="0"/>
          </a:p>
          <a:p>
            <a:endParaRPr lang="sr-Cyrl-CS" b="1" dirty="0" smtClean="0"/>
          </a:p>
          <a:p>
            <a:r>
              <a:rPr lang="en-US" dirty="0" err="1" smtClean="0"/>
              <a:t>Ако</a:t>
            </a:r>
            <a:r>
              <a:rPr lang="en-US" dirty="0" smtClean="0"/>
              <a:t> ХОВ </a:t>
            </a:r>
            <a:r>
              <a:rPr lang="en-US" dirty="0" err="1" smtClean="0"/>
              <a:t>купује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банака</a:t>
            </a:r>
            <a:r>
              <a:rPr lang="en-US" dirty="0" smtClean="0"/>
              <a:t>, </a:t>
            </a:r>
            <a:r>
              <a:rPr lang="en-US" dirty="0" err="1" smtClean="0"/>
              <a:t>код</a:t>
            </a:r>
            <a:r>
              <a:rPr lang="en-US" dirty="0" smtClean="0"/>
              <a:t> </a:t>
            </a:r>
            <a:r>
              <a:rPr lang="en-US" dirty="0" err="1" smtClean="0"/>
              <a:t>банака</a:t>
            </a:r>
            <a:r>
              <a:rPr lang="en-US" dirty="0" smtClean="0"/>
              <a:t> </a:t>
            </a:r>
            <a:r>
              <a:rPr lang="en-US" dirty="0" err="1" smtClean="0"/>
              <a:t>долази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пораста</a:t>
            </a:r>
            <a:r>
              <a:rPr lang="en-US" dirty="0" smtClean="0"/>
              <a:t> </a:t>
            </a:r>
            <a:r>
              <a:rPr lang="sr-Cyrl-BA" dirty="0" smtClean="0"/>
              <a:t>кредит</a:t>
            </a:r>
            <a:r>
              <a:rPr lang="en-US" dirty="0" err="1" smtClean="0"/>
              <a:t>ног</a:t>
            </a:r>
            <a:r>
              <a:rPr lang="en-US" dirty="0" smtClean="0"/>
              <a:t> </a:t>
            </a:r>
            <a:r>
              <a:rPr lang="en-US" dirty="0" err="1" smtClean="0"/>
              <a:t>потенцијала</a:t>
            </a:r>
            <a:r>
              <a:rPr lang="en-US" dirty="0" smtClean="0"/>
              <a:t> у </a:t>
            </a:r>
            <a:r>
              <a:rPr lang="en-US" dirty="0" err="1" smtClean="0"/>
              <a:t>вриједности</a:t>
            </a:r>
            <a:r>
              <a:rPr lang="en-US" dirty="0" smtClean="0"/>
              <a:t> </a:t>
            </a:r>
            <a:r>
              <a:rPr lang="en-US" dirty="0" err="1" smtClean="0"/>
              <a:t>продатих</a:t>
            </a:r>
            <a:r>
              <a:rPr lang="en-US" dirty="0" smtClean="0"/>
              <a:t> ХОВ. </a:t>
            </a:r>
            <a:endParaRPr lang="sr-Cyrl-CS" dirty="0" smtClean="0"/>
          </a:p>
          <a:p>
            <a:endParaRPr lang="sr-Cyrl-CS" dirty="0" smtClean="0"/>
          </a:p>
          <a:p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кредитни</a:t>
            </a:r>
            <a:r>
              <a:rPr lang="en-US" dirty="0" smtClean="0"/>
              <a:t> </a:t>
            </a:r>
            <a:r>
              <a:rPr lang="en-US" dirty="0" err="1" smtClean="0"/>
              <a:t>потенцијал</a:t>
            </a:r>
            <a:r>
              <a:rPr lang="en-US" dirty="0" smtClean="0"/>
              <a:t> </a:t>
            </a:r>
            <a:r>
              <a:rPr lang="en-US" dirty="0" err="1" smtClean="0"/>
              <a:t>формиран</a:t>
            </a:r>
            <a:r>
              <a:rPr lang="en-US" dirty="0" smtClean="0"/>
              <a:t> </a:t>
            </a:r>
            <a:r>
              <a:rPr lang="en-US" dirty="0" err="1" smtClean="0"/>
              <a:t>примарном</a:t>
            </a:r>
            <a:r>
              <a:rPr lang="en-US" dirty="0" smtClean="0"/>
              <a:t> </a:t>
            </a:r>
            <a:r>
              <a:rPr lang="en-US" dirty="0" err="1" smtClean="0"/>
              <a:t>емисијом</a:t>
            </a:r>
            <a:r>
              <a:rPr lang="en-US" dirty="0" smtClean="0"/>
              <a:t> ЦБ </a:t>
            </a:r>
            <a:r>
              <a:rPr lang="en-US" dirty="0" err="1" smtClean="0"/>
              <a:t>пословне</a:t>
            </a:r>
            <a:r>
              <a:rPr lang="en-US" dirty="0" smtClean="0"/>
              <a:t> </a:t>
            </a:r>
            <a:r>
              <a:rPr lang="en-US" dirty="0" err="1" smtClean="0"/>
              <a:t>банке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издвајају</a:t>
            </a:r>
            <a:r>
              <a:rPr lang="en-US" dirty="0" smtClean="0"/>
              <a:t> </a:t>
            </a:r>
            <a:r>
              <a:rPr lang="en-US" dirty="0" err="1" smtClean="0"/>
              <a:t>резерве</a:t>
            </a:r>
            <a:r>
              <a:rPr lang="en-US" dirty="0" smtClean="0"/>
              <a:t>, </a:t>
            </a:r>
            <a:r>
              <a:rPr lang="en-US" dirty="0" err="1" smtClean="0"/>
              <a:t>те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крајње</a:t>
            </a:r>
            <a:r>
              <a:rPr lang="en-US" dirty="0" smtClean="0"/>
              <a:t> </a:t>
            </a:r>
            <a:r>
              <a:rPr lang="en-US" dirty="0" err="1" smtClean="0"/>
              <a:t>увећање</a:t>
            </a:r>
            <a:r>
              <a:rPr lang="en-US" dirty="0" smtClean="0"/>
              <a:t> </a:t>
            </a:r>
            <a:r>
              <a:rPr lang="sr-Cyrl-BA" dirty="0" smtClean="0"/>
              <a:t>путем монетарно </a:t>
            </a:r>
            <a:r>
              <a:rPr lang="sr-Cyrl-BA" dirty="0" smtClean="0">
                <a:solidFill>
                  <a:srgbClr val="FF0000"/>
                </a:solidFill>
              </a:rPr>
              <a:t>кредитне мултипликације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бити</a:t>
            </a:r>
            <a:r>
              <a:rPr lang="en-US" dirty="0" smtClean="0"/>
              <a:t> </a:t>
            </a:r>
            <a:r>
              <a:rPr lang="sr-Cyrl-BA" dirty="0" smtClean="0"/>
              <a:t>100%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ПОВЕЋАЊЕ КВАНТУМА НОВЦА – </a:t>
            </a:r>
            <a:br>
              <a:rPr lang="sr-Cyrl-BA" dirty="0" smtClean="0"/>
            </a:br>
            <a:r>
              <a:rPr lang="sr-Cyrl-BA" dirty="0" smtClean="0"/>
              <a:t>Куповина државних </a:t>
            </a:r>
            <a:r>
              <a:rPr lang="sr-Cyrl-BA" dirty="0"/>
              <a:t>обвезница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Када</a:t>
            </a:r>
            <a:r>
              <a:rPr lang="en-US" dirty="0" smtClean="0"/>
              <a:t> ЦБ </a:t>
            </a:r>
            <a:r>
              <a:rPr lang="en-US" dirty="0" err="1" smtClean="0"/>
              <a:t>купује</a:t>
            </a:r>
            <a:r>
              <a:rPr lang="en-US" dirty="0" smtClean="0"/>
              <a:t> ХОВ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небанк</a:t>
            </a:r>
            <a:r>
              <a:rPr lang="sr-Cyrl-CS" dirty="0" smtClean="0"/>
              <a:t>а</a:t>
            </a:r>
            <a:r>
              <a:rPr lang="en-US" dirty="0" err="1" smtClean="0"/>
              <a:t>рских</a:t>
            </a:r>
            <a:r>
              <a:rPr lang="en-US" dirty="0" smtClean="0"/>
              <a:t> </a:t>
            </a:r>
            <a:r>
              <a:rPr lang="en-US" dirty="0" err="1" smtClean="0"/>
              <a:t>трансактора</a:t>
            </a:r>
            <a:r>
              <a:rPr lang="en-US" dirty="0" smtClean="0"/>
              <a:t> </a:t>
            </a:r>
            <a:r>
              <a:rPr lang="en-US" dirty="0" err="1" smtClean="0"/>
              <a:t>долази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пораста</a:t>
            </a:r>
            <a:r>
              <a:rPr lang="en-US" dirty="0" smtClean="0"/>
              <a:t> </a:t>
            </a:r>
            <a:r>
              <a:rPr lang="en-US" dirty="0" err="1" smtClean="0"/>
              <a:t>њихових</a:t>
            </a:r>
            <a:r>
              <a:rPr lang="en-US" dirty="0" smtClean="0"/>
              <a:t> </a:t>
            </a:r>
            <a:r>
              <a:rPr lang="en-US" dirty="0" err="1" smtClean="0"/>
              <a:t>трансакционих</a:t>
            </a:r>
            <a:r>
              <a:rPr lang="en-US" dirty="0" smtClean="0"/>
              <a:t> </a:t>
            </a:r>
            <a:r>
              <a:rPr lang="en-US" dirty="0" err="1" smtClean="0"/>
              <a:t>депозита</a:t>
            </a:r>
            <a:r>
              <a:rPr lang="en-US" dirty="0" smtClean="0"/>
              <a:t> </a:t>
            </a:r>
            <a:r>
              <a:rPr lang="en-US" dirty="0" err="1" smtClean="0"/>
              <a:t>код</a:t>
            </a:r>
            <a:r>
              <a:rPr lang="en-US" dirty="0" smtClean="0"/>
              <a:t> </a:t>
            </a:r>
            <a:r>
              <a:rPr lang="en-US" dirty="0" err="1" smtClean="0"/>
              <a:t>пословних</a:t>
            </a:r>
            <a:r>
              <a:rPr lang="en-US" dirty="0" smtClean="0"/>
              <a:t> </a:t>
            </a:r>
            <a:r>
              <a:rPr lang="en-US" dirty="0" err="1" smtClean="0"/>
              <a:t>банак</a:t>
            </a:r>
            <a:r>
              <a:rPr lang="sr-Cyrl-CS" dirty="0" smtClean="0"/>
              <a:t>а</a:t>
            </a:r>
            <a:r>
              <a:rPr lang="en-US" dirty="0" smtClean="0"/>
              <a:t>,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у </a:t>
            </a:r>
            <a:r>
              <a:rPr lang="en-US" dirty="0" err="1" smtClean="0"/>
              <a:t>крајњој</a:t>
            </a:r>
            <a:r>
              <a:rPr lang="en-US" dirty="0" smtClean="0"/>
              <a:t> </a:t>
            </a:r>
            <a:r>
              <a:rPr lang="en-US" dirty="0" err="1" smtClean="0"/>
              <a:t>линији</a:t>
            </a:r>
            <a:r>
              <a:rPr lang="en-US" dirty="0" smtClean="0"/>
              <a:t> </a:t>
            </a:r>
            <a:r>
              <a:rPr lang="en-US" dirty="0" err="1" smtClean="0"/>
              <a:t>довести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раста</a:t>
            </a:r>
            <a:r>
              <a:rPr lang="en-US" dirty="0" smtClean="0"/>
              <a:t> </a:t>
            </a:r>
            <a:r>
              <a:rPr lang="en-US" dirty="0" err="1" smtClean="0"/>
              <a:t>кред</a:t>
            </a:r>
            <a:r>
              <a:rPr lang="en-US" dirty="0" smtClean="0"/>
              <a:t>. </a:t>
            </a:r>
            <a:r>
              <a:rPr lang="en-US" dirty="0" err="1" smtClean="0"/>
              <a:t>потенцијала</a:t>
            </a:r>
            <a:r>
              <a:rPr lang="en-US" dirty="0" smtClean="0"/>
              <a:t> </a:t>
            </a:r>
            <a:r>
              <a:rPr lang="en-US" dirty="0" err="1" smtClean="0"/>
              <a:t>банака</a:t>
            </a:r>
            <a:r>
              <a:rPr lang="en-US" dirty="0" smtClean="0"/>
              <a:t> и </a:t>
            </a:r>
            <a:r>
              <a:rPr lang="en-US" dirty="0" err="1" smtClean="0"/>
              <a:t>новчан</a:t>
            </a:r>
            <a:r>
              <a:rPr lang="sr-Cyrl-CS" dirty="0" smtClean="0"/>
              <a:t>е</a:t>
            </a:r>
            <a:r>
              <a:rPr lang="en-US" dirty="0" smtClean="0"/>
              <a:t> </a:t>
            </a:r>
            <a:r>
              <a:rPr lang="en-US" dirty="0" err="1" smtClean="0"/>
              <a:t>масе</a:t>
            </a:r>
            <a:r>
              <a:rPr lang="en-US" dirty="0" smtClean="0"/>
              <a:t>. </a:t>
            </a:r>
            <a:endParaRPr lang="sr-Cyrl-CS" dirty="0" smtClean="0"/>
          </a:p>
          <a:p>
            <a:endParaRPr lang="sr-Cyrl-CS" dirty="0" smtClean="0"/>
          </a:p>
          <a:p>
            <a:r>
              <a:rPr lang="en-US" dirty="0" err="1" smtClean="0"/>
              <a:t>Међутим</a:t>
            </a:r>
            <a:r>
              <a:rPr lang="en-US" dirty="0" smtClean="0"/>
              <a:t>, </a:t>
            </a:r>
            <a:r>
              <a:rPr lang="en-US" dirty="0" err="1" smtClean="0"/>
              <a:t>раст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у </a:t>
            </a:r>
            <a:r>
              <a:rPr lang="en-US" dirty="0" err="1" smtClean="0"/>
              <a:t>овом</a:t>
            </a:r>
            <a:r>
              <a:rPr lang="en-US" dirty="0" smtClean="0"/>
              <a:t> </a:t>
            </a:r>
            <a:r>
              <a:rPr lang="en-US" dirty="0" err="1" smtClean="0"/>
              <a:t>случају</a:t>
            </a:r>
            <a:r>
              <a:rPr lang="en-US" dirty="0" smtClean="0"/>
              <a:t> </a:t>
            </a:r>
            <a:r>
              <a:rPr lang="en-US" dirty="0" err="1" smtClean="0"/>
              <a:t>бити</a:t>
            </a:r>
            <a:r>
              <a:rPr lang="en-US" dirty="0" smtClean="0"/>
              <a:t> </a:t>
            </a:r>
            <a:r>
              <a:rPr lang="en-US" dirty="0" err="1" smtClean="0"/>
              <a:t>мањи</a:t>
            </a:r>
            <a:r>
              <a:rPr lang="en-US" dirty="0" smtClean="0"/>
              <a:t> </a:t>
            </a:r>
            <a:r>
              <a:rPr lang="en-US" dirty="0" err="1" smtClean="0"/>
              <a:t>јер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банке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на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повећани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депозитни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потенцијал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морају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издвојити</a:t>
            </a:r>
            <a:r>
              <a:rPr lang="sr-Cyrl-BA" dirty="0" smtClean="0">
                <a:solidFill>
                  <a:srgbClr val="FF0000"/>
                </a:solidFill>
              </a:rPr>
              <a:t> %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sr-Cyrl-BA" dirty="0" smtClean="0">
                <a:solidFill>
                  <a:srgbClr val="FF0000"/>
                </a:solidFill>
              </a:rPr>
              <a:t>за </a:t>
            </a:r>
            <a:r>
              <a:rPr lang="en-US" dirty="0" err="1" smtClean="0">
                <a:solidFill>
                  <a:srgbClr val="FF0000"/>
                </a:solidFill>
              </a:rPr>
              <a:t>обавезне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резерве</a:t>
            </a:r>
            <a:r>
              <a:rPr lang="sr-Cyrl-CS" dirty="0" smtClean="0"/>
              <a:t> (депозити су основа за ОР)</a:t>
            </a:r>
          </a:p>
          <a:p>
            <a:endParaRPr lang="sr-Cyrl-CS" dirty="0" smtClean="0"/>
          </a:p>
          <a:p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кредитни</a:t>
            </a:r>
            <a:r>
              <a:rPr lang="en-US" dirty="0" smtClean="0"/>
              <a:t> </a:t>
            </a:r>
            <a:r>
              <a:rPr lang="en-US" dirty="0" err="1" smtClean="0"/>
              <a:t>потенцијал</a:t>
            </a:r>
            <a:r>
              <a:rPr lang="en-US" dirty="0" smtClean="0"/>
              <a:t> </a:t>
            </a:r>
            <a:r>
              <a:rPr lang="en-US" dirty="0" err="1" smtClean="0"/>
              <a:t>формиран</a:t>
            </a:r>
            <a:r>
              <a:rPr lang="en-US" dirty="0" smtClean="0"/>
              <a:t> </a:t>
            </a:r>
            <a:r>
              <a:rPr lang="en-US" dirty="0" err="1" smtClean="0"/>
              <a:t>примарном</a:t>
            </a:r>
            <a:r>
              <a:rPr lang="en-US" dirty="0" smtClean="0"/>
              <a:t> </a:t>
            </a:r>
            <a:r>
              <a:rPr lang="en-US" dirty="0" err="1" smtClean="0"/>
              <a:t>емисијом</a:t>
            </a:r>
            <a:r>
              <a:rPr lang="en-US" dirty="0" smtClean="0"/>
              <a:t> ЦБ </a:t>
            </a:r>
            <a:r>
              <a:rPr lang="sr-Cyrl-CS" dirty="0" smtClean="0"/>
              <a:t>сада се </a:t>
            </a:r>
            <a:r>
              <a:rPr lang="en-US" dirty="0" err="1" smtClean="0"/>
              <a:t>издвајају</a:t>
            </a:r>
            <a:r>
              <a:rPr lang="en-US" dirty="0" smtClean="0"/>
              <a:t> </a:t>
            </a:r>
            <a:r>
              <a:rPr lang="en-US" dirty="0" err="1" smtClean="0"/>
              <a:t>резерве</a:t>
            </a:r>
            <a:r>
              <a:rPr lang="en-US" dirty="0" smtClean="0"/>
              <a:t>, </a:t>
            </a:r>
            <a:r>
              <a:rPr lang="en-US" dirty="0" err="1" smtClean="0"/>
              <a:t>те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крајње</a:t>
            </a:r>
            <a:r>
              <a:rPr lang="en-US" dirty="0" smtClean="0"/>
              <a:t> </a:t>
            </a:r>
            <a:r>
              <a:rPr lang="en-US" dirty="0" err="1" smtClean="0"/>
              <a:t>увећање</a:t>
            </a:r>
            <a:r>
              <a:rPr lang="en-US" dirty="0" smtClean="0"/>
              <a:t> </a:t>
            </a:r>
            <a:r>
              <a:rPr lang="en-US" dirty="0" err="1" smtClean="0"/>
              <a:t>њиховог</a:t>
            </a:r>
            <a:r>
              <a:rPr lang="en-US" dirty="0" smtClean="0"/>
              <a:t> </a:t>
            </a:r>
            <a:r>
              <a:rPr lang="en-US" dirty="0" err="1" smtClean="0"/>
              <a:t>кредитног</a:t>
            </a:r>
            <a:r>
              <a:rPr lang="en-US" dirty="0" smtClean="0"/>
              <a:t> </a:t>
            </a:r>
            <a:r>
              <a:rPr lang="en-US" dirty="0" err="1" smtClean="0"/>
              <a:t>потенцијала</a:t>
            </a:r>
            <a:r>
              <a:rPr lang="en-US" dirty="0" smtClean="0"/>
              <a:t> </a:t>
            </a:r>
            <a:r>
              <a:rPr lang="en-US" dirty="0" err="1" smtClean="0"/>
              <a:t>бити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sr-Cyrl-BA" dirty="0" smtClean="0">
                <a:solidFill>
                  <a:srgbClr val="FF0000"/>
                </a:solidFill>
              </a:rPr>
              <a:t>100% - обавезне резерве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 fontScale="85000" lnSpcReduction="20000"/>
          </a:bodyPr>
          <a:lstStyle/>
          <a:p>
            <a:r>
              <a:rPr lang="sr-Cyrl-BA" dirty="0" smtClean="0"/>
              <a:t>Куповином државних обвезница такође расте тражња за државним обв</a:t>
            </a:r>
            <a:r>
              <a:rPr lang="en-US" dirty="0" smtClean="0"/>
              <a:t>e</a:t>
            </a:r>
            <a:r>
              <a:rPr lang="sr-Cyrl-BA" dirty="0" smtClean="0"/>
              <a:t>зницама а тиме расте и </a:t>
            </a:r>
            <a:r>
              <a:rPr lang="sr-Cyrl-BA" dirty="0" smtClean="0">
                <a:solidFill>
                  <a:srgbClr val="FF0000"/>
                </a:solidFill>
              </a:rPr>
              <a:t>њихова цијена</a:t>
            </a:r>
            <a:r>
              <a:rPr lang="sr-Cyrl-BA" dirty="0" smtClean="0"/>
              <a:t>, док каматна стопа и принос опадају</a:t>
            </a:r>
          </a:p>
          <a:p>
            <a:endParaRPr lang="sr-Cyrl-BA" dirty="0" smtClean="0"/>
          </a:p>
          <a:p>
            <a:r>
              <a:rPr lang="sr-Cyrl-CS" dirty="0" smtClean="0"/>
              <a:t>Куповне операције доводе до повећања биланса ЦБ – расте портфолио у активи али и готов новац у пасиви цб</a:t>
            </a:r>
          </a:p>
          <a:p>
            <a:endParaRPr lang="sr-Cyrl-CS" dirty="0" smtClean="0"/>
          </a:p>
          <a:p>
            <a:r>
              <a:rPr lang="sr-Cyrl-CS" dirty="0" smtClean="0"/>
              <a:t>За купљене државне обвезнице цб врши плаћање у новцу, готовини, и на тај начин креира примарни новац</a:t>
            </a:r>
          </a:p>
          <a:p>
            <a:endParaRPr lang="sr-Cyrl-CS" dirty="0" smtClean="0"/>
          </a:p>
          <a:p>
            <a:r>
              <a:rPr lang="sr-Cyrl-CS" dirty="0" smtClean="0"/>
              <a:t>Даљим процесом мултипликације расте новчана маса</a:t>
            </a:r>
            <a:endParaRPr lang="sr-Cyrl-BA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Смањење квантума новца – </a:t>
            </a:r>
            <a:br>
              <a:rPr lang="sr-Cyrl-BA" dirty="0" smtClean="0"/>
            </a:br>
            <a:r>
              <a:rPr lang="sr-Cyrl-BA" dirty="0" smtClean="0"/>
              <a:t>ПродајА државних обвезница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85000" lnSpcReduction="20000"/>
          </a:bodyPr>
          <a:lstStyle/>
          <a:p>
            <a:r>
              <a:rPr lang="sr-Latn-CS" dirty="0" smtClean="0"/>
              <a:t>Централна банка продај</a:t>
            </a:r>
            <a:r>
              <a:rPr lang="sr-Cyrl-CS" dirty="0" smtClean="0"/>
              <a:t>ом</a:t>
            </a:r>
            <a:r>
              <a:rPr lang="sr-Latn-CS" dirty="0" smtClean="0"/>
              <a:t> ХОВ</a:t>
            </a:r>
            <a:r>
              <a:rPr lang="en-US" dirty="0" smtClean="0"/>
              <a:t> </a:t>
            </a:r>
            <a:r>
              <a:rPr lang="sr-Latn-CS" dirty="0" smtClean="0"/>
              <a:t>смању</a:t>
            </a:r>
            <a:r>
              <a:rPr lang="en-US" dirty="0" smtClean="0"/>
              <a:t>je</a:t>
            </a:r>
            <a:r>
              <a:rPr lang="sr-Latn-CS" dirty="0" smtClean="0"/>
              <a:t> квантум новца </a:t>
            </a:r>
            <a:r>
              <a:rPr lang="sr-Cyrl-CS" dirty="0" smtClean="0"/>
              <a:t>на тржишту </a:t>
            </a:r>
          </a:p>
          <a:p>
            <a:endParaRPr lang="sr-Cyrl-CS" dirty="0"/>
          </a:p>
          <a:p>
            <a:r>
              <a:rPr lang="sr-Cyrl-CS" dirty="0" smtClean="0">
                <a:solidFill>
                  <a:srgbClr val="FF0000"/>
                </a:solidFill>
              </a:rPr>
              <a:t>Негативна мултипликација </a:t>
            </a:r>
            <a:r>
              <a:rPr lang="sr-Cyrl-CS" dirty="0" smtClean="0"/>
              <a:t>и смањење кредитног потенцијала пословних банака</a:t>
            </a:r>
            <a:endParaRPr lang="sr-Cyrl-BA" dirty="0" smtClean="0"/>
          </a:p>
          <a:p>
            <a:pPr>
              <a:buNone/>
            </a:pPr>
            <a:endParaRPr lang="sr-Cyrl-BA" dirty="0" smtClean="0"/>
          </a:p>
          <a:p>
            <a:r>
              <a:rPr lang="sr-Cyrl-BA" dirty="0" smtClean="0"/>
              <a:t>Продајом државних обвезница такође се повећава понуда над тражњом чиме о</a:t>
            </a:r>
            <a:r>
              <a:rPr lang="sr-Cyrl-RS" dirty="0" smtClean="0"/>
              <a:t>п</a:t>
            </a:r>
            <a:r>
              <a:rPr lang="sr-Cyrl-BA" dirty="0" smtClean="0"/>
              <a:t>ада цијена државних обвезница а расте каматна стопа и принос</a:t>
            </a:r>
          </a:p>
          <a:p>
            <a:endParaRPr lang="sr-Cyrl-BA" dirty="0" smtClean="0"/>
          </a:p>
          <a:p>
            <a:r>
              <a:rPr lang="sr-Cyrl-BA" dirty="0" smtClean="0"/>
              <a:t>При сљедећој емисији држава ће морати понудити обвезнице по већој каматној стопи да привуче купце</a:t>
            </a:r>
            <a:r>
              <a:rPr lang="sr-Cyrl-BA" dirty="0"/>
              <a:t> </a:t>
            </a:r>
            <a:r>
              <a:rPr lang="sr-Cyrl-BA" dirty="0" smtClean="0"/>
              <a:t>- тиме се повећава каматна стопа на тржишту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2. Регулисање обавезних резерви банака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4541838"/>
          </a:xfrm>
        </p:spPr>
        <p:txBody>
          <a:bodyPr>
            <a:normAutofit fontScale="92500" lnSpcReduction="10000"/>
          </a:bodyPr>
          <a:lstStyle/>
          <a:p>
            <a:r>
              <a:rPr lang="sr-Cyrl-BA" dirty="0" smtClean="0"/>
              <a:t>Настале у 19. вијеку првенствено као резерва ликвидности пословних банака</a:t>
            </a:r>
          </a:p>
          <a:p>
            <a:endParaRPr lang="sr-Cyrl-BA" dirty="0"/>
          </a:p>
          <a:p>
            <a:r>
              <a:rPr lang="sr-Cyrl-BA" dirty="0" smtClean="0"/>
              <a:t>ЦБ има директан утицај на обавезне резерве</a:t>
            </a:r>
          </a:p>
          <a:p>
            <a:endParaRPr lang="sr-Cyrl-BA" dirty="0" smtClean="0"/>
          </a:p>
          <a:p>
            <a:r>
              <a:rPr lang="sr-Cyrl-BA" dirty="0" smtClean="0"/>
              <a:t>За разлику од осталих инструмената МР промјенама обавезних резерви </a:t>
            </a:r>
            <a:r>
              <a:rPr lang="sr-Cyrl-BA" dirty="0" smtClean="0">
                <a:solidFill>
                  <a:srgbClr val="FF0000"/>
                </a:solidFill>
              </a:rPr>
              <a:t>не долази до креирања</a:t>
            </a:r>
            <a:r>
              <a:rPr lang="sr-Cyrl-BA" dirty="0" smtClean="0"/>
              <a:t> примарног новца односно не мијења се постојећи квантум примарног новца</a:t>
            </a:r>
          </a:p>
          <a:p>
            <a:pPr lvl="2">
              <a:buNone/>
            </a:pPr>
            <a:r>
              <a:rPr lang="sr-Cyrl-BA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cap="none" dirty="0" smtClean="0"/>
              <a:t>Функције обавезних резерви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/>
              <a:t>Двије функције обавезних </a:t>
            </a:r>
            <a:r>
              <a:rPr lang="sr-Cyrl-BA" dirty="0" smtClean="0"/>
              <a:t>резерви:</a:t>
            </a:r>
          </a:p>
          <a:p>
            <a:pPr lvl="1"/>
            <a:r>
              <a:rPr lang="sr-Cyrl-BA" dirty="0" smtClean="0"/>
              <a:t>Текуће регулисање ликвидности макросистема – регулише се постојећи ниво кредитног потенцијала и преко тог ликвидност</a:t>
            </a:r>
          </a:p>
          <a:p>
            <a:pPr lvl="1"/>
            <a:r>
              <a:rPr lang="sr-Cyrl-BA" dirty="0" smtClean="0"/>
              <a:t>Регулисање монетарно-кредитне мултипликације преко параметра </a:t>
            </a:r>
            <a:r>
              <a:rPr lang="sr-Latn-BA" b="1" i="1" dirty="0" smtClean="0"/>
              <a:t>r</a:t>
            </a:r>
            <a:r>
              <a:rPr lang="sr-Latn-BA" dirty="0" smtClean="0"/>
              <a:t> </a:t>
            </a:r>
            <a:r>
              <a:rPr lang="sr-Cyrl-BA" dirty="0" smtClean="0"/>
              <a:t>монетарног мултипликатора </a:t>
            </a:r>
          </a:p>
          <a:p>
            <a:pPr marL="457200" lvl="1" indent="0">
              <a:buNone/>
            </a:pPr>
            <a:r>
              <a:rPr lang="sr-Cyrl-BA" dirty="0" smtClean="0"/>
              <a:t>(   </a:t>
            </a:r>
            <a:r>
              <a:rPr lang="sr-Latn-BA" b="1" i="1" dirty="0" smtClean="0"/>
              <a:t>r</a:t>
            </a:r>
            <a:r>
              <a:rPr lang="sr-Cyrl-BA" dirty="0" smtClean="0"/>
              <a:t> води    монетарног мултипликатора    банкарских кредита и     количине новца у оптицају) 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90600" y="4598377"/>
            <a:ext cx="15240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2209800" y="4598377"/>
            <a:ext cx="22860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7239000" y="4572000"/>
            <a:ext cx="22860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267200" y="5029200"/>
            <a:ext cx="22860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000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smtClean="0"/>
              <a:t>МОНЕТАРНО РЕГУЛИСАЊЕ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Мјере ЦБ у циљу постизања ликвидности макросистема а кроз утицај на новчану масу</a:t>
            </a:r>
          </a:p>
          <a:p>
            <a:endParaRPr lang="sr-Cyrl-BA" dirty="0" smtClean="0"/>
          </a:p>
          <a:p>
            <a:r>
              <a:rPr lang="sr-Cyrl-BA" dirty="0" smtClean="0"/>
              <a:t>Само оне мјере и инструменти на које ЦБ има директан утицај</a:t>
            </a:r>
          </a:p>
          <a:p>
            <a:endParaRPr lang="sr-Cyrl-BA" dirty="0" smtClean="0"/>
          </a:p>
          <a:p>
            <a:r>
              <a:rPr lang="sr-Cyrl-RS" dirty="0" smtClean="0"/>
              <a:t>Инструменти м</a:t>
            </a:r>
            <a:r>
              <a:rPr lang="sr-Cyrl-BA" dirty="0" smtClean="0"/>
              <a:t>орају бити адекватно изабрани, флексибилни и правовремени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770438"/>
          </a:xfrm>
        </p:spPr>
        <p:txBody>
          <a:bodyPr>
            <a:normAutofit fontScale="92500"/>
          </a:bodyPr>
          <a:lstStyle/>
          <a:p>
            <a:r>
              <a:rPr lang="sr-Cyrl-BA" dirty="0" smtClean="0"/>
              <a:t>ЦБ прописује пословним банкама обавезу за ОР</a:t>
            </a:r>
          </a:p>
          <a:p>
            <a:endParaRPr lang="sr-Cyrl-BA" dirty="0" smtClean="0"/>
          </a:p>
          <a:p>
            <a:r>
              <a:rPr lang="sr-Cyrl-BA" dirty="0" smtClean="0"/>
              <a:t>Утицај ЦБ преко:</a:t>
            </a:r>
          </a:p>
          <a:p>
            <a:pPr lvl="1"/>
            <a:r>
              <a:rPr lang="sr-Cyrl-BA" dirty="0" smtClean="0"/>
              <a:t>Промјене основице за обрачун обавезних резерви</a:t>
            </a:r>
          </a:p>
          <a:p>
            <a:pPr lvl="2"/>
            <a:r>
              <a:rPr lang="sr-Cyrl-BA" dirty="0" smtClean="0"/>
              <a:t>Дефинише се за дужи временски период</a:t>
            </a:r>
          </a:p>
          <a:p>
            <a:pPr lvl="1"/>
            <a:r>
              <a:rPr lang="sr-Cyrl-BA" dirty="0" smtClean="0"/>
              <a:t>Промјене стопе обавезних резерви </a:t>
            </a:r>
          </a:p>
          <a:p>
            <a:pPr lvl="2"/>
            <a:r>
              <a:rPr lang="sr-Cyrl-BA" dirty="0" smtClean="0"/>
              <a:t>Чешће се мијења, посебно уколико је значајан инструмент мр у земљи</a:t>
            </a:r>
          </a:p>
          <a:p>
            <a:pPr lvl="2">
              <a:buNone/>
            </a:pPr>
            <a:r>
              <a:rPr lang="sr-Cyrl-BA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99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105400"/>
          </a:xfrm>
        </p:spPr>
        <p:txBody>
          <a:bodyPr/>
          <a:lstStyle/>
          <a:p>
            <a:pPr lvl="1"/>
            <a:r>
              <a:rPr lang="sr-Cyrl-BA" dirty="0" smtClean="0"/>
              <a:t>Основица за </a:t>
            </a:r>
            <a:r>
              <a:rPr lang="sr-Cyrl-BA" dirty="0"/>
              <a:t>обрачун обавезних резерви</a:t>
            </a:r>
          </a:p>
          <a:p>
            <a:pPr lvl="2"/>
            <a:r>
              <a:rPr lang="sr-Cyrl-BA" dirty="0"/>
              <a:t>Трансакциони </a:t>
            </a:r>
            <a:r>
              <a:rPr lang="sr-Cyrl-BA" dirty="0" smtClean="0"/>
              <a:t>депозити – потреба за регулацијом само краткорочних кредитних пласмана</a:t>
            </a:r>
            <a:endParaRPr lang="sr-Cyrl-BA" dirty="0"/>
          </a:p>
          <a:p>
            <a:pPr lvl="2"/>
            <a:r>
              <a:rPr lang="sr-Cyrl-BA" dirty="0"/>
              <a:t>Сви </a:t>
            </a:r>
            <a:r>
              <a:rPr lang="sr-Cyrl-BA" dirty="0" smtClean="0"/>
              <a:t>депозити – сматрају да је ефикаснија шира основица за обрачун ОР</a:t>
            </a:r>
            <a:endParaRPr lang="sr-Cyrl-BA" dirty="0"/>
          </a:p>
          <a:p>
            <a:pPr lvl="1"/>
            <a:r>
              <a:rPr lang="sr-Cyrl-BA" dirty="0" smtClean="0"/>
              <a:t>Стопа </a:t>
            </a:r>
            <a:r>
              <a:rPr lang="sr-Cyrl-BA" dirty="0"/>
              <a:t>обавезних резерви </a:t>
            </a:r>
          </a:p>
          <a:p>
            <a:pPr lvl="2"/>
            <a:r>
              <a:rPr lang="sr-Cyrl-BA" dirty="0"/>
              <a:t>Јединствена </a:t>
            </a:r>
            <a:r>
              <a:rPr lang="sr-Cyrl-BA" dirty="0" smtClean="0"/>
              <a:t>стопа – за укупне депозите</a:t>
            </a:r>
            <a:endParaRPr lang="sr-Cyrl-BA" dirty="0"/>
          </a:p>
          <a:p>
            <a:pPr lvl="2"/>
            <a:r>
              <a:rPr lang="sr-Cyrl-BA" dirty="0"/>
              <a:t>Диференцирана </a:t>
            </a:r>
            <a:r>
              <a:rPr lang="sr-Cyrl-BA" dirty="0" smtClean="0"/>
              <a:t>стопа – једна на трансакционе (виша стопа) а једна на инвестиционе депозите (нижа стопа)</a:t>
            </a:r>
            <a:endParaRPr lang="sr-Cyrl-B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1379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410200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b="1" dirty="0" smtClean="0"/>
              <a:t>Регулисање ликвидности макросистема када централна</a:t>
            </a:r>
          </a:p>
          <a:p>
            <a:pPr lvl="0">
              <a:buNone/>
            </a:pPr>
            <a:r>
              <a:rPr lang="ru-RU" b="1" dirty="0" smtClean="0"/>
              <a:t>банка као иинструмент монетарног регулисања користи</a:t>
            </a:r>
          </a:p>
          <a:p>
            <a:pPr lvl="0">
              <a:buNone/>
            </a:pPr>
            <a:r>
              <a:rPr lang="ru-RU" b="1" dirty="0" smtClean="0"/>
              <a:t>стопу обавезне резерве:</a:t>
            </a:r>
            <a:endParaRPr lang="en-US" dirty="0" smtClean="0"/>
          </a:p>
          <a:p>
            <a:pPr>
              <a:buNone/>
            </a:pPr>
            <a:r>
              <a:rPr lang="sr-Cyrl-BA" dirty="0" smtClean="0"/>
              <a:t>	</a:t>
            </a:r>
            <a:endParaRPr lang="en-US" dirty="0" smtClean="0"/>
          </a:p>
          <a:p>
            <a:r>
              <a:rPr lang="en-US" b="1" dirty="0" err="1" smtClean="0"/>
              <a:t>Повећањем</a:t>
            </a:r>
            <a:r>
              <a:rPr lang="en-US" b="1" dirty="0" smtClean="0"/>
              <a:t> </a:t>
            </a:r>
            <a:r>
              <a:rPr lang="en-US" b="1" dirty="0" err="1" smtClean="0"/>
              <a:t>обавезних</a:t>
            </a:r>
            <a:r>
              <a:rPr lang="en-US" b="1" dirty="0" smtClean="0"/>
              <a:t> </a:t>
            </a:r>
            <a:r>
              <a:rPr lang="en-US" b="1" dirty="0" err="1" smtClean="0"/>
              <a:t>резерви</a:t>
            </a:r>
            <a:r>
              <a:rPr lang="en-US" dirty="0" smtClean="0"/>
              <a:t> ЦБ </a:t>
            </a:r>
            <a:r>
              <a:rPr lang="en-US" dirty="0" err="1" smtClean="0"/>
              <a:t>смањује</a:t>
            </a:r>
            <a:r>
              <a:rPr lang="en-US" dirty="0" smtClean="0"/>
              <a:t> </a:t>
            </a:r>
            <a:r>
              <a:rPr lang="en-US" dirty="0" err="1" smtClean="0"/>
              <a:t>могућност</a:t>
            </a:r>
            <a:r>
              <a:rPr lang="en-US" dirty="0" smtClean="0"/>
              <a:t> </a:t>
            </a:r>
            <a:r>
              <a:rPr lang="en-US" dirty="0" err="1" smtClean="0"/>
              <a:t>банака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креирају</a:t>
            </a:r>
            <a:r>
              <a:rPr lang="en-US" dirty="0" smtClean="0"/>
              <a:t> </a:t>
            </a:r>
            <a:r>
              <a:rPr lang="en-US" dirty="0" err="1" smtClean="0"/>
              <a:t>додатне</a:t>
            </a:r>
            <a:r>
              <a:rPr lang="en-US" dirty="0" smtClean="0"/>
              <a:t> </a:t>
            </a:r>
            <a:r>
              <a:rPr lang="en-US" dirty="0" err="1" smtClean="0"/>
              <a:t>количине</a:t>
            </a:r>
            <a:r>
              <a:rPr lang="en-US" dirty="0" smtClean="0"/>
              <a:t> </a:t>
            </a:r>
            <a:r>
              <a:rPr lang="en-US" dirty="0" err="1" smtClean="0"/>
              <a:t>новца</a:t>
            </a:r>
            <a:r>
              <a:rPr lang="en-US" dirty="0" smtClean="0"/>
              <a:t> </a:t>
            </a:r>
            <a:r>
              <a:rPr lang="en-US" dirty="0" err="1" smtClean="0"/>
              <a:t>јер</a:t>
            </a:r>
            <a:r>
              <a:rPr lang="en-US" dirty="0" smtClean="0"/>
              <a:t> </a:t>
            </a:r>
            <a:r>
              <a:rPr lang="en-US" dirty="0" err="1" smtClean="0"/>
              <a:t>им</a:t>
            </a:r>
            <a:r>
              <a:rPr lang="en-US" dirty="0" smtClean="0"/>
              <a:t> </a:t>
            </a:r>
            <a:r>
              <a:rPr lang="en-US" dirty="0" err="1" smtClean="0"/>
              <a:t>узима</a:t>
            </a:r>
            <a:r>
              <a:rPr lang="en-US" dirty="0" smtClean="0"/>
              <a:t> </a:t>
            </a:r>
            <a:r>
              <a:rPr lang="en-US" dirty="0" err="1" smtClean="0"/>
              <a:t>већи</a:t>
            </a:r>
            <a:r>
              <a:rPr lang="en-US" dirty="0" smtClean="0"/>
              <a:t> </a:t>
            </a:r>
            <a:r>
              <a:rPr lang="en-US" dirty="0" err="1" smtClean="0"/>
              <a:t>дио</a:t>
            </a:r>
            <a:r>
              <a:rPr lang="en-US" dirty="0" smtClean="0"/>
              <a:t> </a:t>
            </a:r>
            <a:r>
              <a:rPr lang="en-US" dirty="0" err="1" smtClean="0"/>
              <a:t>депозитног</a:t>
            </a:r>
            <a:r>
              <a:rPr lang="en-US" dirty="0" smtClean="0"/>
              <a:t> </a:t>
            </a:r>
            <a:r>
              <a:rPr lang="en-US" dirty="0" err="1" smtClean="0"/>
              <a:t>потенцијала</a:t>
            </a:r>
            <a:r>
              <a:rPr lang="en-US" dirty="0" smtClean="0"/>
              <a:t>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обавезне</a:t>
            </a:r>
            <a:r>
              <a:rPr lang="en-US" dirty="0" smtClean="0"/>
              <a:t> </a:t>
            </a:r>
            <a:r>
              <a:rPr lang="en-US" dirty="0" err="1" smtClean="0"/>
              <a:t>резерве</a:t>
            </a:r>
            <a:r>
              <a:rPr lang="en-US" dirty="0" smtClean="0"/>
              <a:t>. </a:t>
            </a:r>
            <a:endParaRPr lang="sr-Cyrl-CS" dirty="0" smtClean="0"/>
          </a:p>
          <a:p>
            <a:endParaRPr lang="sr-Cyrl-CS" dirty="0" smtClean="0"/>
          </a:p>
          <a:p>
            <a:r>
              <a:rPr lang="sr-Cyrl-BA" dirty="0" smtClean="0"/>
              <a:t>Самим тим, кредитни потенцијал и мултипликација кредита се смањује а тиме и количина новца у оптицају. </a:t>
            </a:r>
          </a:p>
          <a:p>
            <a:endParaRPr lang="sr-Cyrl-BA" dirty="0" smtClean="0"/>
          </a:p>
          <a:p>
            <a:r>
              <a:rPr lang="sr-Cyrl-BA" b="1" dirty="0" smtClean="0"/>
              <a:t>Смање</a:t>
            </a:r>
            <a:r>
              <a:rPr lang="en-US" b="1" dirty="0" err="1" smtClean="0"/>
              <a:t>њем</a:t>
            </a:r>
            <a:r>
              <a:rPr lang="en-US" b="1" dirty="0" smtClean="0"/>
              <a:t> </a:t>
            </a:r>
            <a:r>
              <a:rPr lang="en-US" b="1" dirty="0" err="1"/>
              <a:t>обавезних</a:t>
            </a:r>
            <a:r>
              <a:rPr lang="en-US" b="1" dirty="0"/>
              <a:t> </a:t>
            </a:r>
            <a:r>
              <a:rPr lang="en-US" b="1" dirty="0" err="1"/>
              <a:t>резерви</a:t>
            </a:r>
            <a:r>
              <a:rPr lang="en-US" b="1" dirty="0"/>
              <a:t> </a:t>
            </a:r>
            <a:r>
              <a:rPr lang="en-US" dirty="0"/>
              <a:t>ЦБ </a:t>
            </a:r>
            <a:r>
              <a:rPr lang="sr-Cyrl-BA" dirty="0" smtClean="0"/>
              <a:t>омогућава пословним </a:t>
            </a:r>
            <a:r>
              <a:rPr lang="en-US" dirty="0" err="1" smtClean="0"/>
              <a:t>банка</a:t>
            </a:r>
            <a:r>
              <a:rPr lang="sr-Cyrl-BA" dirty="0" smtClean="0"/>
              <a:t>ма</a:t>
            </a:r>
            <a:r>
              <a:rPr lang="en-US" dirty="0" smtClean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креирају</a:t>
            </a:r>
            <a:r>
              <a:rPr lang="en-US" dirty="0"/>
              <a:t> </a:t>
            </a:r>
            <a:r>
              <a:rPr lang="en-US" dirty="0" err="1"/>
              <a:t>додатне</a:t>
            </a:r>
            <a:r>
              <a:rPr lang="en-US" dirty="0"/>
              <a:t> </a:t>
            </a:r>
            <a:r>
              <a:rPr lang="en-US" dirty="0" err="1"/>
              <a:t>количине</a:t>
            </a:r>
            <a:r>
              <a:rPr lang="en-US" dirty="0"/>
              <a:t> </a:t>
            </a:r>
            <a:r>
              <a:rPr lang="en-US" dirty="0" err="1"/>
              <a:t>новца</a:t>
            </a:r>
            <a:r>
              <a:rPr lang="en-US" dirty="0"/>
              <a:t> </a:t>
            </a:r>
            <a:r>
              <a:rPr lang="sr-Cyrl-BA" dirty="0" smtClean="0"/>
              <a:t>и повећава се квантум новца у оптицају</a:t>
            </a:r>
            <a:r>
              <a:rPr lang="en-US" dirty="0" smtClean="0"/>
              <a:t>. </a:t>
            </a:r>
            <a:endParaRPr lang="sr-Cyrl-CS" dirty="0"/>
          </a:p>
          <a:p>
            <a:endParaRPr lang="sr-Cyrl-BA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smtClean="0"/>
              <a:t>Кредити цб пословним банкама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86800" cy="4403725"/>
          </a:xfrm>
        </p:spPr>
        <p:txBody>
          <a:bodyPr/>
          <a:lstStyle/>
          <a:p>
            <a:r>
              <a:rPr lang="sr-Cyrl-BA" dirty="0" smtClean="0"/>
              <a:t>Кредитирање по линеарној основи</a:t>
            </a:r>
            <a:endParaRPr lang="sr-Latn-BA" dirty="0" smtClean="0"/>
          </a:p>
          <a:p>
            <a:pPr marL="0" indent="0">
              <a:buNone/>
            </a:pPr>
            <a:endParaRPr lang="sr-Cyrl-BA" dirty="0" smtClean="0"/>
          </a:p>
          <a:p>
            <a:r>
              <a:rPr lang="sr-Cyrl-BA" dirty="0" smtClean="0"/>
              <a:t>Селективни кредити</a:t>
            </a:r>
          </a:p>
          <a:p>
            <a:pPr lvl="1"/>
            <a:r>
              <a:rPr lang="sr-Cyrl-BA" dirty="0" smtClean="0"/>
              <a:t>Доноси се селективни кредитни програм за текућу годину</a:t>
            </a:r>
          </a:p>
          <a:p>
            <a:pPr lvl="1"/>
            <a:r>
              <a:rPr lang="sr-Cyrl-BA" dirty="0" smtClean="0"/>
              <a:t>Приоритети дефинисани у текућој економској политици</a:t>
            </a:r>
          </a:p>
          <a:p>
            <a:pPr lvl="1"/>
            <a:r>
              <a:rPr lang="sr-Cyrl-BA" dirty="0" smtClean="0"/>
              <a:t>Пожељни и за пословне банке али и за клијенте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sr-Cyrl-CS" b="1" smtClean="0"/>
              <a:t>П</a:t>
            </a:r>
            <a:r>
              <a:rPr lang="en-US" b="1" smtClean="0"/>
              <a:t>озитивне стране селективног кредитирања</a:t>
            </a:r>
            <a:r>
              <a:rPr lang="sr-Cyrl-BA" b="1" smtClean="0"/>
              <a:t> пословних банака од стране централне банке.                                                                                                        </a:t>
            </a:r>
            <a:r>
              <a:rPr lang="sr-Cyrl-BA" smtClean="0"/>
              <a:t>1) динамизирање пословних активности</a:t>
            </a:r>
            <a:endParaRPr lang="en-US" smtClean="0"/>
          </a:p>
          <a:p>
            <a:pPr>
              <a:buNone/>
            </a:pPr>
            <a:r>
              <a:rPr lang="sr-Cyrl-BA" smtClean="0"/>
              <a:t>	2) стимулисање одређених (дефицитарних) привредних и тржишних структура</a:t>
            </a:r>
            <a:endParaRPr lang="en-US" smtClean="0"/>
          </a:p>
          <a:p>
            <a:pPr>
              <a:buNone/>
            </a:pPr>
            <a:r>
              <a:rPr lang="sr-Cyrl-BA" smtClean="0"/>
              <a:t>	3) регулисање ликвидности макросистема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sr-Cyrl-CS" b="1" smtClean="0"/>
              <a:t>Негатив</a:t>
            </a:r>
            <a:r>
              <a:rPr lang="en-US" b="1" smtClean="0"/>
              <a:t>не стране селективног кредитирања</a:t>
            </a:r>
            <a:r>
              <a:rPr lang="sr-Cyrl-BA" b="1" smtClean="0"/>
              <a:t> пословних банака од стране централне банке.                                                                                                                </a:t>
            </a:r>
            <a:endParaRPr lang="en-US" smtClean="0"/>
          </a:p>
          <a:p>
            <a:pPr lvl="1"/>
            <a:r>
              <a:rPr lang="sr-Cyrl-CS" smtClean="0"/>
              <a:t>Преливање између алоцираних средстава (унутар предузећа или између предузећа)</a:t>
            </a:r>
          </a:p>
          <a:p>
            <a:pPr lvl="1"/>
            <a:r>
              <a:rPr lang="sr-Cyrl-CS" smtClean="0"/>
              <a:t>Релативизирање економских критеријума валоризације употребе капитала</a:t>
            </a:r>
          </a:p>
          <a:p>
            <a:pPr lvl="1"/>
            <a:r>
              <a:rPr lang="sr-Cyrl-CS" smtClean="0"/>
              <a:t>Слабљење ефикасности привређивања</a:t>
            </a:r>
          </a:p>
          <a:p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BA" dirty="0"/>
              <a:t>Редисконтне </a:t>
            </a:r>
            <a:r>
              <a:rPr lang="sr-Cyrl-BA" dirty="0" smtClean="0"/>
              <a:t>операције – </a:t>
            </a:r>
            <a:r>
              <a:rPr lang="sr-Cyrl-BA" sz="2800" dirty="0" smtClean="0"/>
              <a:t>куповина (редисконт) робних мјеница (које су дисконтовале пословне банке)</a:t>
            </a:r>
          </a:p>
          <a:p>
            <a:r>
              <a:rPr lang="sr-Cyrl-BA" sz="2800" dirty="0" smtClean="0"/>
              <a:t>Редисконтом </a:t>
            </a:r>
            <a:r>
              <a:rPr lang="sr-Cyrl-BA" sz="2800" dirty="0"/>
              <a:t>од стране ЦБ </a:t>
            </a:r>
            <a:r>
              <a:rPr lang="sr-Cyrl-BA" sz="2800" dirty="0" smtClean="0"/>
              <a:t>се креира примарни новац (кредитирање)</a:t>
            </a:r>
          </a:p>
          <a:p>
            <a:endParaRPr lang="sr-Cyrl-BA" dirty="0"/>
          </a:p>
          <a:p>
            <a:r>
              <a:rPr lang="sr-Cyrl-BA" dirty="0"/>
              <a:t>Кредити за ликвидност</a:t>
            </a:r>
          </a:p>
          <a:p>
            <a:pPr lvl="1"/>
            <a:r>
              <a:rPr lang="sr-Cyrl-BA" dirty="0"/>
              <a:t>Четири линије одбране</a:t>
            </a:r>
          </a:p>
          <a:p>
            <a:pPr lvl="1"/>
            <a:r>
              <a:rPr lang="sr-Cyrl-BA" dirty="0"/>
              <a:t>Ломбардни кредити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9962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sr-Cyrl-BA" sz="2800" b="1" smtClean="0"/>
              <a:t>Административне  мјере  монетарног регулисања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334000"/>
          </a:xfrm>
        </p:spPr>
        <p:txBody>
          <a:bodyPr>
            <a:normAutofit fontScale="77500" lnSpcReduction="20000"/>
          </a:bodyPr>
          <a:lstStyle/>
          <a:p>
            <a:r>
              <a:rPr lang="sr-Cyrl-BA" dirty="0" smtClean="0"/>
              <a:t>Одређивање лимита укупног раста кредитних пласмана</a:t>
            </a:r>
          </a:p>
          <a:p>
            <a:pPr lvl="1"/>
            <a:r>
              <a:rPr lang="sr-Cyrl-BA" dirty="0" smtClean="0"/>
              <a:t>Значајно за мале отворене земље са високим степеном девизних трансакција</a:t>
            </a:r>
          </a:p>
          <a:p>
            <a:pPr lvl="1"/>
            <a:r>
              <a:rPr lang="sr-Cyrl-BA" dirty="0" smtClean="0"/>
              <a:t>Негативно јер дестимулише банке </a:t>
            </a:r>
            <a:r>
              <a:rPr lang="sr-Cyrl-BA" smtClean="0"/>
              <a:t>и конкуренцију међу њима</a:t>
            </a:r>
            <a:endParaRPr lang="sr-Cyrl-BA" dirty="0" smtClean="0"/>
          </a:p>
          <a:p>
            <a:endParaRPr lang="sr-Cyrl-BA" dirty="0" smtClean="0"/>
          </a:p>
          <a:p>
            <a:r>
              <a:rPr lang="sr-Cyrl-BA" dirty="0" smtClean="0"/>
              <a:t>Портфолио регулисање кредитних пласмана</a:t>
            </a:r>
          </a:p>
          <a:p>
            <a:pPr lvl="1"/>
            <a:r>
              <a:rPr lang="sr-Cyrl-BA" dirty="0" smtClean="0"/>
              <a:t>Усмјеравање кредита у посебне намјене али без додатног одобравања кредита</a:t>
            </a:r>
          </a:p>
          <a:p>
            <a:pPr lvl="1"/>
            <a:r>
              <a:rPr lang="sr-Cyrl-BA" dirty="0" smtClean="0"/>
              <a:t>Најчешће за државне ХОВ – облик резерве банака</a:t>
            </a:r>
          </a:p>
          <a:p>
            <a:endParaRPr lang="sr-Cyrl-BA" dirty="0" smtClean="0"/>
          </a:p>
          <a:p>
            <a:r>
              <a:rPr lang="sr-Cyrl-BA" dirty="0" smtClean="0"/>
              <a:t>Одређивање висине каматних стопа</a:t>
            </a:r>
          </a:p>
          <a:p>
            <a:pPr lvl="1"/>
            <a:r>
              <a:rPr lang="sr-Cyrl-BA" dirty="0" smtClean="0"/>
              <a:t>Лакша доступност кредита али тржишни показатељи нереални</a:t>
            </a:r>
          </a:p>
          <a:p>
            <a:pPr lvl="1"/>
            <a:r>
              <a:rPr lang="sr-Cyrl-BA" dirty="0" smtClean="0"/>
              <a:t>Усмјеравање слободних средстава у куповину различитих роба умјесто у депозите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На избор оптималне комбинације инструмената утичу прије свега специфичности сваке од земаља:</a:t>
            </a:r>
          </a:p>
          <a:p>
            <a:pPr lvl="1"/>
            <a:r>
              <a:rPr lang="sr-Cyrl-CS" dirty="0" smtClean="0"/>
              <a:t>Степен развијености финансијског тржишта</a:t>
            </a:r>
          </a:p>
          <a:p>
            <a:pPr lvl="1"/>
            <a:r>
              <a:rPr lang="sr-Cyrl-CS" dirty="0" smtClean="0"/>
              <a:t>Величина националне привреде</a:t>
            </a:r>
          </a:p>
          <a:p>
            <a:pPr lvl="1"/>
            <a:r>
              <a:rPr lang="sr-Cyrl-CS" dirty="0" smtClean="0"/>
              <a:t>Степен отворености националне економије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38200"/>
          </a:xfrm>
        </p:spPr>
        <p:txBody>
          <a:bodyPr>
            <a:normAutofit/>
          </a:bodyPr>
          <a:lstStyle/>
          <a:p>
            <a:r>
              <a:rPr lang="sr-Cyrl-BA" smtClean="0"/>
              <a:t>Инструменти монетарног регулисања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 fontScale="77500" lnSpcReduction="20000"/>
          </a:bodyPr>
          <a:lstStyle/>
          <a:p>
            <a:r>
              <a:rPr lang="sr-Cyrl-BA" smtClean="0"/>
              <a:t>Полазећи од </a:t>
            </a:r>
            <a:r>
              <a:rPr lang="sr-Cyrl-BA" smtClean="0">
                <a:solidFill>
                  <a:srgbClr val="FF0000"/>
                </a:solidFill>
              </a:rPr>
              <a:t>начина на који дјелују</a:t>
            </a:r>
            <a:r>
              <a:rPr lang="sr-Cyrl-BA" smtClean="0"/>
              <a:t>, инструменти МР се могу разврстати на:</a:t>
            </a:r>
          </a:p>
          <a:p>
            <a:pPr lvl="1"/>
            <a:r>
              <a:rPr lang="sr-Cyrl-BA"/>
              <a:t>Директне</a:t>
            </a:r>
          </a:p>
          <a:p>
            <a:pPr lvl="1"/>
            <a:r>
              <a:rPr lang="sr-Cyrl-BA"/>
              <a:t>Индиректне инструменте</a:t>
            </a:r>
          </a:p>
          <a:p>
            <a:pPr marL="0" indent="0">
              <a:buNone/>
            </a:pPr>
            <a:endParaRPr lang="sr-Cyrl-BA" smtClean="0"/>
          </a:p>
          <a:p>
            <a:r>
              <a:rPr lang="sr-Cyrl-BA" smtClean="0"/>
              <a:t>Директни </a:t>
            </a:r>
            <a:r>
              <a:rPr lang="sr-Cyrl-BA"/>
              <a:t>инстр. непосредно постижу корективне циљеве чиме се одређени монетарни агрегат доводи на жељени ниво (мјере регулисања каматне стопе и мјере регулисања пораста пласмана </a:t>
            </a:r>
            <a:r>
              <a:rPr lang="sr-Cyrl-BA" smtClean="0"/>
              <a:t>банака)</a:t>
            </a:r>
          </a:p>
          <a:p>
            <a:endParaRPr lang="sr-Cyrl-BA"/>
          </a:p>
          <a:p>
            <a:r>
              <a:rPr lang="sr-Cyrl-BA" smtClean="0"/>
              <a:t>Индиректни </a:t>
            </a:r>
            <a:r>
              <a:rPr lang="sr-Cyrl-BA"/>
              <a:t>користе однос између новчане масе и примарног новца што ЦБ омогућава да </a:t>
            </a:r>
            <a:r>
              <a:rPr lang="sr-Cyrl-BA" smtClean="0"/>
              <a:t>поред утицаја на примарни новац, утиче и на </a:t>
            </a:r>
            <a:r>
              <a:rPr lang="sr-Cyrl-BA"/>
              <a:t>монетарне услове (цијена новца)</a:t>
            </a:r>
          </a:p>
          <a:p>
            <a:endParaRPr lang="sr-Cyrl-BA" smtClean="0"/>
          </a:p>
          <a:p>
            <a:pPr lvl="1"/>
            <a:endParaRPr lang="sr-Cyrl-BA" smtClean="0"/>
          </a:p>
          <a:p>
            <a:endParaRPr lang="sr-Cyrl-BA" smtClean="0"/>
          </a:p>
        </p:txBody>
      </p:sp>
    </p:spTree>
    <p:extLst>
      <p:ext uri="{BB962C8B-B14F-4D97-AF65-F5344CB8AC3E}">
        <p14:creationId xmlns:p14="http://schemas.microsoft.com/office/powerpoint/2010/main" val="86457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38200"/>
          </a:xfrm>
        </p:spPr>
        <p:txBody>
          <a:bodyPr>
            <a:normAutofit/>
          </a:bodyPr>
          <a:lstStyle/>
          <a:p>
            <a:r>
              <a:rPr lang="sr-Cyrl-BA" smtClean="0"/>
              <a:t>Инструменти монетарног регулисања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/>
          </a:bodyPr>
          <a:lstStyle/>
          <a:p>
            <a:r>
              <a:rPr lang="sr-Cyrl-BA" smtClean="0"/>
              <a:t>Инструменти МР се могу подијелити и према:</a:t>
            </a:r>
          </a:p>
          <a:p>
            <a:pPr lvl="1"/>
            <a:r>
              <a:rPr lang="sr-Cyrl-BA" smtClean="0"/>
              <a:t>Квантитативни</a:t>
            </a:r>
            <a:endParaRPr lang="sr-Cyrl-BA"/>
          </a:p>
          <a:p>
            <a:pPr lvl="1"/>
            <a:r>
              <a:rPr lang="sr-Cyrl-BA" smtClean="0"/>
              <a:t>Квалитативни (селективни) инструменти</a:t>
            </a:r>
          </a:p>
          <a:p>
            <a:pPr marL="457200" lvl="1" indent="0">
              <a:buNone/>
            </a:pPr>
            <a:endParaRPr lang="sr-Cyrl-BA"/>
          </a:p>
          <a:p>
            <a:r>
              <a:rPr lang="sr-Cyrl-BA" i="1" smtClean="0"/>
              <a:t>Квантитативни</a:t>
            </a:r>
            <a:r>
              <a:rPr lang="sr-Cyrl-BA" smtClean="0"/>
              <a:t> су они који дјелују глобално у цијелој привреди, док су </a:t>
            </a:r>
            <a:r>
              <a:rPr lang="sr-Cyrl-BA" i="1" smtClean="0"/>
              <a:t>квалитативни</a:t>
            </a:r>
            <a:r>
              <a:rPr lang="sr-Cyrl-BA" smtClean="0"/>
              <a:t> они са селективним дејством у погледу врсте кредита, корисника, намјене, начина кориштења, камате и рокова</a:t>
            </a:r>
          </a:p>
          <a:p>
            <a:pPr lvl="1"/>
            <a:endParaRPr lang="sr-Cyrl-BA" smtClean="0"/>
          </a:p>
          <a:p>
            <a:endParaRPr lang="sr-Cyrl-BA" smtClean="0"/>
          </a:p>
        </p:txBody>
      </p:sp>
    </p:spTree>
    <p:extLst>
      <p:ext uri="{BB962C8B-B14F-4D97-AF65-F5344CB8AC3E}">
        <p14:creationId xmlns:p14="http://schemas.microsoft.com/office/powerpoint/2010/main" val="427333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38200"/>
          </a:xfrm>
        </p:spPr>
        <p:txBody>
          <a:bodyPr>
            <a:normAutofit/>
          </a:bodyPr>
          <a:lstStyle/>
          <a:p>
            <a:r>
              <a:rPr lang="sr-Cyrl-BA" smtClean="0"/>
              <a:t>Инструменти монетарног регулисања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562600"/>
          </a:xfrm>
        </p:spPr>
        <p:txBody>
          <a:bodyPr>
            <a:normAutofit/>
          </a:bodyPr>
          <a:lstStyle/>
          <a:p>
            <a:r>
              <a:rPr lang="sr-Cyrl-BA" dirty="0" smtClean="0"/>
              <a:t>Основни облици </a:t>
            </a:r>
            <a:r>
              <a:rPr lang="sr-Cyrl-BA" dirty="0" smtClean="0">
                <a:solidFill>
                  <a:srgbClr val="FF0000"/>
                </a:solidFill>
              </a:rPr>
              <a:t>квантитативних</a:t>
            </a:r>
            <a:r>
              <a:rPr lang="sr-Cyrl-BA" dirty="0" smtClean="0"/>
              <a:t> инструмената монетарне политике су:</a:t>
            </a:r>
          </a:p>
          <a:p>
            <a:pPr lvl="2"/>
            <a:r>
              <a:rPr lang="sr-Cyrl-BA" dirty="0" smtClean="0"/>
              <a:t>Политика обавезних резерви</a:t>
            </a:r>
          </a:p>
          <a:p>
            <a:pPr lvl="2"/>
            <a:r>
              <a:rPr lang="sr-Cyrl-BA" dirty="0" smtClean="0"/>
              <a:t>Политика (есконтне) каматне стопе</a:t>
            </a:r>
          </a:p>
          <a:p>
            <a:pPr lvl="2"/>
            <a:r>
              <a:rPr lang="sr-Cyrl-BA" dirty="0" smtClean="0"/>
              <a:t>Политика отвореног тржишта</a:t>
            </a:r>
          </a:p>
          <a:p>
            <a:pPr marL="457200" lvl="1" indent="0">
              <a:buNone/>
            </a:pPr>
            <a:endParaRPr lang="sr-Cyrl-BA" dirty="0" smtClean="0"/>
          </a:p>
          <a:p>
            <a:pPr algn="just"/>
            <a:r>
              <a:rPr lang="sr-Cyrl-BA" dirty="0" smtClean="0"/>
              <a:t>Основни </a:t>
            </a:r>
            <a:r>
              <a:rPr lang="sr-Cyrl-BA" dirty="0"/>
              <a:t>облици </a:t>
            </a:r>
            <a:r>
              <a:rPr lang="sr-Cyrl-BA" dirty="0" smtClean="0">
                <a:solidFill>
                  <a:srgbClr val="FF0000"/>
                </a:solidFill>
              </a:rPr>
              <a:t>квалитативних</a:t>
            </a:r>
            <a:r>
              <a:rPr lang="sr-Cyrl-BA" dirty="0" smtClean="0"/>
              <a:t> </a:t>
            </a:r>
            <a:r>
              <a:rPr lang="sr-Cyrl-BA" dirty="0"/>
              <a:t>инструмената монетарне политике су</a:t>
            </a:r>
            <a:r>
              <a:rPr lang="sr-Cyrl-BA" dirty="0" smtClean="0"/>
              <a:t>:</a:t>
            </a:r>
          </a:p>
          <a:p>
            <a:pPr lvl="2"/>
            <a:r>
              <a:rPr lang="sr-Cyrl-BA" dirty="0" smtClean="0"/>
              <a:t>Регулисање кредита ЦБ пословним банкама</a:t>
            </a:r>
          </a:p>
          <a:p>
            <a:pPr lvl="2"/>
            <a:r>
              <a:rPr lang="sr-Cyrl-BA" dirty="0" smtClean="0"/>
              <a:t>Регулисање услова кредита</a:t>
            </a:r>
          </a:p>
          <a:p>
            <a:pPr lvl="2"/>
            <a:r>
              <a:rPr lang="sr-Cyrl-BA" dirty="0" smtClean="0"/>
              <a:t>Селективна кредитна политика</a:t>
            </a:r>
            <a:endParaRPr lang="sr-Cyrl-BA" dirty="0"/>
          </a:p>
          <a:p>
            <a:endParaRPr lang="sr-Cyrl-BA" dirty="0"/>
          </a:p>
          <a:p>
            <a:endParaRPr lang="sr-Cyrl-BA" dirty="0" smtClean="0"/>
          </a:p>
          <a:p>
            <a:endParaRPr lang="sr-Cyrl-BA" dirty="0"/>
          </a:p>
          <a:p>
            <a:endParaRPr lang="sr-Cyrl-BA" dirty="0" smtClean="0"/>
          </a:p>
          <a:p>
            <a:endParaRPr lang="sr-Cyrl-BA" dirty="0" smtClean="0"/>
          </a:p>
        </p:txBody>
      </p:sp>
    </p:spTree>
    <p:extLst>
      <p:ext uri="{BB962C8B-B14F-4D97-AF65-F5344CB8AC3E}">
        <p14:creationId xmlns:p14="http://schemas.microsoft.com/office/powerpoint/2010/main" val="86457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486400"/>
          </a:xfrm>
        </p:spPr>
        <p:txBody>
          <a:bodyPr>
            <a:normAutofit fontScale="92500" lnSpcReduction="10000"/>
          </a:bodyPr>
          <a:lstStyle/>
          <a:p>
            <a:r>
              <a:rPr lang="sr-Cyrl-CS" smtClean="0"/>
              <a:t>Постоји подјела и на:</a:t>
            </a:r>
          </a:p>
          <a:p>
            <a:pPr lvl="1"/>
            <a:r>
              <a:rPr lang="sr-Cyrl-CS" smtClean="0"/>
              <a:t>Традиционалне и нетрадиционалне </a:t>
            </a:r>
          </a:p>
          <a:p>
            <a:pPr lvl="1"/>
            <a:r>
              <a:rPr lang="sr-Cyrl-CS" smtClean="0"/>
              <a:t>Административне и тржишне</a:t>
            </a:r>
          </a:p>
          <a:p>
            <a:pPr lvl="1"/>
            <a:r>
              <a:rPr lang="sr-Cyrl-CS" smtClean="0"/>
              <a:t>Краткорочне, средњорочне и дугорочне инструменте монетарног регулисања</a:t>
            </a:r>
            <a:endParaRPr lang="en-US" smtClean="0"/>
          </a:p>
          <a:p>
            <a:endParaRPr lang="sr-Cyrl-RS" smtClean="0"/>
          </a:p>
          <a:p>
            <a:r>
              <a:rPr lang="sr-Cyrl-RS" smtClean="0"/>
              <a:t>Кад су правилно уведени и контролисани ИМР могу краткорочно посматрано да буду успјешни у постизању циљева МП, као што је одржавање каматне стопе на одређеном нивоу, утврђен обим кредита да буде алоциран у приоритетан сектор привреде и сл.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86800" cy="6553200"/>
          </a:xfrm>
        </p:spPr>
        <p:txBody>
          <a:bodyPr>
            <a:normAutofit fontScale="92500" lnSpcReduction="10000"/>
          </a:bodyPr>
          <a:lstStyle/>
          <a:p>
            <a:endParaRPr lang="en-US" smtClean="0"/>
          </a:p>
          <a:p>
            <a:endParaRPr lang="sr-Cyrl-RS" smtClean="0"/>
          </a:p>
          <a:p>
            <a:r>
              <a:rPr lang="sr-Cyrl-RS" smtClean="0"/>
              <a:t>Током 80их долази до значајнијег реформисања система МР. </a:t>
            </a:r>
            <a:endParaRPr lang="en-US" smtClean="0"/>
          </a:p>
          <a:p>
            <a:endParaRPr lang="en-US" smtClean="0"/>
          </a:p>
          <a:p>
            <a:r>
              <a:rPr lang="sr-Cyrl-RS" smtClean="0"/>
              <a:t>То је значило придавање веће важности тржишно-орјентисаним инструментима, посебно у развијеним економијама. </a:t>
            </a:r>
            <a:endParaRPr lang="en-US" smtClean="0"/>
          </a:p>
          <a:p>
            <a:endParaRPr lang="en-US" smtClean="0"/>
          </a:p>
          <a:p>
            <a:r>
              <a:rPr lang="sr-Cyrl-RS" smtClean="0"/>
              <a:t>Иза тих промјена налази се </a:t>
            </a:r>
            <a:r>
              <a:rPr lang="sr-Cyrl-RS" smtClean="0">
                <a:solidFill>
                  <a:srgbClr val="FF0000"/>
                </a:solidFill>
              </a:rPr>
              <a:t>процес финансијских иновација</a:t>
            </a:r>
            <a:r>
              <a:rPr lang="sr-Cyrl-RS" smtClean="0"/>
              <a:t> који се састојао у појачаном дјеловању тржишног механизма у финансијском сектору привреде тих земаља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6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800" smtClean="0"/>
              <a:t>Избор инструмената монетарног регулисања</a:t>
            </a:r>
            <a:endParaRPr 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</p:spPr>
        <p:txBody>
          <a:bodyPr>
            <a:normAutofit fontScale="92500" lnSpcReduction="20000"/>
          </a:bodyPr>
          <a:lstStyle/>
          <a:p>
            <a:r>
              <a:rPr lang="sr-Cyrl-RS" smtClean="0"/>
              <a:t>Различита мишљења о броју инструмената потребних за спровођење ефикасне монетарне и кредитне политике</a:t>
            </a:r>
          </a:p>
          <a:p>
            <a:pPr marL="0" indent="0">
              <a:buNone/>
            </a:pPr>
            <a:endParaRPr lang="sr-Cyrl-RS" smtClean="0"/>
          </a:p>
          <a:p>
            <a:r>
              <a:rPr lang="sr-Cyrl-RS" smtClean="0"/>
              <a:t>Имајући у виду да ефекти једног ИМР може умањити дјелотворност другог, ограничен број ИМР се сматра пожељним</a:t>
            </a:r>
          </a:p>
          <a:p>
            <a:endParaRPr lang="sr-Cyrl-RS" smtClean="0"/>
          </a:p>
          <a:p>
            <a:r>
              <a:rPr lang="sr-Cyrl-RS" smtClean="0"/>
              <a:t>У принципу све зависи од развијености и специфичности финансијског система националне економије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05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1024</TotalTime>
  <Words>1247</Words>
  <Application>Microsoft Office PowerPoint</Application>
  <PresentationFormat>On-screen Show (4:3)</PresentationFormat>
  <Paragraphs>181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Franklin Gothic Book</vt:lpstr>
      <vt:lpstr>Franklin Gothic Medium</vt:lpstr>
      <vt:lpstr>Times New Roman</vt:lpstr>
      <vt:lpstr>Wingdings 2</vt:lpstr>
      <vt:lpstr>Trek</vt:lpstr>
      <vt:lpstr>PowerPoint Presentation</vt:lpstr>
      <vt:lpstr>МОНЕТАРНО РЕГУЛИСАЊЕ</vt:lpstr>
      <vt:lpstr>PowerPoint Presentation</vt:lpstr>
      <vt:lpstr>Инструменти монетарног регулисања</vt:lpstr>
      <vt:lpstr>Инструменти монетарног регулисања</vt:lpstr>
      <vt:lpstr>Инструменти монетарног регулисања</vt:lpstr>
      <vt:lpstr>PowerPoint Presentation</vt:lpstr>
      <vt:lpstr>PowerPoint Presentation</vt:lpstr>
      <vt:lpstr>Избор инструмената монетарног регулисања</vt:lpstr>
      <vt:lpstr>Инструменти монетарног регулисања</vt:lpstr>
      <vt:lpstr>1. Операције на отвореном тржишту</vt:lpstr>
      <vt:lpstr>PowerPoint Presentation</vt:lpstr>
      <vt:lpstr>Тржишне претпоставке ХОВ </vt:lpstr>
      <vt:lpstr>ПОВЕЋАЊЕ КВАНТУМА НОВЦА –  Куповина државних обвезница </vt:lpstr>
      <vt:lpstr>PowerPoint Presentation</vt:lpstr>
      <vt:lpstr>PowerPoint Presentation</vt:lpstr>
      <vt:lpstr>Смањење квантума новца –  ПродајА државних обвезница</vt:lpstr>
      <vt:lpstr>2. Регулисање обавезних резерви банака</vt:lpstr>
      <vt:lpstr>Функције обавезних резерви</vt:lpstr>
      <vt:lpstr>PowerPoint Presentation</vt:lpstr>
      <vt:lpstr>PowerPoint Presentation</vt:lpstr>
      <vt:lpstr>PowerPoint Presentation</vt:lpstr>
      <vt:lpstr>Кредити цб пословним банкама</vt:lpstr>
      <vt:lpstr>PowerPoint Presentation</vt:lpstr>
      <vt:lpstr>PowerPoint Presentation</vt:lpstr>
      <vt:lpstr>PowerPoint Presentation</vt:lpstr>
      <vt:lpstr>Административне  мјере  монетарног регулисања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Branka</dc:creator>
  <cp:lastModifiedBy>Branka</cp:lastModifiedBy>
  <cp:revision>174</cp:revision>
  <dcterms:created xsi:type="dcterms:W3CDTF">2006-08-16T00:00:00Z</dcterms:created>
  <dcterms:modified xsi:type="dcterms:W3CDTF">2025-11-03T08:28:36Z</dcterms:modified>
</cp:coreProperties>
</file>