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701820-74CE-4618-80E0-A9141290620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70386-06CD-45D8-97D1-B986B3870FA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701820-74CE-4618-80E0-A9141290620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701820-74CE-4618-80E0-A9141290620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701820-74CE-4618-80E0-A9141290620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701820-74CE-4618-80E0-A9141290620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70386-06CD-45D8-97D1-B986B3870FA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701820-74CE-4618-80E0-A9141290620F}" type="datetimeFigureOut">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701820-74CE-4618-80E0-A9141290620F}" type="datetimeFigureOut">
              <a:rPr lang="en-US" smtClean="0"/>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70386-06CD-45D8-97D1-B986B3870FA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701820-74CE-4618-80E0-A9141290620F}" type="datetimeFigureOut">
              <a:rPr lang="en-US" smtClean="0"/>
              <a:t>10/26/2022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701820-74CE-4618-80E0-A9141290620F}" type="datetimeFigureOut">
              <a:rPr lang="en-US" smtClean="0"/>
              <a:t>10/26/2022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701820-74CE-4618-80E0-A9141290620F}" type="datetimeFigureOut">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70386-06CD-45D8-97D1-B986B3870FA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701820-74CE-4618-80E0-A9141290620F}" type="datetimeFigureOut">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70386-06CD-45D8-97D1-B986B3870F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6701820-74CE-4618-80E0-A9141290620F}" type="datetimeFigureOut">
              <a:rPr lang="en-US" smtClean="0"/>
              <a:t>10/26/2022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2F70386-06CD-45D8-97D1-B986B3870F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a:t>
            </a:r>
            <a:r>
              <a:rPr lang="sr-Latn-RS" dirty="0" smtClean="0"/>
              <a:t>čunovodstvena načela</a:t>
            </a:r>
            <a:endParaRPr lang="en-US" dirty="0"/>
          </a:p>
        </p:txBody>
      </p:sp>
      <p:sp>
        <p:nvSpPr>
          <p:cNvPr id="3" name="Subtitle 2"/>
          <p:cNvSpPr>
            <a:spLocks noGrp="1"/>
          </p:cNvSpPr>
          <p:nvPr>
            <p:ph type="subTitle" idx="1"/>
          </p:nvPr>
        </p:nvSpPr>
        <p:spPr/>
        <p:txBody>
          <a:bodyPr/>
          <a:lstStyle/>
          <a:p>
            <a:r>
              <a:rPr lang="sr-Latn-RS" dirty="0" smtClean="0"/>
              <a:t>Prof.dr Jelena Poljašević</a:t>
            </a:r>
            <a:endParaRPr lang="en-US" dirty="0"/>
          </a:p>
        </p:txBody>
      </p:sp>
    </p:spTree>
    <p:extLst>
      <p:ext uri="{BB962C8B-B14F-4D97-AF65-F5344CB8AC3E}">
        <p14:creationId xmlns:p14="http://schemas.microsoft.com/office/powerpoint/2010/main" val="1062541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inventarisanja</a:t>
            </a:r>
            <a:endParaRPr lang="en-US" dirty="0"/>
          </a:p>
        </p:txBody>
      </p:sp>
      <p:sp>
        <p:nvSpPr>
          <p:cNvPr id="3" name="Content Placeholder 2"/>
          <p:cNvSpPr>
            <a:spLocks noGrp="1"/>
          </p:cNvSpPr>
          <p:nvPr>
            <p:ph idx="1"/>
          </p:nvPr>
        </p:nvSpPr>
        <p:spPr/>
        <p:txBody>
          <a:bodyPr>
            <a:normAutofit lnSpcReduction="10000"/>
          </a:bodyPr>
          <a:lstStyle/>
          <a:p>
            <a:pPr algn="just"/>
            <a:r>
              <a:rPr lang="vi-VN" dirty="0"/>
              <a:t>Jasnost inventara i mogućnost poređenja sa knjigovodstvenim stanjem zahtijeva obilježavanje u inventaru na isti način kako je izvršeno obilježavanje u analitičkim evidencijama. Društvo samo donosi odluku o načinu obilježavanja koji prvenstveno zavisi od vrste djelatnosti kojom se društvo bavi. </a:t>
            </a:r>
          </a:p>
          <a:p>
            <a:pPr algn="just"/>
            <a:r>
              <a:rPr lang="vi-VN" dirty="0"/>
              <a:t>Dokumentaciju koja je formirana prilikom inventarisanja, kao što su popisne liste, radni papiri, obračun vrijednosti i drugu, potrebno je čuvati radi naknadne provjere.</a:t>
            </a:r>
          </a:p>
          <a:p>
            <a:pPr algn="just"/>
            <a:r>
              <a:rPr lang="vi-VN" dirty="0"/>
              <a:t>Na osnovu prethodnog se može sumirati da inventar ima trojaku ulogu: osnov je za sastavljanje bilansa, sredstvo je urednog bilansiranja, te ima kontrolnu ulogu knjigovodstvene evidencije u toku godine, kao i rada računopolagača.</a:t>
            </a:r>
          </a:p>
          <a:p>
            <a:endParaRPr lang="en-US" dirty="0"/>
          </a:p>
        </p:txBody>
      </p:sp>
    </p:spTree>
    <p:extLst>
      <p:ext uri="{BB962C8B-B14F-4D97-AF65-F5344CB8AC3E}">
        <p14:creationId xmlns:p14="http://schemas.microsoft.com/office/powerpoint/2010/main" val="4150992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urednog bilansiranja</a:t>
            </a:r>
            <a:endParaRPr lang="en-US" dirty="0"/>
          </a:p>
        </p:txBody>
      </p:sp>
      <p:sp>
        <p:nvSpPr>
          <p:cNvPr id="3" name="Content Placeholder 2"/>
          <p:cNvSpPr>
            <a:spLocks noGrp="1"/>
          </p:cNvSpPr>
          <p:nvPr>
            <p:ph idx="1"/>
          </p:nvPr>
        </p:nvSpPr>
        <p:spPr/>
        <p:txBody>
          <a:bodyPr/>
          <a:lstStyle/>
          <a:p>
            <a:r>
              <a:rPr lang="sr-Latn-RS" dirty="0" err="1" smtClean="0"/>
              <a:t>N</a:t>
            </a:r>
            <a:r>
              <a:rPr lang="en-US" dirty="0" err="1" smtClean="0"/>
              <a:t>ačelo</a:t>
            </a:r>
            <a:r>
              <a:rPr lang="en-US" dirty="0" smtClean="0"/>
              <a:t> </a:t>
            </a:r>
            <a:r>
              <a:rPr lang="en-US" dirty="0" err="1" smtClean="0"/>
              <a:t>opreznosti</a:t>
            </a:r>
            <a:endParaRPr lang="sr-Latn-RS" dirty="0" smtClean="0"/>
          </a:p>
          <a:p>
            <a:r>
              <a:rPr lang="sr-Latn-RS" dirty="0" smtClean="0"/>
              <a:t>Načelo</a:t>
            </a:r>
            <a:r>
              <a:rPr lang="en-US" dirty="0" smtClean="0"/>
              <a:t> </a:t>
            </a:r>
            <a:r>
              <a:rPr lang="en-US" dirty="0" err="1" smtClean="0"/>
              <a:t>realizacije</a:t>
            </a:r>
            <a:endParaRPr lang="sr-Latn-RS" dirty="0" smtClean="0"/>
          </a:p>
          <a:p>
            <a:r>
              <a:rPr lang="sr-Latn-RS" dirty="0" smtClean="0"/>
              <a:t>Načelo</a:t>
            </a:r>
            <a:r>
              <a:rPr lang="en-US" dirty="0" smtClean="0"/>
              <a:t> </a:t>
            </a:r>
            <a:r>
              <a:rPr lang="en-US" dirty="0" err="1" smtClean="0"/>
              <a:t>impariteta</a:t>
            </a:r>
            <a:endParaRPr lang="sr-Latn-RS" dirty="0" smtClean="0"/>
          </a:p>
          <a:p>
            <a:r>
              <a:rPr lang="sr-Latn-RS" dirty="0" smtClean="0"/>
              <a:t>Načelo</a:t>
            </a:r>
            <a:r>
              <a:rPr lang="en-US" dirty="0" smtClean="0"/>
              <a:t> </a:t>
            </a:r>
            <a:r>
              <a:rPr lang="en-US" dirty="0" err="1"/>
              <a:t>stalnosti</a:t>
            </a:r>
            <a:r>
              <a:rPr lang="en-US" dirty="0"/>
              <a:t> </a:t>
            </a:r>
            <a:r>
              <a:rPr lang="en-US" dirty="0" err="1"/>
              <a:t>poslovanja</a:t>
            </a:r>
            <a:r>
              <a:rPr lang="en-US" dirty="0"/>
              <a:t> (</a:t>
            </a:r>
            <a:r>
              <a:rPr lang="en-US" dirty="0" err="1"/>
              <a:t>kontinuiteta</a:t>
            </a:r>
            <a:r>
              <a:rPr lang="en-US" dirty="0" smtClean="0"/>
              <a:t>)</a:t>
            </a:r>
            <a:endParaRPr lang="sr-Latn-RS" dirty="0" smtClean="0"/>
          </a:p>
          <a:p>
            <a:r>
              <a:rPr lang="sr-Latn-RS" dirty="0" smtClean="0"/>
              <a:t>Načelo</a:t>
            </a:r>
            <a:r>
              <a:rPr lang="en-US" dirty="0" smtClean="0"/>
              <a:t> </a:t>
            </a:r>
            <a:r>
              <a:rPr lang="en-US" dirty="0" err="1"/>
              <a:t>bilansnog</a:t>
            </a:r>
            <a:r>
              <a:rPr lang="en-US" dirty="0"/>
              <a:t> </a:t>
            </a:r>
            <a:r>
              <a:rPr lang="en-US" dirty="0" err="1" smtClean="0"/>
              <a:t>identiteta</a:t>
            </a:r>
            <a:endParaRPr lang="sr-Latn-RS" dirty="0" smtClean="0"/>
          </a:p>
          <a:p>
            <a:r>
              <a:rPr lang="sr-Latn-RS" dirty="0" smtClean="0"/>
              <a:t>Načelo</a:t>
            </a:r>
            <a:r>
              <a:rPr lang="en-US" dirty="0" smtClean="0"/>
              <a:t> </a:t>
            </a:r>
            <a:r>
              <a:rPr lang="en-US" dirty="0" err="1" smtClean="0"/>
              <a:t>jasnosti</a:t>
            </a:r>
            <a:endParaRPr lang="sr-Latn-RS" dirty="0" smtClean="0"/>
          </a:p>
          <a:p>
            <a:r>
              <a:rPr lang="sr-Latn-RS" dirty="0" smtClean="0"/>
              <a:t>Načelo</a:t>
            </a:r>
            <a:r>
              <a:rPr lang="en-US" dirty="0" smtClean="0"/>
              <a:t> </a:t>
            </a:r>
            <a:r>
              <a:rPr lang="en-US" dirty="0" err="1" smtClean="0"/>
              <a:t>konzistentnosti</a:t>
            </a:r>
            <a:endParaRPr lang="sr-Latn-RS" dirty="0" smtClean="0"/>
          </a:p>
          <a:p>
            <a:r>
              <a:rPr lang="sr-Latn-RS" dirty="0" smtClean="0"/>
              <a:t>Načelo</a:t>
            </a:r>
            <a:r>
              <a:rPr lang="en-US" dirty="0" smtClean="0"/>
              <a:t> </a:t>
            </a:r>
            <a:r>
              <a:rPr lang="en-US" dirty="0" err="1"/>
              <a:t>istinitosti</a:t>
            </a:r>
            <a:r>
              <a:rPr lang="en-US" dirty="0"/>
              <a:t> (</a:t>
            </a:r>
            <a:r>
              <a:rPr lang="en-US" dirty="0" err="1"/>
              <a:t>objektivnosti</a:t>
            </a:r>
            <a:r>
              <a:rPr lang="en-US" dirty="0" smtClean="0"/>
              <a:t>)</a:t>
            </a:r>
            <a:endParaRPr lang="sr-Latn-RS" dirty="0" smtClean="0"/>
          </a:p>
          <a:p>
            <a:r>
              <a:rPr lang="sr-Latn-RS" dirty="0" smtClean="0"/>
              <a:t>Načelo</a:t>
            </a:r>
            <a:r>
              <a:rPr lang="en-US" dirty="0" smtClean="0"/>
              <a:t> </a:t>
            </a:r>
            <a:r>
              <a:rPr lang="en-US" dirty="0" err="1"/>
              <a:t>pojedinačnog</a:t>
            </a:r>
            <a:r>
              <a:rPr lang="en-US" dirty="0"/>
              <a:t> </a:t>
            </a:r>
            <a:r>
              <a:rPr lang="en-US" dirty="0" err="1"/>
              <a:t>vrednovanja</a:t>
            </a:r>
            <a:r>
              <a:rPr lang="en-US" dirty="0"/>
              <a:t> </a:t>
            </a:r>
            <a:r>
              <a:rPr lang="en-US" dirty="0" err="1"/>
              <a:t>i</a:t>
            </a:r>
            <a:r>
              <a:rPr lang="en-US" dirty="0"/>
              <a:t> </a:t>
            </a:r>
            <a:endParaRPr lang="sr-Latn-RS" dirty="0" smtClean="0"/>
          </a:p>
          <a:p>
            <a:r>
              <a:rPr lang="sr-Latn-RS" dirty="0" smtClean="0"/>
              <a:t>Načelo </a:t>
            </a:r>
            <a:r>
              <a:rPr lang="en-US" dirty="0" err="1" smtClean="0"/>
              <a:t>razgraničenja</a:t>
            </a:r>
            <a:r>
              <a:rPr lang="en-US" dirty="0"/>
              <a:t>.</a:t>
            </a:r>
          </a:p>
        </p:txBody>
      </p:sp>
    </p:spTree>
    <p:extLst>
      <p:ext uri="{BB962C8B-B14F-4D97-AF65-F5344CB8AC3E}">
        <p14:creationId xmlns:p14="http://schemas.microsoft.com/office/powerpoint/2010/main" val="1128258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opreznosti</a:t>
            </a:r>
            <a:endParaRPr lang="en-US" dirty="0"/>
          </a:p>
        </p:txBody>
      </p:sp>
      <p:sp>
        <p:nvSpPr>
          <p:cNvPr id="3" name="Content Placeholder 2"/>
          <p:cNvSpPr>
            <a:spLocks noGrp="1"/>
          </p:cNvSpPr>
          <p:nvPr>
            <p:ph idx="1"/>
          </p:nvPr>
        </p:nvSpPr>
        <p:spPr/>
        <p:txBody>
          <a:bodyPr/>
          <a:lstStyle/>
          <a:p>
            <a:pPr algn="just"/>
            <a:r>
              <a:rPr lang="en-US" dirty="0" err="1"/>
              <a:t>Za</a:t>
            </a:r>
            <a:r>
              <a:rPr lang="en-US" dirty="0"/>
              <a:t> </a:t>
            </a:r>
            <a:r>
              <a:rPr lang="en-US" dirty="0" err="1"/>
              <a:t>oprezno</a:t>
            </a:r>
            <a:r>
              <a:rPr lang="en-US" dirty="0"/>
              <a:t> </a:t>
            </a:r>
            <a:r>
              <a:rPr lang="en-US" dirty="0" err="1"/>
              <a:t>odmjeravanje</a:t>
            </a:r>
            <a:r>
              <a:rPr lang="en-US" dirty="0"/>
              <a:t> </a:t>
            </a:r>
            <a:r>
              <a:rPr lang="en-US" dirty="0" err="1"/>
              <a:t>neto</a:t>
            </a:r>
            <a:r>
              <a:rPr lang="en-US" dirty="0"/>
              <a:t> </a:t>
            </a:r>
            <a:r>
              <a:rPr lang="en-US" dirty="0" err="1"/>
              <a:t>imovine</a:t>
            </a:r>
            <a:r>
              <a:rPr lang="en-US" dirty="0"/>
              <a:t> (</a:t>
            </a:r>
            <a:r>
              <a:rPr lang="en-US" dirty="0" err="1"/>
              <a:t>kapitala</a:t>
            </a:r>
            <a:r>
              <a:rPr lang="en-US" dirty="0"/>
              <a:t>) </a:t>
            </a:r>
            <a:r>
              <a:rPr lang="en-US" dirty="0" err="1"/>
              <a:t>i</a:t>
            </a:r>
            <a:r>
              <a:rPr lang="en-US" dirty="0"/>
              <a:t> </a:t>
            </a:r>
            <a:r>
              <a:rPr lang="en-US" dirty="0" err="1"/>
              <a:t>periodičnih</a:t>
            </a:r>
            <a:r>
              <a:rPr lang="en-US" dirty="0"/>
              <a:t> </a:t>
            </a:r>
            <a:r>
              <a:rPr lang="en-US" dirty="0" err="1"/>
              <a:t>rezultata</a:t>
            </a:r>
            <a:r>
              <a:rPr lang="en-US" dirty="0"/>
              <a:t> u </a:t>
            </a:r>
            <a:r>
              <a:rPr lang="en-US" dirty="0" err="1"/>
              <a:t>funkciji</a:t>
            </a:r>
            <a:r>
              <a:rPr lang="en-US" dirty="0"/>
              <a:t> </a:t>
            </a:r>
            <a:r>
              <a:rPr lang="en-US" dirty="0" err="1"/>
              <a:t>zaštite</a:t>
            </a:r>
            <a:r>
              <a:rPr lang="en-US" dirty="0"/>
              <a:t> </a:t>
            </a:r>
            <a:r>
              <a:rPr lang="en-US" dirty="0" err="1"/>
              <a:t>povjerilaca</a:t>
            </a:r>
            <a:r>
              <a:rPr lang="en-US" dirty="0"/>
              <a:t> </a:t>
            </a:r>
            <a:r>
              <a:rPr lang="en-US" dirty="0" err="1"/>
              <a:t>ali</a:t>
            </a:r>
            <a:r>
              <a:rPr lang="en-US" dirty="0"/>
              <a:t> </a:t>
            </a:r>
            <a:r>
              <a:rPr lang="en-US" dirty="0" err="1"/>
              <a:t>i</a:t>
            </a:r>
            <a:r>
              <a:rPr lang="en-US" dirty="0"/>
              <a:t> </a:t>
            </a:r>
            <a:r>
              <a:rPr lang="en-US" dirty="0" err="1"/>
              <a:t>ostalih</a:t>
            </a:r>
            <a:r>
              <a:rPr lang="en-US" dirty="0"/>
              <a:t> </a:t>
            </a:r>
            <a:r>
              <a:rPr lang="en-US" dirty="0" err="1"/>
              <a:t>interesnih</a:t>
            </a:r>
            <a:r>
              <a:rPr lang="en-US" dirty="0"/>
              <a:t> </a:t>
            </a:r>
            <a:r>
              <a:rPr lang="en-US" dirty="0" err="1"/>
              <a:t>grupa</a:t>
            </a:r>
            <a:r>
              <a:rPr lang="en-US" dirty="0"/>
              <a:t> </a:t>
            </a:r>
            <a:r>
              <a:rPr lang="en-US" dirty="0" err="1"/>
              <a:t>društva</a:t>
            </a:r>
            <a:r>
              <a:rPr lang="en-US" dirty="0"/>
              <a:t>, </a:t>
            </a:r>
            <a:r>
              <a:rPr lang="en-US" dirty="0" err="1"/>
              <a:t>odlučujuće</a:t>
            </a:r>
            <a:r>
              <a:rPr lang="en-US" dirty="0"/>
              <a:t> je </a:t>
            </a:r>
            <a:r>
              <a:rPr lang="en-US" dirty="0" err="1"/>
              <a:t>pridržavanje</a:t>
            </a:r>
            <a:r>
              <a:rPr lang="en-US" dirty="0"/>
              <a:t> </a:t>
            </a:r>
            <a:r>
              <a:rPr lang="en-US" dirty="0" err="1"/>
              <a:t>principa</a:t>
            </a:r>
            <a:r>
              <a:rPr lang="en-US" dirty="0"/>
              <a:t>  (a) </a:t>
            </a:r>
            <a:r>
              <a:rPr lang="en-US" dirty="0" err="1"/>
              <a:t>najniže</a:t>
            </a:r>
            <a:r>
              <a:rPr lang="en-US" dirty="0"/>
              <a:t> </a:t>
            </a:r>
            <a:r>
              <a:rPr lang="en-US" dirty="0" err="1"/>
              <a:t>vrijednosti</a:t>
            </a:r>
            <a:r>
              <a:rPr lang="en-US" dirty="0"/>
              <a:t>, (b) </a:t>
            </a:r>
            <a:r>
              <a:rPr lang="en-US" dirty="0" err="1"/>
              <a:t>najviše</a:t>
            </a:r>
            <a:r>
              <a:rPr lang="en-US" dirty="0"/>
              <a:t> </a:t>
            </a:r>
            <a:r>
              <a:rPr lang="en-US" dirty="0" err="1"/>
              <a:t>vrijednosti</a:t>
            </a:r>
            <a:r>
              <a:rPr lang="en-US" dirty="0"/>
              <a:t>, (c) </a:t>
            </a:r>
            <a:r>
              <a:rPr lang="en-US" dirty="0" err="1"/>
              <a:t>realizacije</a:t>
            </a:r>
            <a:r>
              <a:rPr lang="en-US" dirty="0"/>
              <a:t> </a:t>
            </a:r>
            <a:r>
              <a:rPr lang="en-US" dirty="0" err="1"/>
              <a:t>i</a:t>
            </a:r>
            <a:r>
              <a:rPr lang="en-US" dirty="0"/>
              <a:t> (d) </a:t>
            </a:r>
            <a:r>
              <a:rPr lang="en-US" dirty="0" err="1"/>
              <a:t>impariteta</a:t>
            </a:r>
            <a:r>
              <a:rPr lang="en-US" dirty="0"/>
              <a:t>.</a:t>
            </a:r>
          </a:p>
        </p:txBody>
      </p:sp>
    </p:spTree>
    <p:extLst>
      <p:ext uri="{BB962C8B-B14F-4D97-AF65-F5344CB8AC3E}">
        <p14:creationId xmlns:p14="http://schemas.microsoft.com/office/powerpoint/2010/main" val="3766488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opreznosti</a:t>
            </a:r>
            <a:endParaRPr lang="en-US" dirty="0"/>
          </a:p>
        </p:txBody>
      </p:sp>
      <p:sp>
        <p:nvSpPr>
          <p:cNvPr id="3" name="Content Placeholder 2"/>
          <p:cNvSpPr>
            <a:spLocks noGrp="1"/>
          </p:cNvSpPr>
          <p:nvPr>
            <p:ph idx="1"/>
          </p:nvPr>
        </p:nvSpPr>
        <p:spPr/>
        <p:txBody>
          <a:bodyPr/>
          <a:lstStyle/>
          <a:p>
            <a:r>
              <a:rPr lang="en-US" dirty="0"/>
              <a:t>D I S K U S I J A</a:t>
            </a:r>
          </a:p>
          <a:p>
            <a:pPr algn="just"/>
            <a:r>
              <a:rPr lang="en-US" dirty="0" err="1"/>
              <a:t>Društvo</a:t>
            </a:r>
            <a:r>
              <a:rPr lang="en-US" dirty="0"/>
              <a:t> </a:t>
            </a:r>
            <a:r>
              <a:rPr lang="en-US" dirty="0" err="1"/>
              <a:t>raspolaže</a:t>
            </a:r>
            <a:r>
              <a:rPr lang="en-US" dirty="0"/>
              <a:t> </a:t>
            </a:r>
            <a:r>
              <a:rPr lang="en-US" dirty="0" err="1"/>
              <a:t>sa</a:t>
            </a:r>
            <a:r>
              <a:rPr lang="en-US" dirty="0"/>
              <a:t> </a:t>
            </a:r>
            <a:r>
              <a:rPr lang="en-US" dirty="0" err="1"/>
              <a:t>nekretninama</a:t>
            </a:r>
            <a:r>
              <a:rPr lang="en-US" dirty="0"/>
              <a:t> </a:t>
            </a:r>
            <a:r>
              <a:rPr lang="en-US" dirty="0" err="1"/>
              <a:t>koje</a:t>
            </a:r>
            <a:r>
              <a:rPr lang="en-US" dirty="0"/>
              <a:t> se </a:t>
            </a:r>
            <a:r>
              <a:rPr lang="en-US" dirty="0" err="1"/>
              <a:t>vode</a:t>
            </a:r>
            <a:r>
              <a:rPr lang="en-US" dirty="0"/>
              <a:t> </a:t>
            </a:r>
            <a:r>
              <a:rPr lang="en-US" dirty="0" err="1"/>
              <a:t>kao</a:t>
            </a:r>
            <a:r>
              <a:rPr lang="en-US" dirty="0"/>
              <a:t> </a:t>
            </a:r>
            <a:r>
              <a:rPr lang="en-US" dirty="0" err="1"/>
              <a:t>investiciona</a:t>
            </a:r>
            <a:r>
              <a:rPr lang="en-US" dirty="0"/>
              <a:t> </a:t>
            </a:r>
            <a:r>
              <a:rPr lang="en-US" dirty="0" err="1"/>
              <a:t>imovina</a:t>
            </a:r>
            <a:r>
              <a:rPr lang="en-US" dirty="0"/>
              <a:t> </a:t>
            </a:r>
            <a:r>
              <a:rPr lang="en-US" dirty="0" err="1"/>
              <a:t>jer</a:t>
            </a:r>
            <a:r>
              <a:rPr lang="en-US" dirty="0"/>
              <a:t> </a:t>
            </a:r>
            <a:r>
              <a:rPr lang="en-US" dirty="0" err="1"/>
              <a:t>ih</a:t>
            </a:r>
            <a:r>
              <a:rPr lang="en-US" dirty="0"/>
              <a:t> </a:t>
            </a:r>
            <a:r>
              <a:rPr lang="en-US" dirty="0" err="1"/>
              <a:t>društvo</a:t>
            </a:r>
            <a:r>
              <a:rPr lang="en-US" dirty="0"/>
              <a:t> </a:t>
            </a:r>
            <a:r>
              <a:rPr lang="en-US" dirty="0" err="1"/>
              <a:t>drži</a:t>
            </a:r>
            <a:r>
              <a:rPr lang="en-US" dirty="0"/>
              <a:t> </a:t>
            </a:r>
            <a:r>
              <a:rPr lang="en-US" dirty="0" err="1"/>
              <a:t>prvenstveno</a:t>
            </a:r>
            <a:r>
              <a:rPr lang="en-US" dirty="0"/>
              <a:t> </a:t>
            </a:r>
            <a:r>
              <a:rPr lang="en-US" dirty="0" err="1"/>
              <a:t>radi</a:t>
            </a:r>
            <a:r>
              <a:rPr lang="en-US" dirty="0"/>
              <a:t> </a:t>
            </a:r>
            <a:r>
              <a:rPr lang="en-US" dirty="0" err="1"/>
              <a:t>iznajmljivanja</a:t>
            </a:r>
            <a:r>
              <a:rPr lang="en-US" dirty="0"/>
              <a:t>. </a:t>
            </a:r>
            <a:r>
              <a:rPr lang="en-US" dirty="0" err="1"/>
              <a:t>Za</a:t>
            </a:r>
            <a:r>
              <a:rPr lang="en-US" dirty="0"/>
              <a:t> </a:t>
            </a:r>
            <a:r>
              <a:rPr lang="en-US" dirty="0" err="1"/>
              <a:t>naknadno</a:t>
            </a:r>
            <a:r>
              <a:rPr lang="en-US" dirty="0"/>
              <a:t> </a:t>
            </a:r>
            <a:r>
              <a:rPr lang="en-US" dirty="0" err="1"/>
              <a:t>vrednovanje</a:t>
            </a:r>
            <a:r>
              <a:rPr lang="en-US" dirty="0"/>
              <a:t> </a:t>
            </a:r>
            <a:r>
              <a:rPr lang="en-US" dirty="0" err="1"/>
              <a:t>nekrentina</a:t>
            </a:r>
            <a:r>
              <a:rPr lang="en-US" dirty="0"/>
              <a:t> </a:t>
            </a:r>
            <a:r>
              <a:rPr lang="en-US" dirty="0" err="1"/>
              <a:t>društvo</a:t>
            </a:r>
            <a:r>
              <a:rPr lang="en-US" dirty="0"/>
              <a:t> je </a:t>
            </a:r>
            <a:r>
              <a:rPr lang="en-US" dirty="0" err="1"/>
              <a:t>izabralo</a:t>
            </a:r>
            <a:r>
              <a:rPr lang="en-US" dirty="0"/>
              <a:t> </a:t>
            </a:r>
            <a:r>
              <a:rPr lang="en-US" dirty="0" err="1"/>
              <a:t>fer</a:t>
            </a:r>
            <a:r>
              <a:rPr lang="en-US" dirty="0"/>
              <a:t> </a:t>
            </a:r>
            <a:r>
              <a:rPr lang="en-US" dirty="0" err="1"/>
              <a:t>vrijednost</a:t>
            </a:r>
            <a:r>
              <a:rPr lang="en-US" dirty="0"/>
              <a:t>. Na </a:t>
            </a:r>
            <a:r>
              <a:rPr lang="en-US" dirty="0" err="1"/>
              <a:t>kraju</a:t>
            </a:r>
            <a:r>
              <a:rPr lang="en-US" dirty="0"/>
              <a:t>, u </a:t>
            </a:r>
            <a:r>
              <a:rPr lang="en-US" dirty="0" err="1"/>
              <a:t>odnosu</a:t>
            </a:r>
            <a:r>
              <a:rPr lang="en-US" dirty="0"/>
              <a:t> </a:t>
            </a:r>
            <a:r>
              <a:rPr lang="en-US" dirty="0" err="1"/>
              <a:t>na</a:t>
            </a:r>
            <a:r>
              <a:rPr lang="en-US" dirty="0"/>
              <a:t> </a:t>
            </a:r>
            <a:r>
              <a:rPr lang="en-US" dirty="0" err="1"/>
              <a:t>početak</a:t>
            </a:r>
            <a:r>
              <a:rPr lang="en-US" dirty="0"/>
              <a:t> </a:t>
            </a:r>
            <a:r>
              <a:rPr lang="en-US" dirty="0" err="1"/>
              <a:t>godine</a:t>
            </a:r>
            <a:r>
              <a:rPr lang="en-US" dirty="0"/>
              <a:t>, </a:t>
            </a:r>
            <a:r>
              <a:rPr lang="en-US" dirty="0" err="1"/>
              <a:t>vrijednost</a:t>
            </a:r>
            <a:r>
              <a:rPr lang="en-US" dirty="0"/>
              <a:t> </a:t>
            </a:r>
            <a:r>
              <a:rPr lang="en-US" dirty="0" err="1"/>
              <a:t>nekrentina</a:t>
            </a:r>
            <a:r>
              <a:rPr lang="en-US" dirty="0"/>
              <a:t> je </a:t>
            </a:r>
            <a:r>
              <a:rPr lang="en-US" dirty="0" err="1"/>
              <a:t>porasla</a:t>
            </a:r>
            <a:r>
              <a:rPr lang="en-US" dirty="0"/>
              <a:t> </a:t>
            </a:r>
            <a:r>
              <a:rPr lang="en-US" dirty="0" err="1"/>
              <a:t>za</a:t>
            </a:r>
            <a:r>
              <a:rPr lang="en-US" dirty="0"/>
              <a:t> 50.000 KM. Da li se </a:t>
            </a:r>
            <a:r>
              <a:rPr lang="en-US" dirty="0" err="1"/>
              <a:t>za</a:t>
            </a:r>
            <a:r>
              <a:rPr lang="en-US" dirty="0"/>
              <a:t> </a:t>
            </a:r>
            <a:r>
              <a:rPr lang="en-US" dirty="0" err="1"/>
              <a:t>nevedenu</a:t>
            </a:r>
            <a:r>
              <a:rPr lang="en-US" dirty="0"/>
              <a:t> </a:t>
            </a:r>
            <a:r>
              <a:rPr lang="en-US" dirty="0" err="1"/>
              <a:t>imovinu</a:t>
            </a:r>
            <a:r>
              <a:rPr lang="en-US" dirty="0"/>
              <a:t> </a:t>
            </a:r>
            <a:r>
              <a:rPr lang="en-US" dirty="0" err="1"/>
              <a:t>može</a:t>
            </a:r>
            <a:r>
              <a:rPr lang="en-US" dirty="0"/>
              <a:t> </a:t>
            </a:r>
            <a:r>
              <a:rPr lang="en-US" dirty="0" err="1"/>
              <a:t>primijeniti</a:t>
            </a:r>
            <a:r>
              <a:rPr lang="en-US" dirty="0"/>
              <a:t> </a:t>
            </a:r>
            <a:r>
              <a:rPr lang="en-US" dirty="0" err="1"/>
              <a:t>načelo</a:t>
            </a:r>
            <a:r>
              <a:rPr lang="en-US" dirty="0"/>
              <a:t> </a:t>
            </a:r>
            <a:r>
              <a:rPr lang="en-US" dirty="0" err="1"/>
              <a:t>opreznosti</a:t>
            </a:r>
            <a:r>
              <a:rPr lang="en-US" dirty="0"/>
              <a:t> </a:t>
            </a:r>
            <a:r>
              <a:rPr lang="en-US" dirty="0" err="1"/>
              <a:t>sa</a:t>
            </a:r>
            <a:r>
              <a:rPr lang="en-US" dirty="0"/>
              <a:t> </a:t>
            </a:r>
            <a:r>
              <a:rPr lang="en-US" dirty="0" err="1"/>
              <a:t>svojim</a:t>
            </a:r>
            <a:r>
              <a:rPr lang="en-US" dirty="0"/>
              <a:t> </a:t>
            </a:r>
            <a:r>
              <a:rPr lang="en-US" dirty="0" err="1"/>
              <a:t>principima</a:t>
            </a:r>
            <a:r>
              <a:rPr lang="en-US" dirty="0"/>
              <a:t>?</a:t>
            </a:r>
          </a:p>
          <a:p>
            <a:endParaRPr lang="en-US" dirty="0"/>
          </a:p>
        </p:txBody>
      </p:sp>
    </p:spTree>
    <p:extLst>
      <p:ext uri="{BB962C8B-B14F-4D97-AF65-F5344CB8AC3E}">
        <p14:creationId xmlns:p14="http://schemas.microsoft.com/office/powerpoint/2010/main" val="1777628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realizacije</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RS" dirty="0" smtClean="0"/>
              <a:t>N</a:t>
            </a:r>
            <a:r>
              <a:rPr lang="vi-VN" dirty="0" smtClean="0"/>
              <a:t>ačelo </a:t>
            </a:r>
            <a:r>
              <a:rPr lang="vi-VN" dirty="0"/>
              <a:t>realizacije ne bavi se samo pitanjem procijenjivanja i utvrđivanja vremena priznavanja računa uspjeha nego i procjenjivanjem ulaganja koja se nalaze u procesu realizacije ali nisu još dospjeli do trenutka realizacije. </a:t>
            </a:r>
            <a:endParaRPr lang="sr-Latn-RS" dirty="0" smtClean="0"/>
          </a:p>
          <a:p>
            <a:pPr algn="just"/>
            <a:r>
              <a:rPr lang="vi-VN" dirty="0" smtClean="0"/>
              <a:t>Trenutak </a:t>
            </a:r>
            <a:r>
              <a:rPr lang="vi-VN" dirty="0"/>
              <a:t>realizacije predstavlja poslovni događaj koji dovodi do nastanka prihoda, kao rezultata ugovorenog odnosa između prodavaca i kupca, te izlaza prodatih proizvoda iz društva i priznavanja rashoda u visini njihove cijene </a:t>
            </a:r>
            <a:r>
              <a:rPr lang="vi-VN" dirty="0" smtClean="0"/>
              <a:t>koštanja.</a:t>
            </a:r>
            <a:endParaRPr lang="sr-Latn-RS" dirty="0" smtClean="0"/>
          </a:p>
          <a:p>
            <a:pPr algn="just"/>
            <a:r>
              <a:rPr lang="vi-VN" dirty="0" smtClean="0"/>
              <a:t> </a:t>
            </a:r>
            <a:r>
              <a:rPr lang="vi-VN" dirty="0"/>
              <a:t>Sučeljavanjam realizovanih prihoda i rashoda, dobija se razlika kao mjera uspješnosti. </a:t>
            </a:r>
            <a:endParaRPr lang="sr-Latn-RS" dirty="0" smtClean="0"/>
          </a:p>
          <a:p>
            <a:pPr algn="just"/>
            <a:r>
              <a:rPr lang="vi-VN" dirty="0" smtClean="0"/>
              <a:t>Zahtjev </a:t>
            </a:r>
            <a:r>
              <a:rPr lang="vi-VN" dirty="0"/>
              <a:t>da ulaganja u zalihe ostanu neutralna na visinu rezultata do trenutka njihove realizacije, uslovila je isticanje principa istorijskog troška kao gornje granice procijenjivanja zaliha.</a:t>
            </a:r>
            <a:endParaRPr lang="en-US" dirty="0"/>
          </a:p>
        </p:txBody>
      </p:sp>
    </p:spTree>
    <p:extLst>
      <p:ext uri="{BB962C8B-B14F-4D97-AF65-F5344CB8AC3E}">
        <p14:creationId xmlns:p14="http://schemas.microsoft.com/office/powerpoint/2010/main" val="431166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278261570"/>
              </p:ext>
            </p:extLst>
          </p:nvPr>
        </p:nvGraphicFramePr>
        <p:xfrm>
          <a:off x="457200" y="838201"/>
          <a:ext cx="8229600" cy="5562600"/>
        </p:xfrm>
        <a:graphic>
          <a:graphicData uri="http://schemas.openxmlformats.org/drawingml/2006/table">
            <a:tbl>
              <a:tblPr firstRow="1" firstCol="1" bandRow="1">
                <a:tableStyleId>{5C22544A-7EE6-4342-B048-85BDC9FD1C3A}</a:tableStyleId>
              </a:tblPr>
              <a:tblGrid>
                <a:gridCol w="749252">
                  <a:extLst>
                    <a:ext uri="{9D8B030D-6E8A-4147-A177-3AD203B41FA5}">
                      <a16:colId xmlns:a16="http://schemas.microsoft.com/office/drawing/2014/main" val="20000"/>
                    </a:ext>
                  </a:extLst>
                </a:gridCol>
                <a:gridCol w="3099572">
                  <a:extLst>
                    <a:ext uri="{9D8B030D-6E8A-4147-A177-3AD203B41FA5}">
                      <a16:colId xmlns:a16="http://schemas.microsoft.com/office/drawing/2014/main" val="20001"/>
                    </a:ext>
                  </a:extLst>
                </a:gridCol>
                <a:gridCol w="1149084">
                  <a:extLst>
                    <a:ext uri="{9D8B030D-6E8A-4147-A177-3AD203B41FA5}">
                      <a16:colId xmlns:a16="http://schemas.microsoft.com/office/drawing/2014/main" val="20002"/>
                    </a:ext>
                  </a:extLst>
                </a:gridCol>
                <a:gridCol w="938738">
                  <a:extLst>
                    <a:ext uri="{9D8B030D-6E8A-4147-A177-3AD203B41FA5}">
                      <a16:colId xmlns:a16="http://schemas.microsoft.com/office/drawing/2014/main" val="20003"/>
                    </a:ext>
                  </a:extLst>
                </a:gridCol>
                <a:gridCol w="1115185">
                  <a:extLst>
                    <a:ext uri="{9D8B030D-6E8A-4147-A177-3AD203B41FA5}">
                      <a16:colId xmlns:a16="http://schemas.microsoft.com/office/drawing/2014/main" val="20004"/>
                    </a:ext>
                  </a:extLst>
                </a:gridCol>
                <a:gridCol w="1177769">
                  <a:extLst>
                    <a:ext uri="{9D8B030D-6E8A-4147-A177-3AD203B41FA5}">
                      <a16:colId xmlns:a16="http://schemas.microsoft.com/office/drawing/2014/main" val="20005"/>
                    </a:ext>
                  </a:extLst>
                </a:gridCol>
              </a:tblGrid>
              <a:tr h="344929">
                <a:tc gridSpan="5">
                  <a:txBody>
                    <a:bodyPr/>
                    <a:lstStyle/>
                    <a:p>
                      <a:pPr marL="0" marR="0" algn="ctr">
                        <a:lnSpc>
                          <a:spcPct val="115000"/>
                        </a:lnSpc>
                        <a:spcBef>
                          <a:spcPts val="0"/>
                        </a:spcBef>
                        <a:spcAft>
                          <a:spcPts val="0"/>
                        </a:spcAft>
                      </a:pPr>
                      <a:r>
                        <a:rPr lang="en-US" sz="1400">
                          <a:effectLst/>
                        </a:rPr>
                        <a:t>Strogi princip realizacija</a:t>
                      </a:r>
                      <a:endParaRPr lang="en-US" sz="14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713565">
                <a:tc>
                  <a:txBody>
                    <a:bodyPr/>
                    <a:lstStyle/>
                    <a:p>
                      <a:pPr marL="0" marR="0" algn="ctr">
                        <a:lnSpc>
                          <a:spcPct val="115000"/>
                        </a:lnSpc>
                        <a:spcBef>
                          <a:spcPts val="0"/>
                        </a:spcBef>
                        <a:spcAft>
                          <a:spcPts val="0"/>
                        </a:spcAft>
                      </a:pPr>
                      <a:r>
                        <a:rPr lang="en-US" sz="1400">
                          <a:effectLst/>
                        </a:rPr>
                        <a:t>Red.</a:t>
                      </a:r>
                    </a:p>
                    <a:p>
                      <a:pPr marL="0" marR="0" algn="ctr">
                        <a:lnSpc>
                          <a:spcPct val="115000"/>
                        </a:lnSpc>
                        <a:spcBef>
                          <a:spcPts val="0"/>
                        </a:spcBef>
                        <a:spcAft>
                          <a:spcPts val="0"/>
                        </a:spcAft>
                      </a:pPr>
                      <a:r>
                        <a:rPr lang="en-US" sz="1400">
                          <a:effectLst/>
                        </a:rPr>
                        <a:t>br.</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Naziv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1.godina</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2.godina</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3.godina</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Ukupno</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971677">
                <a:tc>
                  <a:txBody>
                    <a:bodyPr/>
                    <a:lstStyle/>
                    <a:p>
                      <a:pPr marL="0" marR="0" algn="just">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400">
                          <a:effectLst/>
                        </a:rPr>
                        <a:t>Prihod od povećanja zaliha</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960.000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720.000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1.320.000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3.000.000</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953868">
                <a:tc>
                  <a:txBody>
                    <a:bodyPr/>
                    <a:lstStyle/>
                    <a:p>
                      <a:pPr marL="0" marR="0" algn="just">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400">
                          <a:effectLst/>
                        </a:rPr>
                        <a:t>Troškovi po prirodnim vrstama</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960.000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720.000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720.000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2.400.000</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44929">
                <a:tc>
                  <a:txBody>
                    <a:bodyPr/>
                    <a:lstStyle/>
                    <a:p>
                      <a:pPr marL="0" marR="0" algn="just">
                        <a:lnSpc>
                          <a:spcPct val="115000"/>
                        </a:lnSpc>
                        <a:spcBef>
                          <a:spcPts val="0"/>
                        </a:spcBef>
                        <a:spcAft>
                          <a:spcPts val="0"/>
                        </a:spcAft>
                      </a:pPr>
                      <a:r>
                        <a:rPr lang="en-US" sz="1400">
                          <a:effectLst/>
                        </a:rPr>
                        <a:t>3.</a:t>
                      </a:r>
                      <a:endParaRPr lang="en-US" sz="14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400">
                          <a:effectLst/>
                        </a:rPr>
                        <a:t>Rezultat</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600.000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600.000</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44929">
                <a:tc gridSpan="6">
                  <a:txBody>
                    <a:bodyPr/>
                    <a:lstStyle/>
                    <a:p>
                      <a:pPr marL="0" marR="0" algn="ctr">
                        <a:lnSpc>
                          <a:spcPct val="115000"/>
                        </a:lnSpc>
                        <a:spcBef>
                          <a:spcPts val="0"/>
                        </a:spcBef>
                        <a:spcAft>
                          <a:spcPts val="0"/>
                        </a:spcAft>
                      </a:pPr>
                      <a:r>
                        <a:rPr lang="en-US" sz="1400">
                          <a:effectLst/>
                        </a:rPr>
                        <a:t>Princip realizacije</a:t>
                      </a:r>
                      <a:endParaRPr lang="en-US" sz="14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606602">
                <a:tc>
                  <a:txBody>
                    <a:bodyPr/>
                    <a:lstStyle/>
                    <a:p>
                      <a:pPr marL="0" marR="0">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Prihod od povećanja zaliha</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1.200.000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900.000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900.000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3.000.000</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937172">
                <a:tc>
                  <a:txBody>
                    <a:bodyPr/>
                    <a:lstStyle/>
                    <a:p>
                      <a:pPr marL="0" marR="0">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Troškovi po prirodnim vrstama</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960.000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720.000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720.000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2.400.000</a:t>
                      </a:r>
                      <a:endParaRPr lang="en-US" sz="14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344929">
                <a:tc>
                  <a:txBody>
                    <a:bodyPr/>
                    <a:lstStyle/>
                    <a:p>
                      <a:pPr marL="0" marR="0">
                        <a:lnSpc>
                          <a:spcPct val="115000"/>
                        </a:lnSpc>
                        <a:spcBef>
                          <a:spcPts val="0"/>
                        </a:spcBef>
                        <a:spcAft>
                          <a:spcPts val="0"/>
                        </a:spcAft>
                      </a:pPr>
                      <a:r>
                        <a:rPr lang="en-US" sz="1400">
                          <a:effectLst/>
                        </a:rPr>
                        <a:t>3.</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Rezultat</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240.000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180.000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a:effectLst/>
                        </a:rPr>
                        <a:t>180.000</a:t>
                      </a:r>
                      <a:endParaRPr lang="en-US" sz="14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effectLst/>
                        </a:rPr>
                        <a:t>600.000</a:t>
                      </a:r>
                      <a:endParaRPr lang="en-US" sz="1400" dirty="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73937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impariteta</a:t>
            </a:r>
            <a:endParaRPr lang="en-US" dirty="0"/>
          </a:p>
        </p:txBody>
      </p:sp>
      <p:sp>
        <p:nvSpPr>
          <p:cNvPr id="3" name="Content Placeholder 2"/>
          <p:cNvSpPr>
            <a:spLocks noGrp="1"/>
          </p:cNvSpPr>
          <p:nvPr>
            <p:ph idx="1"/>
          </p:nvPr>
        </p:nvSpPr>
        <p:spPr/>
        <p:txBody>
          <a:bodyPr/>
          <a:lstStyle/>
          <a:p>
            <a:pPr algn="just"/>
            <a:r>
              <a:rPr lang="vi-VN" dirty="0"/>
              <a:t>Imovina se saglasno ovom </a:t>
            </a:r>
            <a:r>
              <a:rPr lang="vi-VN" dirty="0" smtClean="0"/>
              <a:t>nače</a:t>
            </a:r>
            <a:r>
              <a:rPr lang="en-US" dirty="0" smtClean="0"/>
              <a:t>l</a:t>
            </a:r>
            <a:r>
              <a:rPr lang="vi-VN" dirty="0" smtClean="0"/>
              <a:t>u </a:t>
            </a:r>
            <a:r>
              <a:rPr lang="vi-VN" dirty="0"/>
              <a:t>bilansira najviše do iznosa po kome će se u budućnosti realizovati, te imovina sadrži gubitke uvijek kada se njenom prodajom ili upotrebom ne može nadoknaditi njena knjigovodstvena vrijednost. Utvrđivanja negativnih doprinosa periodičnom rezultatu počiva na sljedećim pretpostavkama:</a:t>
            </a:r>
          </a:p>
          <a:p>
            <a:pPr lvl="1" algn="just"/>
            <a:r>
              <a:rPr lang="vi-VN" dirty="0"/>
              <a:t>1. imparitetni gubici nisu jednaki gubicima koji se javljaju kao razlika između knjigovodstvene i tržišne vrijednosti;</a:t>
            </a:r>
          </a:p>
          <a:p>
            <a:pPr lvl="1" algn="just"/>
            <a:r>
              <a:rPr lang="vi-VN" dirty="0"/>
              <a:t>2. vrijednosti na tržištu nabavke </a:t>
            </a:r>
            <a:r>
              <a:rPr lang="vi-VN" dirty="0" smtClean="0"/>
              <a:t>ni</a:t>
            </a:r>
            <a:r>
              <a:rPr lang="sr-Latn-RS" dirty="0" smtClean="0"/>
              <a:t>su</a:t>
            </a:r>
            <a:r>
              <a:rPr lang="vi-VN" dirty="0" smtClean="0"/>
              <a:t> </a:t>
            </a:r>
            <a:r>
              <a:rPr lang="vi-VN" dirty="0"/>
              <a:t>mjerodavne za utvrđivanje imparitetnih gubitaka; i </a:t>
            </a:r>
          </a:p>
          <a:p>
            <a:pPr lvl="1" algn="just"/>
            <a:r>
              <a:rPr lang="vi-VN" dirty="0"/>
              <a:t>3. za utvrđivanje imparitetnih gubitaka mjerodavne su cijene na tržištu prodaje.</a:t>
            </a:r>
          </a:p>
          <a:p>
            <a:endParaRPr lang="en-US" dirty="0"/>
          </a:p>
        </p:txBody>
      </p:sp>
    </p:spTree>
    <p:extLst>
      <p:ext uri="{BB962C8B-B14F-4D97-AF65-F5344CB8AC3E}">
        <p14:creationId xmlns:p14="http://schemas.microsoft.com/office/powerpoint/2010/main" val="321887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2362200"/>
          </a:xfrm>
        </p:spPr>
        <p:txBody>
          <a:bodyPr/>
          <a:lstStyle/>
          <a:p>
            <a:pPr algn="just"/>
            <a:r>
              <a:rPr lang="vi-VN" dirty="0"/>
              <a:t>Cijena koštanja zaliha nedovršene proizvodnje iznosi 105.000 KM. Ukoliko je za završetak njihove proizvodnje potrebno dodatnih 25.000 KM (materijal, časovi rada, električna energija i drugi troškovi), odredite da li su zalihe obezvređene ako je prodajna cijena cjelokupnih zaliha 130.000 KM a troškovi prodaje 2.000 KM</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58894862"/>
              </p:ext>
            </p:extLst>
          </p:nvPr>
        </p:nvGraphicFramePr>
        <p:xfrm>
          <a:off x="457200" y="3048000"/>
          <a:ext cx="8229600" cy="3200398"/>
        </p:xfrm>
        <a:graphic>
          <a:graphicData uri="http://schemas.openxmlformats.org/drawingml/2006/table">
            <a:tbl>
              <a:tblPr firstRow="1" firstCol="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96642">
                <a:tc>
                  <a:txBody>
                    <a:bodyPr/>
                    <a:lstStyle/>
                    <a:p>
                      <a:pPr marL="0" marR="0" algn="ctr">
                        <a:lnSpc>
                          <a:spcPct val="115000"/>
                        </a:lnSpc>
                        <a:spcBef>
                          <a:spcPts val="0"/>
                        </a:spcBef>
                        <a:spcAft>
                          <a:spcPts val="0"/>
                        </a:spcAft>
                      </a:pPr>
                      <a:r>
                        <a:rPr lang="en-US" sz="1600">
                          <a:effectLst/>
                        </a:rPr>
                        <a:t>31.12.20X1.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Primjena nečela</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Neprimjenjivanje načela</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96642">
                <a:tc>
                  <a:txBody>
                    <a:bodyPr/>
                    <a:lstStyle/>
                    <a:p>
                      <a:pPr marL="0" marR="0" algn="just">
                        <a:lnSpc>
                          <a:spcPct val="115000"/>
                        </a:lnSpc>
                        <a:spcBef>
                          <a:spcPts val="0"/>
                        </a:spcBef>
                        <a:spcAft>
                          <a:spcPts val="0"/>
                        </a:spcAft>
                      </a:pPr>
                      <a:r>
                        <a:rPr lang="en-US" sz="1600">
                          <a:effectLst/>
                        </a:rPr>
                        <a:t>Imparitenti gubitak</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(2.000)</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96642">
                <a:tc>
                  <a:txBody>
                    <a:bodyPr/>
                    <a:lstStyle/>
                    <a:p>
                      <a:pPr marL="0" marR="0" algn="just">
                        <a:lnSpc>
                          <a:spcPct val="115000"/>
                        </a:lnSpc>
                        <a:spcBef>
                          <a:spcPts val="0"/>
                        </a:spcBef>
                        <a:spcAft>
                          <a:spcPts val="0"/>
                        </a:spcAft>
                      </a:pPr>
                      <a:r>
                        <a:rPr lang="en-US" sz="1600">
                          <a:effectLst/>
                        </a:rPr>
                        <a:t>01.01.-31.12.20X2.</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96642">
                <a:tc>
                  <a:txBody>
                    <a:bodyPr/>
                    <a:lstStyle/>
                    <a:p>
                      <a:pPr marL="0" marR="0" algn="just">
                        <a:lnSpc>
                          <a:spcPct val="115000"/>
                        </a:lnSpc>
                        <a:spcBef>
                          <a:spcPts val="0"/>
                        </a:spcBef>
                        <a:spcAft>
                          <a:spcPts val="0"/>
                        </a:spcAft>
                      </a:pPr>
                      <a:r>
                        <a:rPr lang="en-US" sz="1600">
                          <a:effectLst/>
                        </a:rPr>
                        <a:t>Prihod od prodaje</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130.000</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130.000</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96642">
                <a:tc>
                  <a:txBody>
                    <a:bodyPr/>
                    <a:lstStyle/>
                    <a:p>
                      <a:pPr marL="0" marR="0" algn="just">
                        <a:lnSpc>
                          <a:spcPct val="115000"/>
                        </a:lnSpc>
                        <a:spcBef>
                          <a:spcPts val="0"/>
                        </a:spcBef>
                        <a:spcAft>
                          <a:spcPts val="0"/>
                        </a:spcAft>
                      </a:pPr>
                      <a:r>
                        <a:rPr lang="en-US" sz="1600">
                          <a:effectLst/>
                        </a:rPr>
                        <a:t>Troškovi prodaje</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(2.000)</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(2.000)</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820546">
                <a:tc>
                  <a:txBody>
                    <a:bodyPr/>
                    <a:lstStyle/>
                    <a:p>
                      <a:pPr marL="0" marR="0" algn="just">
                        <a:lnSpc>
                          <a:spcPct val="115000"/>
                        </a:lnSpc>
                        <a:spcBef>
                          <a:spcPts val="0"/>
                        </a:spcBef>
                        <a:spcAft>
                          <a:spcPts val="0"/>
                        </a:spcAft>
                      </a:pPr>
                      <a:r>
                        <a:rPr lang="en-US" sz="1600">
                          <a:effectLst/>
                        </a:rPr>
                        <a:t>Troškovi prodatih proizvoda</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(128.000)</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(130.000)</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96642">
                <a:tc>
                  <a:txBody>
                    <a:bodyPr/>
                    <a:lstStyle/>
                    <a:p>
                      <a:pPr marL="0" marR="0" algn="just">
                        <a:lnSpc>
                          <a:spcPct val="115000"/>
                        </a:lnSpc>
                        <a:spcBef>
                          <a:spcPts val="0"/>
                        </a:spcBef>
                        <a:spcAft>
                          <a:spcPts val="0"/>
                        </a:spcAft>
                      </a:pPr>
                      <a:r>
                        <a:rPr lang="en-US" sz="1600">
                          <a:effectLst/>
                        </a:rPr>
                        <a:t>Rezultat perioda</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a:effectLst/>
                        </a:rPr>
                        <a:t>(2.000)</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89000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impariteta</a:t>
            </a:r>
            <a:endParaRPr lang="en-US" dirty="0"/>
          </a:p>
        </p:txBody>
      </p:sp>
      <p:sp>
        <p:nvSpPr>
          <p:cNvPr id="3" name="Content Placeholder 2"/>
          <p:cNvSpPr>
            <a:spLocks noGrp="1"/>
          </p:cNvSpPr>
          <p:nvPr>
            <p:ph idx="1"/>
          </p:nvPr>
        </p:nvSpPr>
        <p:spPr/>
        <p:txBody>
          <a:bodyPr/>
          <a:lstStyle/>
          <a:p>
            <a:r>
              <a:rPr lang="sr-Latn-RS" dirty="0" smtClean="0"/>
              <a:t>Zalihe (gotovi proizvodi, materijal, roba, nedovršena proizvodnja)</a:t>
            </a:r>
          </a:p>
          <a:p>
            <a:r>
              <a:rPr lang="sr-Latn-RS" dirty="0" smtClean="0"/>
              <a:t>Stalna materijalna sredstva</a:t>
            </a:r>
          </a:p>
          <a:p>
            <a:r>
              <a:rPr lang="sr-Latn-RS" dirty="0" smtClean="0"/>
              <a:t>Dugoročni plasmani</a:t>
            </a:r>
          </a:p>
          <a:p>
            <a:r>
              <a:rPr lang="sr-Latn-RS" smtClean="0"/>
              <a:t>Potraživanja</a:t>
            </a:r>
            <a:endParaRPr lang="sr-Latn-RS" dirty="0" smtClean="0"/>
          </a:p>
          <a:p>
            <a:endParaRPr lang="en-US" dirty="0"/>
          </a:p>
        </p:txBody>
      </p:sp>
    </p:spTree>
    <p:extLst>
      <p:ext uri="{BB962C8B-B14F-4D97-AF65-F5344CB8AC3E}">
        <p14:creationId xmlns:p14="http://schemas.microsoft.com/office/powerpoint/2010/main" val="336944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a:t>
            </a:r>
            <a:r>
              <a:rPr lang="sr-Latn-RS" dirty="0" smtClean="0"/>
              <a:t>čelo stalnosti (going concern)</a:t>
            </a:r>
            <a:endParaRPr lang="en-US" dirty="0"/>
          </a:p>
        </p:txBody>
      </p:sp>
      <p:sp>
        <p:nvSpPr>
          <p:cNvPr id="3" name="Content Placeholder 2"/>
          <p:cNvSpPr>
            <a:spLocks noGrp="1"/>
          </p:cNvSpPr>
          <p:nvPr>
            <p:ph idx="1"/>
          </p:nvPr>
        </p:nvSpPr>
        <p:spPr/>
        <p:txBody>
          <a:bodyPr/>
          <a:lstStyle/>
          <a:p>
            <a:pPr algn="just"/>
            <a:r>
              <a:rPr lang="sr-Latn-RS" dirty="0" smtClean="0"/>
              <a:t>Vrednovanje imovine i obaveza saglasno ovom načelu</a:t>
            </a:r>
          </a:p>
          <a:p>
            <a:pPr algn="just"/>
            <a:r>
              <a:rPr lang="sr-Latn-RS" dirty="0" smtClean="0"/>
              <a:t>Pretpostavka da će društvo poslovati bar još jednu godinu</a:t>
            </a:r>
          </a:p>
          <a:p>
            <a:pPr algn="just"/>
            <a:r>
              <a:rPr lang="vi-VN" dirty="0"/>
              <a:t>Uz akrualnu (obračunsku) osnovu računovodstva, pretpostavka o neograničenom vremenu poslovanja, predstavlja kamen temeljac na kojem su izgrađeni MSFI/MRS</a:t>
            </a:r>
            <a:endParaRPr lang="sr-Latn-RS" dirty="0" smtClean="0"/>
          </a:p>
          <a:p>
            <a:endParaRPr lang="en-US" dirty="0"/>
          </a:p>
        </p:txBody>
      </p:sp>
    </p:spTree>
    <p:extLst>
      <p:ext uri="{BB962C8B-B14F-4D97-AF65-F5344CB8AC3E}">
        <p14:creationId xmlns:p14="http://schemas.microsoft.com/office/powerpoint/2010/main" val="522164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Sistematizacija načela</a:t>
            </a:r>
            <a:endParaRPr lang="en-US" dirty="0"/>
          </a:p>
        </p:txBody>
      </p:sp>
      <p:sp>
        <p:nvSpPr>
          <p:cNvPr id="3" name="Content Placeholder 2"/>
          <p:cNvSpPr>
            <a:spLocks noGrp="1"/>
          </p:cNvSpPr>
          <p:nvPr>
            <p:ph idx="1"/>
          </p:nvPr>
        </p:nvSpPr>
        <p:spPr/>
        <p:txBody>
          <a:bodyPr/>
          <a:lstStyle/>
          <a:p>
            <a:r>
              <a:rPr lang="sr-Latn-RS" dirty="0" err="1"/>
              <a:t>N</a:t>
            </a:r>
            <a:r>
              <a:rPr lang="en-US" dirty="0" err="1" smtClean="0"/>
              <a:t>ačela</a:t>
            </a:r>
            <a:r>
              <a:rPr lang="en-US" dirty="0" smtClean="0"/>
              <a:t> </a:t>
            </a:r>
            <a:r>
              <a:rPr lang="en-US" dirty="0" err="1" smtClean="0"/>
              <a:t>urednog</a:t>
            </a:r>
            <a:r>
              <a:rPr lang="en-US" dirty="0" smtClean="0"/>
              <a:t> </a:t>
            </a:r>
            <a:r>
              <a:rPr lang="en-US" dirty="0" err="1" smtClean="0"/>
              <a:t>knjigovodstva</a:t>
            </a:r>
            <a:r>
              <a:rPr lang="en-US" dirty="0" smtClean="0"/>
              <a:t> u </a:t>
            </a:r>
            <a:r>
              <a:rPr lang="en-US" dirty="0" err="1" smtClean="0"/>
              <a:t>užem</a:t>
            </a:r>
            <a:r>
              <a:rPr lang="en-US" dirty="0" smtClean="0"/>
              <a:t> </a:t>
            </a:r>
            <a:r>
              <a:rPr lang="en-US" dirty="0" err="1" smtClean="0"/>
              <a:t>smislu</a:t>
            </a:r>
            <a:endParaRPr lang="sr-Latn-RS" dirty="0"/>
          </a:p>
          <a:p>
            <a:r>
              <a:rPr lang="sr-Latn-RS" dirty="0" smtClean="0"/>
              <a:t>N</a:t>
            </a:r>
            <a:r>
              <a:rPr lang="en-US" dirty="0" err="1" smtClean="0"/>
              <a:t>ačela</a:t>
            </a:r>
            <a:r>
              <a:rPr lang="en-US" dirty="0" smtClean="0"/>
              <a:t> </a:t>
            </a:r>
            <a:r>
              <a:rPr lang="en-US" dirty="0" err="1" smtClean="0"/>
              <a:t>inventarisanja</a:t>
            </a:r>
            <a:endParaRPr lang="sr-Latn-RS" dirty="0" smtClean="0"/>
          </a:p>
          <a:p>
            <a:r>
              <a:rPr lang="sr-Latn-RS" dirty="0" smtClean="0"/>
              <a:t>N</a:t>
            </a:r>
            <a:r>
              <a:rPr lang="en-US" dirty="0" err="1" smtClean="0"/>
              <a:t>ačela</a:t>
            </a:r>
            <a:r>
              <a:rPr lang="en-US" dirty="0" smtClean="0"/>
              <a:t> </a:t>
            </a:r>
            <a:r>
              <a:rPr lang="en-US" dirty="0" err="1" smtClean="0"/>
              <a:t>urednog</a:t>
            </a:r>
            <a:r>
              <a:rPr lang="en-US" dirty="0" smtClean="0"/>
              <a:t> </a:t>
            </a:r>
            <a:r>
              <a:rPr lang="en-US" dirty="0" err="1" smtClean="0"/>
              <a:t>bilansiranja</a:t>
            </a:r>
            <a:endParaRPr lang="en-US" dirty="0"/>
          </a:p>
        </p:txBody>
      </p:sp>
    </p:spTree>
    <p:extLst>
      <p:ext uri="{BB962C8B-B14F-4D97-AF65-F5344CB8AC3E}">
        <p14:creationId xmlns:p14="http://schemas.microsoft.com/office/powerpoint/2010/main" val="2169889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bilansnog identiteta</a:t>
            </a:r>
            <a:endParaRPr lang="en-US" dirty="0"/>
          </a:p>
        </p:txBody>
      </p:sp>
      <p:sp>
        <p:nvSpPr>
          <p:cNvPr id="3" name="Content Placeholder 2"/>
          <p:cNvSpPr>
            <a:spLocks noGrp="1"/>
          </p:cNvSpPr>
          <p:nvPr>
            <p:ph idx="1"/>
          </p:nvPr>
        </p:nvSpPr>
        <p:spPr/>
        <p:txBody>
          <a:bodyPr>
            <a:normAutofit fontScale="92500"/>
          </a:bodyPr>
          <a:lstStyle/>
          <a:p>
            <a:pPr algn="just"/>
            <a:r>
              <a:rPr lang="en-US" dirty="0" err="1"/>
              <a:t>Bilansni</a:t>
            </a:r>
            <a:r>
              <a:rPr lang="en-US" dirty="0"/>
              <a:t> </a:t>
            </a:r>
            <a:r>
              <a:rPr lang="en-US" dirty="0" err="1"/>
              <a:t>identitet</a:t>
            </a:r>
            <a:r>
              <a:rPr lang="en-US" dirty="0"/>
              <a:t> </a:t>
            </a:r>
            <a:r>
              <a:rPr lang="en-US" dirty="0" err="1"/>
              <a:t>podrazumijeva</a:t>
            </a:r>
            <a:r>
              <a:rPr lang="en-US" dirty="0"/>
              <a:t> </a:t>
            </a:r>
            <a:r>
              <a:rPr lang="en-US" dirty="0" err="1"/>
              <a:t>apsolutnu</a:t>
            </a:r>
            <a:r>
              <a:rPr lang="en-US" dirty="0"/>
              <a:t> </a:t>
            </a:r>
            <a:r>
              <a:rPr lang="en-US" dirty="0" err="1"/>
              <a:t>jednakost</a:t>
            </a:r>
            <a:r>
              <a:rPr lang="en-US" dirty="0"/>
              <a:t> </a:t>
            </a:r>
            <a:r>
              <a:rPr lang="en-US" dirty="0" err="1"/>
              <a:t>završnog</a:t>
            </a:r>
            <a:r>
              <a:rPr lang="en-US" dirty="0"/>
              <a:t> </a:t>
            </a:r>
            <a:r>
              <a:rPr lang="en-US" dirty="0" err="1"/>
              <a:t>bilansa</a:t>
            </a:r>
            <a:r>
              <a:rPr lang="en-US" dirty="0"/>
              <a:t> </a:t>
            </a:r>
            <a:r>
              <a:rPr lang="en-US" dirty="0" err="1"/>
              <a:t>jednog</a:t>
            </a:r>
            <a:r>
              <a:rPr lang="en-US" dirty="0"/>
              <a:t> </a:t>
            </a:r>
            <a:r>
              <a:rPr lang="en-US" dirty="0" err="1"/>
              <a:t>perioda</a:t>
            </a:r>
            <a:r>
              <a:rPr lang="en-US" dirty="0"/>
              <a:t> </a:t>
            </a:r>
            <a:r>
              <a:rPr lang="en-US" dirty="0" err="1"/>
              <a:t>i</a:t>
            </a:r>
            <a:r>
              <a:rPr lang="en-US" dirty="0"/>
              <a:t> </a:t>
            </a:r>
            <a:r>
              <a:rPr lang="en-US" dirty="0" err="1"/>
              <a:t>početnog</a:t>
            </a:r>
            <a:r>
              <a:rPr lang="en-US" dirty="0"/>
              <a:t> </a:t>
            </a:r>
            <a:r>
              <a:rPr lang="en-US" dirty="0" err="1"/>
              <a:t>bilansa</a:t>
            </a:r>
            <a:r>
              <a:rPr lang="en-US" dirty="0"/>
              <a:t> </a:t>
            </a:r>
            <a:r>
              <a:rPr lang="en-US" dirty="0" err="1"/>
              <a:t>narednog</a:t>
            </a:r>
            <a:r>
              <a:rPr lang="en-US" dirty="0"/>
              <a:t> </a:t>
            </a:r>
            <a:r>
              <a:rPr lang="en-US" dirty="0" err="1"/>
              <a:t>perioda</a:t>
            </a:r>
            <a:r>
              <a:rPr lang="en-US" dirty="0" smtClean="0"/>
              <a:t>.</a:t>
            </a:r>
            <a:endParaRPr lang="sr-Latn-RS" dirty="0" smtClean="0"/>
          </a:p>
          <a:p>
            <a:pPr algn="just"/>
            <a:r>
              <a:rPr lang="en-US" dirty="0" err="1"/>
              <a:t>Načelo</a:t>
            </a:r>
            <a:r>
              <a:rPr lang="en-US" dirty="0"/>
              <a:t> </a:t>
            </a:r>
            <a:r>
              <a:rPr lang="en-US" dirty="0" err="1"/>
              <a:t>bilansnog</a:t>
            </a:r>
            <a:r>
              <a:rPr lang="en-US" dirty="0"/>
              <a:t> </a:t>
            </a:r>
            <a:r>
              <a:rPr lang="en-US" dirty="0" err="1"/>
              <a:t>identiteta</a:t>
            </a:r>
            <a:r>
              <a:rPr lang="en-US" dirty="0"/>
              <a:t> </a:t>
            </a:r>
            <a:r>
              <a:rPr lang="en-US" dirty="0" err="1"/>
              <a:t>direktno</a:t>
            </a:r>
            <a:r>
              <a:rPr lang="en-US" dirty="0"/>
              <a:t> je </a:t>
            </a:r>
            <a:r>
              <a:rPr lang="en-US" dirty="0" err="1"/>
              <a:t>povezano</a:t>
            </a:r>
            <a:r>
              <a:rPr lang="en-US" dirty="0"/>
              <a:t> </a:t>
            </a:r>
            <a:r>
              <a:rPr lang="en-US" dirty="0" err="1"/>
              <a:t>sa</a:t>
            </a:r>
            <a:r>
              <a:rPr lang="en-US" dirty="0"/>
              <a:t> </a:t>
            </a:r>
            <a:r>
              <a:rPr lang="en-US" dirty="0" err="1"/>
              <a:t>načelom</a:t>
            </a:r>
            <a:r>
              <a:rPr lang="en-US" dirty="0"/>
              <a:t> </a:t>
            </a:r>
            <a:r>
              <a:rPr lang="en-US" dirty="0" err="1"/>
              <a:t>potpunosti</a:t>
            </a:r>
            <a:r>
              <a:rPr lang="en-US" dirty="0"/>
              <a:t> </a:t>
            </a:r>
            <a:r>
              <a:rPr lang="en-US" dirty="0" err="1"/>
              <a:t>budući</a:t>
            </a:r>
            <a:r>
              <a:rPr lang="en-US" dirty="0"/>
              <a:t> da </a:t>
            </a:r>
            <a:r>
              <a:rPr lang="en-US" dirty="0" err="1"/>
              <a:t>potpunost</a:t>
            </a:r>
            <a:r>
              <a:rPr lang="en-US" dirty="0"/>
              <a:t> </a:t>
            </a:r>
            <a:r>
              <a:rPr lang="en-US" dirty="0" err="1"/>
              <a:t>može</a:t>
            </a:r>
            <a:r>
              <a:rPr lang="en-US" dirty="0"/>
              <a:t> </a:t>
            </a:r>
            <a:r>
              <a:rPr lang="en-US" dirty="0" err="1"/>
              <a:t>biti</a:t>
            </a:r>
            <a:r>
              <a:rPr lang="en-US" dirty="0"/>
              <a:t> </a:t>
            </a:r>
            <a:r>
              <a:rPr lang="en-US" dirty="0" err="1"/>
              <a:t>ugrožena</a:t>
            </a:r>
            <a:r>
              <a:rPr lang="en-US" dirty="0"/>
              <a:t> u </a:t>
            </a:r>
            <a:r>
              <a:rPr lang="en-US" dirty="0" err="1"/>
              <a:t>slučajevima</a:t>
            </a:r>
            <a:r>
              <a:rPr lang="en-US" dirty="0"/>
              <a:t> da se </a:t>
            </a:r>
            <a:r>
              <a:rPr lang="en-US" dirty="0" err="1"/>
              <a:t>početni</a:t>
            </a:r>
            <a:r>
              <a:rPr lang="en-US" dirty="0"/>
              <a:t> </a:t>
            </a:r>
            <a:r>
              <a:rPr lang="en-US" dirty="0" err="1"/>
              <a:t>bilans</a:t>
            </a:r>
            <a:r>
              <a:rPr lang="en-US" dirty="0"/>
              <a:t> </a:t>
            </a:r>
            <a:r>
              <a:rPr lang="en-US" dirty="0" err="1"/>
              <a:t>jednog</a:t>
            </a:r>
            <a:r>
              <a:rPr lang="en-US" dirty="0"/>
              <a:t> </a:t>
            </a:r>
            <a:r>
              <a:rPr lang="en-US" dirty="0" err="1"/>
              <a:t>obračunskog</a:t>
            </a:r>
            <a:r>
              <a:rPr lang="en-US" dirty="0"/>
              <a:t> </a:t>
            </a:r>
            <a:r>
              <a:rPr lang="en-US" dirty="0" err="1"/>
              <a:t>perioda</a:t>
            </a:r>
            <a:r>
              <a:rPr lang="en-US" dirty="0"/>
              <a:t> ne </a:t>
            </a:r>
            <a:r>
              <a:rPr lang="en-US" dirty="0" err="1"/>
              <a:t>slaže</a:t>
            </a:r>
            <a:r>
              <a:rPr lang="en-US" dirty="0"/>
              <a:t> </a:t>
            </a:r>
            <a:r>
              <a:rPr lang="en-US" dirty="0" err="1"/>
              <a:t>sa</a:t>
            </a:r>
            <a:r>
              <a:rPr lang="en-US" dirty="0"/>
              <a:t> </a:t>
            </a:r>
            <a:r>
              <a:rPr lang="en-US" dirty="0" err="1"/>
              <a:t>završnim</a:t>
            </a:r>
            <a:r>
              <a:rPr lang="en-US" dirty="0"/>
              <a:t> </a:t>
            </a:r>
            <a:r>
              <a:rPr lang="en-US" dirty="0" err="1"/>
              <a:t>bilansom</a:t>
            </a:r>
            <a:r>
              <a:rPr lang="en-US" dirty="0"/>
              <a:t> </a:t>
            </a:r>
            <a:r>
              <a:rPr lang="en-US" dirty="0" err="1"/>
              <a:t>prethodnog</a:t>
            </a:r>
            <a:r>
              <a:rPr lang="en-US" dirty="0"/>
              <a:t> </a:t>
            </a:r>
            <a:r>
              <a:rPr lang="en-US" dirty="0" err="1"/>
              <a:t>obračunskog</a:t>
            </a:r>
            <a:r>
              <a:rPr lang="en-US" dirty="0"/>
              <a:t> </a:t>
            </a:r>
            <a:r>
              <a:rPr lang="en-US" dirty="0" err="1"/>
              <a:t>peiroda</a:t>
            </a:r>
            <a:r>
              <a:rPr lang="en-US" dirty="0"/>
              <a:t>. </a:t>
            </a:r>
            <a:endParaRPr lang="sr-Latn-RS" dirty="0" smtClean="0"/>
          </a:p>
          <a:p>
            <a:pPr algn="just"/>
            <a:r>
              <a:rPr lang="en-US" dirty="0" err="1" smtClean="0"/>
              <a:t>Potpunost</a:t>
            </a:r>
            <a:r>
              <a:rPr lang="en-US" dirty="0" smtClean="0"/>
              <a:t> </a:t>
            </a:r>
            <a:r>
              <a:rPr lang="en-US" dirty="0" err="1"/>
              <a:t>može</a:t>
            </a:r>
            <a:r>
              <a:rPr lang="en-US" dirty="0"/>
              <a:t> </a:t>
            </a:r>
            <a:r>
              <a:rPr lang="en-US" dirty="0" err="1"/>
              <a:t>biti</a:t>
            </a:r>
            <a:r>
              <a:rPr lang="en-US" dirty="0"/>
              <a:t> </a:t>
            </a:r>
            <a:r>
              <a:rPr lang="en-US" dirty="0" err="1"/>
              <a:t>ugrožena</a:t>
            </a:r>
            <a:r>
              <a:rPr lang="en-US" dirty="0"/>
              <a:t> </a:t>
            </a:r>
            <a:r>
              <a:rPr lang="en-US" dirty="0" err="1"/>
              <a:t>ispuštanjem</a:t>
            </a:r>
            <a:r>
              <a:rPr lang="en-US" dirty="0"/>
              <a:t> </a:t>
            </a:r>
            <a:r>
              <a:rPr lang="en-US" dirty="0" err="1"/>
              <a:t>pojedine</a:t>
            </a:r>
            <a:r>
              <a:rPr lang="en-US" dirty="0"/>
              <a:t> </a:t>
            </a:r>
            <a:r>
              <a:rPr lang="en-US" dirty="0" err="1"/>
              <a:t>bilansne</a:t>
            </a:r>
            <a:r>
              <a:rPr lang="en-US" dirty="0"/>
              <a:t> </a:t>
            </a:r>
            <a:r>
              <a:rPr lang="en-US" dirty="0" err="1"/>
              <a:t>pozicije</a:t>
            </a:r>
            <a:r>
              <a:rPr lang="en-US" dirty="0"/>
              <a:t>, </a:t>
            </a:r>
            <a:r>
              <a:rPr lang="en-US" dirty="0" err="1"/>
              <a:t>promjenom</a:t>
            </a:r>
            <a:r>
              <a:rPr lang="en-US" dirty="0"/>
              <a:t> </a:t>
            </a:r>
            <a:r>
              <a:rPr lang="en-US" dirty="0" err="1"/>
              <a:t>njenog</a:t>
            </a:r>
            <a:r>
              <a:rPr lang="en-US" dirty="0"/>
              <a:t> </a:t>
            </a:r>
            <a:r>
              <a:rPr lang="en-US" dirty="0" err="1"/>
              <a:t>naziva</a:t>
            </a:r>
            <a:r>
              <a:rPr lang="en-US" dirty="0"/>
              <a:t> </a:t>
            </a:r>
            <a:r>
              <a:rPr lang="en-US" dirty="0" err="1"/>
              <a:t>ili</a:t>
            </a:r>
            <a:r>
              <a:rPr lang="en-US" dirty="0"/>
              <a:t> </a:t>
            </a:r>
            <a:r>
              <a:rPr lang="en-US" dirty="0" err="1"/>
              <a:t>promjenom</a:t>
            </a:r>
            <a:r>
              <a:rPr lang="en-US" dirty="0"/>
              <a:t> </a:t>
            </a:r>
            <a:r>
              <a:rPr lang="en-US" dirty="0" err="1"/>
              <a:t>sadržine</a:t>
            </a:r>
            <a:r>
              <a:rPr lang="en-US" dirty="0"/>
              <a:t>, </a:t>
            </a:r>
            <a:r>
              <a:rPr lang="en-US" dirty="0" err="1"/>
              <a:t>što</a:t>
            </a:r>
            <a:r>
              <a:rPr lang="en-US" dirty="0"/>
              <a:t> </a:t>
            </a:r>
            <a:r>
              <a:rPr lang="en-US" dirty="0" err="1"/>
              <a:t>može</a:t>
            </a:r>
            <a:r>
              <a:rPr lang="en-US" dirty="0"/>
              <a:t> </a:t>
            </a:r>
            <a:r>
              <a:rPr lang="en-US" dirty="0" err="1"/>
              <a:t>dovesti</a:t>
            </a:r>
            <a:r>
              <a:rPr lang="en-US" dirty="0"/>
              <a:t> do </a:t>
            </a:r>
            <a:r>
              <a:rPr lang="en-US" dirty="0" err="1"/>
              <a:t>manipulacije</a:t>
            </a:r>
            <a:r>
              <a:rPr lang="en-US" dirty="0"/>
              <a:t> </a:t>
            </a:r>
            <a:r>
              <a:rPr lang="en-US" dirty="0" err="1"/>
              <a:t>sa</a:t>
            </a:r>
            <a:r>
              <a:rPr lang="en-US" dirty="0"/>
              <a:t> </a:t>
            </a:r>
            <a:r>
              <a:rPr lang="en-US" dirty="0" err="1"/>
              <a:t>rezultatom</a:t>
            </a:r>
            <a:r>
              <a:rPr lang="en-US" dirty="0"/>
              <a:t> </a:t>
            </a:r>
            <a:r>
              <a:rPr lang="en-US" dirty="0" err="1"/>
              <a:t>ili</a:t>
            </a:r>
            <a:r>
              <a:rPr lang="en-US" dirty="0"/>
              <a:t> </a:t>
            </a:r>
            <a:r>
              <a:rPr lang="en-US" dirty="0" err="1"/>
              <a:t>finansijskim</a:t>
            </a:r>
            <a:r>
              <a:rPr lang="en-US" dirty="0"/>
              <a:t> </a:t>
            </a:r>
            <a:r>
              <a:rPr lang="en-US" dirty="0" err="1"/>
              <a:t>položajem</a:t>
            </a:r>
            <a:r>
              <a:rPr lang="en-US" dirty="0"/>
              <a:t> u </a:t>
            </a:r>
            <a:r>
              <a:rPr lang="en-US" dirty="0" err="1"/>
              <a:t>narednim</a:t>
            </a:r>
            <a:r>
              <a:rPr lang="en-US" dirty="0"/>
              <a:t> </a:t>
            </a:r>
            <a:r>
              <a:rPr lang="en-US" dirty="0" err="1"/>
              <a:t>obračunskom</a:t>
            </a:r>
            <a:r>
              <a:rPr lang="en-US" dirty="0"/>
              <a:t> </a:t>
            </a:r>
            <a:r>
              <a:rPr lang="en-US" dirty="0" err="1" smtClean="0"/>
              <a:t>periodima</a:t>
            </a:r>
            <a:endParaRPr lang="sr-Latn-RS" dirty="0" smtClean="0"/>
          </a:p>
          <a:p>
            <a:pPr algn="just"/>
            <a:r>
              <a:rPr lang="sr-Latn-RS" dirty="0" smtClean="0"/>
              <a:t>Odstupanje – novčana reforma</a:t>
            </a:r>
            <a:endParaRPr lang="en-US" dirty="0"/>
          </a:p>
        </p:txBody>
      </p:sp>
    </p:spTree>
    <p:extLst>
      <p:ext uri="{BB962C8B-B14F-4D97-AF65-F5344CB8AC3E}">
        <p14:creationId xmlns:p14="http://schemas.microsoft.com/office/powerpoint/2010/main" val="5047821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Načelo jasnosti</a:t>
            </a:r>
            <a:endParaRPr lang="en-US" dirty="0"/>
          </a:p>
        </p:txBody>
      </p:sp>
      <p:sp>
        <p:nvSpPr>
          <p:cNvPr id="3" name="Content Placeholder 2"/>
          <p:cNvSpPr>
            <a:spLocks noGrp="1"/>
          </p:cNvSpPr>
          <p:nvPr>
            <p:ph idx="1"/>
          </p:nvPr>
        </p:nvSpPr>
        <p:spPr/>
        <p:txBody>
          <a:bodyPr/>
          <a:lstStyle/>
          <a:p>
            <a:r>
              <a:rPr lang="en-US" dirty="0" err="1"/>
              <a:t>Načelo</a:t>
            </a:r>
            <a:r>
              <a:rPr lang="en-US" dirty="0"/>
              <a:t> </a:t>
            </a:r>
            <a:r>
              <a:rPr lang="en-US" dirty="0" err="1"/>
              <a:t>jasnosti</a:t>
            </a:r>
            <a:r>
              <a:rPr lang="en-US" dirty="0"/>
              <a:t> je </a:t>
            </a:r>
            <a:r>
              <a:rPr lang="en-US" dirty="0" err="1"/>
              <a:t>narušeno</a:t>
            </a:r>
            <a:r>
              <a:rPr lang="en-US" dirty="0"/>
              <a:t>:</a:t>
            </a:r>
          </a:p>
          <a:p>
            <a:pPr lvl="1"/>
            <a:r>
              <a:rPr lang="en-US" dirty="0" err="1" smtClean="0"/>
              <a:t>neadekvatnim</a:t>
            </a:r>
            <a:r>
              <a:rPr lang="en-US" dirty="0" smtClean="0"/>
              <a:t> </a:t>
            </a:r>
            <a:r>
              <a:rPr lang="en-US" dirty="0" err="1"/>
              <a:t>i</a:t>
            </a:r>
            <a:r>
              <a:rPr lang="en-US" dirty="0"/>
              <a:t> </a:t>
            </a:r>
            <a:r>
              <a:rPr lang="en-US" dirty="0" err="1"/>
              <a:t>nejasnim</a:t>
            </a:r>
            <a:r>
              <a:rPr lang="en-US" dirty="0"/>
              <a:t> </a:t>
            </a:r>
            <a:r>
              <a:rPr lang="en-US" dirty="0" err="1"/>
              <a:t>označavanjem</a:t>
            </a:r>
            <a:r>
              <a:rPr lang="en-US" dirty="0"/>
              <a:t> </a:t>
            </a:r>
            <a:r>
              <a:rPr lang="en-US" dirty="0" err="1"/>
              <a:t>sadržine</a:t>
            </a:r>
            <a:r>
              <a:rPr lang="en-US" dirty="0"/>
              <a:t> </a:t>
            </a:r>
            <a:r>
              <a:rPr lang="en-US" dirty="0" err="1"/>
              <a:t>pojedinih</a:t>
            </a:r>
            <a:r>
              <a:rPr lang="en-US" dirty="0"/>
              <a:t> </a:t>
            </a:r>
            <a:r>
              <a:rPr lang="en-US" dirty="0" err="1"/>
              <a:t>bilansnih</a:t>
            </a:r>
            <a:r>
              <a:rPr lang="en-US" dirty="0"/>
              <a:t> </a:t>
            </a:r>
            <a:r>
              <a:rPr lang="en-US" dirty="0" err="1"/>
              <a:t>pozicija</a:t>
            </a:r>
            <a:r>
              <a:rPr lang="en-US" dirty="0"/>
              <a:t>;</a:t>
            </a:r>
          </a:p>
          <a:p>
            <a:pPr lvl="1"/>
            <a:r>
              <a:rPr lang="en-US" dirty="0" err="1" smtClean="0"/>
              <a:t>nedovoljnim</a:t>
            </a:r>
            <a:r>
              <a:rPr lang="en-US" dirty="0" smtClean="0"/>
              <a:t> </a:t>
            </a:r>
            <a:r>
              <a:rPr lang="en-US" dirty="0" err="1"/>
              <a:t>raščlanjivanjem</a:t>
            </a:r>
            <a:r>
              <a:rPr lang="en-US" dirty="0"/>
              <a:t> </a:t>
            </a:r>
            <a:r>
              <a:rPr lang="en-US" dirty="0" err="1"/>
              <a:t>bilansnih</a:t>
            </a:r>
            <a:r>
              <a:rPr lang="en-US" dirty="0"/>
              <a:t> </a:t>
            </a:r>
            <a:r>
              <a:rPr lang="en-US" dirty="0" err="1"/>
              <a:t>pozicija</a:t>
            </a:r>
            <a:r>
              <a:rPr lang="en-US" dirty="0"/>
              <a:t> </a:t>
            </a:r>
            <a:r>
              <a:rPr lang="en-US" dirty="0" err="1"/>
              <a:t>prema</a:t>
            </a:r>
            <a:r>
              <a:rPr lang="en-US" dirty="0"/>
              <a:t> </a:t>
            </a:r>
            <a:r>
              <a:rPr lang="en-US" dirty="0" err="1"/>
              <a:t>poslovnim</a:t>
            </a:r>
            <a:r>
              <a:rPr lang="en-US" dirty="0"/>
              <a:t> </a:t>
            </a:r>
            <a:r>
              <a:rPr lang="en-US" dirty="0" err="1"/>
              <a:t>ciljevima</a:t>
            </a:r>
            <a:r>
              <a:rPr lang="en-US" dirty="0"/>
              <a:t>;</a:t>
            </a:r>
          </a:p>
          <a:p>
            <a:pPr lvl="1"/>
            <a:r>
              <a:rPr lang="en-US" dirty="0" err="1" smtClean="0"/>
              <a:t>sažimanjem</a:t>
            </a:r>
            <a:r>
              <a:rPr lang="en-US" dirty="0" smtClean="0"/>
              <a:t> </a:t>
            </a:r>
            <a:r>
              <a:rPr lang="en-US" dirty="0" err="1"/>
              <a:t>pozicija</a:t>
            </a:r>
            <a:r>
              <a:rPr lang="en-US" dirty="0"/>
              <a:t> </a:t>
            </a:r>
            <a:r>
              <a:rPr lang="en-US" dirty="0" err="1"/>
              <a:t>aktive</a:t>
            </a:r>
            <a:r>
              <a:rPr lang="en-US" dirty="0"/>
              <a:t> </a:t>
            </a:r>
            <a:r>
              <a:rPr lang="en-US" dirty="0" err="1"/>
              <a:t>i</a:t>
            </a:r>
            <a:r>
              <a:rPr lang="en-US" dirty="0"/>
              <a:t> </a:t>
            </a:r>
            <a:r>
              <a:rPr lang="en-US" dirty="0" err="1"/>
              <a:t>pasive</a:t>
            </a:r>
            <a:r>
              <a:rPr lang="en-US" dirty="0"/>
              <a:t>; </a:t>
            </a:r>
            <a:r>
              <a:rPr lang="en-US" dirty="0" err="1"/>
              <a:t>i</a:t>
            </a:r>
            <a:endParaRPr lang="en-US" dirty="0"/>
          </a:p>
          <a:p>
            <a:pPr lvl="1"/>
            <a:r>
              <a:rPr lang="en-US" dirty="0" err="1" smtClean="0"/>
              <a:t>saldiranjem</a:t>
            </a:r>
            <a:r>
              <a:rPr lang="en-US" dirty="0" smtClean="0"/>
              <a:t> </a:t>
            </a:r>
            <a:r>
              <a:rPr lang="en-US" dirty="0" err="1"/>
              <a:t>imovine</a:t>
            </a:r>
            <a:r>
              <a:rPr lang="en-US" dirty="0"/>
              <a:t> </a:t>
            </a:r>
            <a:r>
              <a:rPr lang="en-US" dirty="0" err="1"/>
              <a:t>i</a:t>
            </a:r>
            <a:r>
              <a:rPr lang="en-US" dirty="0"/>
              <a:t> </a:t>
            </a:r>
            <a:r>
              <a:rPr lang="en-US" dirty="0" err="1"/>
              <a:t>obaveza</a:t>
            </a:r>
            <a:r>
              <a:rPr lang="en-US" dirty="0"/>
              <a:t>, </a:t>
            </a:r>
            <a:r>
              <a:rPr lang="en-US" dirty="0" err="1"/>
              <a:t>odnosno</a:t>
            </a:r>
            <a:r>
              <a:rPr lang="en-US" dirty="0"/>
              <a:t> </a:t>
            </a:r>
            <a:r>
              <a:rPr lang="en-US" dirty="0" err="1"/>
              <a:t>prihoda</a:t>
            </a:r>
            <a:r>
              <a:rPr lang="en-US" dirty="0"/>
              <a:t> </a:t>
            </a:r>
            <a:r>
              <a:rPr lang="en-US" dirty="0" err="1"/>
              <a:t>i</a:t>
            </a:r>
            <a:r>
              <a:rPr lang="en-US" dirty="0"/>
              <a:t> </a:t>
            </a:r>
            <a:r>
              <a:rPr lang="en-US" dirty="0" err="1"/>
              <a:t>rashoda</a:t>
            </a:r>
            <a:r>
              <a:rPr lang="en-US" dirty="0"/>
              <a:t>.</a:t>
            </a:r>
          </a:p>
          <a:p>
            <a:pPr lvl="1"/>
            <a:endParaRPr lang="en-US" dirty="0"/>
          </a:p>
        </p:txBody>
      </p:sp>
    </p:spTree>
    <p:extLst>
      <p:ext uri="{BB962C8B-B14F-4D97-AF65-F5344CB8AC3E}">
        <p14:creationId xmlns:p14="http://schemas.microsoft.com/office/powerpoint/2010/main" val="1759227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2057400"/>
            <a:ext cx="7845886" cy="261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0357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Načelo</a:t>
            </a:r>
            <a:r>
              <a:rPr lang="en-US" dirty="0"/>
              <a:t> </a:t>
            </a:r>
            <a:r>
              <a:rPr lang="en-US" dirty="0" err="1"/>
              <a:t>dosljednosti</a:t>
            </a:r>
            <a:r>
              <a:rPr lang="en-US" dirty="0"/>
              <a:t> (</a:t>
            </a:r>
            <a:r>
              <a:rPr lang="en-US" dirty="0" err="1"/>
              <a:t>konzistentnosti</a:t>
            </a:r>
            <a:r>
              <a:rPr lang="en-US" dirty="0"/>
              <a:t>)</a:t>
            </a:r>
          </a:p>
        </p:txBody>
      </p:sp>
      <p:sp>
        <p:nvSpPr>
          <p:cNvPr id="3" name="Content Placeholder 2"/>
          <p:cNvSpPr>
            <a:spLocks noGrp="1"/>
          </p:cNvSpPr>
          <p:nvPr>
            <p:ph idx="1"/>
          </p:nvPr>
        </p:nvSpPr>
        <p:spPr/>
        <p:txBody>
          <a:bodyPr>
            <a:normAutofit fontScale="77500" lnSpcReduction="20000"/>
          </a:bodyPr>
          <a:lstStyle/>
          <a:p>
            <a:r>
              <a:rPr lang="sr-Latn-RS" dirty="0"/>
              <a:t>M</a:t>
            </a:r>
            <a:r>
              <a:rPr lang="sr-Latn-RS" dirty="0" smtClean="0"/>
              <a:t>jerenje </a:t>
            </a:r>
            <a:r>
              <a:rPr lang="sr-Latn-RS" dirty="0"/>
              <a:t>uspjeha u nizu obračunskih perioda moguće je samo ukoliko se način obračunavanja i prikazivanja rezultata ne mijenja bez naročitog povoda.</a:t>
            </a:r>
          </a:p>
          <a:p>
            <a:r>
              <a:rPr lang="it-IT" dirty="0" smtClean="0"/>
              <a:t>Načelo </a:t>
            </a:r>
            <a:r>
              <a:rPr lang="it-IT" dirty="0"/>
              <a:t>dosljednosti ispoljava se kao zahtjev formalnog i materijalnog kontinuiteta. </a:t>
            </a:r>
            <a:endParaRPr lang="sr-Latn-RS" dirty="0" smtClean="0"/>
          </a:p>
          <a:p>
            <a:r>
              <a:rPr lang="en-US" dirty="0" err="1"/>
              <a:t>Ispunjavanje</a:t>
            </a:r>
            <a:r>
              <a:rPr lang="en-US" dirty="0"/>
              <a:t> </a:t>
            </a:r>
            <a:r>
              <a:rPr lang="en-US" dirty="0" err="1"/>
              <a:t>zahtjeva</a:t>
            </a:r>
            <a:r>
              <a:rPr lang="en-US" dirty="0"/>
              <a:t> </a:t>
            </a:r>
            <a:r>
              <a:rPr lang="en-US" dirty="0" err="1"/>
              <a:t>formalnog</a:t>
            </a:r>
            <a:r>
              <a:rPr lang="en-US" dirty="0"/>
              <a:t> </a:t>
            </a:r>
            <a:r>
              <a:rPr lang="en-US" dirty="0" err="1"/>
              <a:t>kontinuiteta</a:t>
            </a:r>
            <a:r>
              <a:rPr lang="en-US" dirty="0"/>
              <a:t> </a:t>
            </a:r>
            <a:r>
              <a:rPr lang="en-US" dirty="0" err="1"/>
              <a:t>pretpostavlja</a:t>
            </a:r>
            <a:r>
              <a:rPr lang="en-US" dirty="0"/>
              <a:t> </a:t>
            </a:r>
            <a:r>
              <a:rPr lang="en-US" dirty="0" err="1"/>
              <a:t>pridržavanje</a:t>
            </a:r>
            <a:r>
              <a:rPr lang="en-US" dirty="0"/>
              <a:t> </a:t>
            </a:r>
            <a:r>
              <a:rPr lang="en-US" dirty="0" err="1"/>
              <a:t>sljedećih</a:t>
            </a:r>
            <a:r>
              <a:rPr lang="en-US" dirty="0"/>
              <a:t> </a:t>
            </a:r>
            <a:r>
              <a:rPr lang="en-US" dirty="0" err="1"/>
              <a:t>pravila</a:t>
            </a:r>
            <a:r>
              <a:rPr lang="en-US" dirty="0"/>
              <a:t>:</a:t>
            </a:r>
          </a:p>
          <a:p>
            <a:r>
              <a:rPr lang="en-US" dirty="0"/>
              <a:t>-	</a:t>
            </a:r>
            <a:r>
              <a:rPr lang="en-US" dirty="0" err="1"/>
              <a:t>jednakost</a:t>
            </a:r>
            <a:r>
              <a:rPr lang="en-US" dirty="0"/>
              <a:t> </a:t>
            </a:r>
            <a:r>
              <a:rPr lang="en-US" dirty="0" err="1"/>
              <a:t>raščlanjavanja</a:t>
            </a:r>
            <a:r>
              <a:rPr lang="en-US" dirty="0"/>
              <a:t> u </a:t>
            </a:r>
            <a:r>
              <a:rPr lang="en-US" dirty="0" err="1"/>
              <a:t>finansijskim</a:t>
            </a:r>
            <a:r>
              <a:rPr lang="en-US" dirty="0"/>
              <a:t> </a:t>
            </a:r>
            <a:r>
              <a:rPr lang="en-US" dirty="0" err="1"/>
              <a:t>izvještajima</a:t>
            </a:r>
            <a:r>
              <a:rPr lang="en-US" dirty="0"/>
              <a:t> </a:t>
            </a:r>
            <a:r>
              <a:rPr lang="en-US" dirty="0" err="1"/>
              <a:t>niza</a:t>
            </a:r>
            <a:r>
              <a:rPr lang="en-US" dirty="0"/>
              <a:t> </a:t>
            </a:r>
            <a:r>
              <a:rPr lang="en-US" dirty="0" err="1"/>
              <a:t>uzastopnih</a:t>
            </a:r>
            <a:r>
              <a:rPr lang="en-US" dirty="0"/>
              <a:t> </a:t>
            </a:r>
            <a:r>
              <a:rPr lang="en-US" dirty="0" err="1"/>
              <a:t>obračunskih</a:t>
            </a:r>
            <a:r>
              <a:rPr lang="en-US" dirty="0"/>
              <a:t> </a:t>
            </a:r>
            <a:r>
              <a:rPr lang="en-US" dirty="0" err="1"/>
              <a:t>perioda</a:t>
            </a:r>
            <a:r>
              <a:rPr lang="en-US" dirty="0"/>
              <a:t>, </a:t>
            </a:r>
            <a:r>
              <a:rPr lang="en-US" dirty="0" err="1"/>
              <a:t>što</a:t>
            </a:r>
            <a:r>
              <a:rPr lang="en-US" dirty="0"/>
              <a:t> </a:t>
            </a:r>
            <a:r>
              <a:rPr lang="en-US" dirty="0" err="1"/>
              <a:t>podrazumijeva</a:t>
            </a:r>
            <a:r>
              <a:rPr lang="en-US" dirty="0"/>
              <a:t> </a:t>
            </a:r>
            <a:r>
              <a:rPr lang="en-US" dirty="0" err="1"/>
              <a:t>nepromijenjen</a:t>
            </a:r>
            <a:r>
              <a:rPr lang="en-US" dirty="0"/>
              <a:t> </a:t>
            </a:r>
            <a:r>
              <a:rPr lang="en-US" dirty="0" err="1"/>
              <a:t>redoslijed</a:t>
            </a:r>
            <a:r>
              <a:rPr lang="en-US" dirty="0"/>
              <a:t> </a:t>
            </a:r>
            <a:r>
              <a:rPr lang="en-US" dirty="0" err="1"/>
              <a:t>pozicija</a:t>
            </a:r>
            <a:r>
              <a:rPr lang="en-US" dirty="0"/>
              <a:t> </a:t>
            </a:r>
            <a:r>
              <a:rPr lang="en-US" dirty="0" err="1"/>
              <a:t>i</a:t>
            </a:r>
            <a:r>
              <a:rPr lang="en-US" dirty="0"/>
              <a:t> </a:t>
            </a:r>
            <a:r>
              <a:rPr lang="en-US" dirty="0" err="1"/>
              <a:t>nepromijenjeni</a:t>
            </a:r>
            <a:r>
              <a:rPr lang="en-US" dirty="0"/>
              <a:t> </a:t>
            </a:r>
            <a:r>
              <a:rPr lang="en-US" dirty="0" err="1"/>
              <a:t>sastav</a:t>
            </a:r>
            <a:r>
              <a:rPr lang="en-US" dirty="0"/>
              <a:t> </a:t>
            </a:r>
            <a:r>
              <a:rPr lang="en-US" dirty="0" err="1"/>
              <a:t>grupa</a:t>
            </a:r>
            <a:r>
              <a:rPr lang="en-US" dirty="0"/>
              <a:t> u </a:t>
            </a:r>
            <a:r>
              <a:rPr lang="en-US" dirty="0" err="1"/>
              <a:t>okviru</a:t>
            </a:r>
            <a:r>
              <a:rPr lang="en-US" dirty="0"/>
              <a:t> </a:t>
            </a:r>
            <a:r>
              <a:rPr lang="en-US" dirty="0" err="1"/>
              <a:t>aktive</a:t>
            </a:r>
            <a:r>
              <a:rPr lang="en-US" dirty="0"/>
              <a:t>, </a:t>
            </a:r>
            <a:r>
              <a:rPr lang="en-US" dirty="0" err="1"/>
              <a:t>pasive</a:t>
            </a:r>
            <a:r>
              <a:rPr lang="en-US" dirty="0"/>
              <a:t>, </a:t>
            </a:r>
            <a:r>
              <a:rPr lang="en-US" dirty="0" err="1"/>
              <a:t>prihoda</a:t>
            </a:r>
            <a:r>
              <a:rPr lang="en-US" dirty="0"/>
              <a:t> </a:t>
            </a:r>
            <a:r>
              <a:rPr lang="en-US" dirty="0" err="1"/>
              <a:t>i</a:t>
            </a:r>
            <a:r>
              <a:rPr lang="en-US" dirty="0"/>
              <a:t> </a:t>
            </a:r>
            <a:r>
              <a:rPr lang="en-US" dirty="0" err="1"/>
              <a:t>rashoda</a:t>
            </a:r>
            <a:r>
              <a:rPr lang="en-US" dirty="0"/>
              <a:t>;</a:t>
            </a:r>
          </a:p>
          <a:p>
            <a:r>
              <a:rPr lang="en-US" dirty="0"/>
              <a:t>-	</a:t>
            </a:r>
            <a:r>
              <a:rPr lang="en-US" dirty="0" err="1"/>
              <a:t>nemijenjanje</a:t>
            </a:r>
            <a:r>
              <a:rPr lang="en-US" dirty="0"/>
              <a:t> </a:t>
            </a:r>
            <a:r>
              <a:rPr lang="en-US" dirty="0" err="1"/>
              <a:t>sadržine</a:t>
            </a:r>
            <a:r>
              <a:rPr lang="en-US" dirty="0"/>
              <a:t> </a:t>
            </a:r>
            <a:r>
              <a:rPr lang="en-US" dirty="0" err="1"/>
              <a:t>pojedinih</a:t>
            </a:r>
            <a:r>
              <a:rPr lang="en-US" dirty="0"/>
              <a:t> </a:t>
            </a:r>
            <a:r>
              <a:rPr lang="en-US" dirty="0" err="1"/>
              <a:t>pozicija</a:t>
            </a:r>
            <a:r>
              <a:rPr lang="en-US" dirty="0"/>
              <a:t> </a:t>
            </a:r>
            <a:r>
              <a:rPr lang="en-US" dirty="0" err="1"/>
              <a:t>stanja</a:t>
            </a:r>
            <a:r>
              <a:rPr lang="en-US" dirty="0"/>
              <a:t> </a:t>
            </a:r>
            <a:r>
              <a:rPr lang="en-US" dirty="0" err="1"/>
              <a:t>i</a:t>
            </a:r>
            <a:r>
              <a:rPr lang="en-US" dirty="0"/>
              <a:t> </a:t>
            </a:r>
            <a:r>
              <a:rPr lang="en-US" dirty="0" err="1"/>
              <a:t>uspjeha</a:t>
            </a:r>
            <a:r>
              <a:rPr lang="en-US" dirty="0"/>
              <a:t>, </a:t>
            </a:r>
            <a:r>
              <a:rPr lang="en-US" dirty="0" err="1"/>
              <a:t>odnosno</a:t>
            </a:r>
            <a:r>
              <a:rPr lang="en-US" dirty="0"/>
              <a:t> </a:t>
            </a:r>
            <a:r>
              <a:rPr lang="en-US" dirty="0" err="1"/>
              <a:t>zabrana</a:t>
            </a:r>
            <a:r>
              <a:rPr lang="en-US" dirty="0"/>
              <a:t> </a:t>
            </a:r>
            <a:r>
              <a:rPr lang="en-US" dirty="0" err="1"/>
              <a:t>spajanja</a:t>
            </a:r>
            <a:r>
              <a:rPr lang="en-US" dirty="0"/>
              <a:t>, </a:t>
            </a:r>
            <a:r>
              <a:rPr lang="en-US" dirty="0" err="1"/>
              <a:t>razdvajanja</a:t>
            </a:r>
            <a:r>
              <a:rPr lang="en-US" dirty="0"/>
              <a:t> </a:t>
            </a:r>
            <a:r>
              <a:rPr lang="en-US" dirty="0" err="1"/>
              <a:t>i</a:t>
            </a:r>
            <a:r>
              <a:rPr lang="en-US" dirty="0"/>
              <a:t> </a:t>
            </a:r>
            <a:r>
              <a:rPr lang="en-US" dirty="0" err="1"/>
              <a:t>premiještanja</a:t>
            </a:r>
            <a:r>
              <a:rPr lang="en-US" dirty="0"/>
              <a:t> </a:t>
            </a:r>
            <a:r>
              <a:rPr lang="en-US" dirty="0" err="1"/>
              <a:t>pojedinih</a:t>
            </a:r>
            <a:r>
              <a:rPr lang="en-US" dirty="0"/>
              <a:t> </a:t>
            </a:r>
            <a:r>
              <a:rPr lang="en-US" dirty="0" err="1"/>
              <a:t>pozicija</a:t>
            </a:r>
            <a:r>
              <a:rPr lang="en-US" dirty="0"/>
              <a:t> u </a:t>
            </a:r>
            <a:r>
              <a:rPr lang="en-US" dirty="0" err="1"/>
              <a:t>cjelini</a:t>
            </a:r>
            <a:r>
              <a:rPr lang="en-US" dirty="0"/>
              <a:t> </a:t>
            </a:r>
            <a:r>
              <a:rPr lang="en-US" dirty="0" err="1"/>
              <a:t>ili</a:t>
            </a:r>
            <a:r>
              <a:rPr lang="en-US" dirty="0"/>
              <a:t> </a:t>
            </a:r>
            <a:r>
              <a:rPr lang="en-US" dirty="0" err="1"/>
              <a:t>njihovih</a:t>
            </a:r>
            <a:r>
              <a:rPr lang="en-US" dirty="0"/>
              <a:t> </a:t>
            </a:r>
            <a:r>
              <a:rPr lang="en-US" dirty="0" err="1"/>
              <a:t>dijelova</a:t>
            </a:r>
            <a:r>
              <a:rPr lang="en-US" dirty="0"/>
              <a:t>;</a:t>
            </a:r>
          </a:p>
          <a:p>
            <a:r>
              <a:rPr lang="en-US" dirty="0"/>
              <a:t>-	</a:t>
            </a:r>
            <a:r>
              <a:rPr lang="en-US" dirty="0" err="1"/>
              <a:t>nepromijenjen</a:t>
            </a:r>
            <a:r>
              <a:rPr lang="en-US" dirty="0"/>
              <a:t> </a:t>
            </a:r>
            <a:r>
              <a:rPr lang="en-US" dirty="0" err="1"/>
              <a:t>načina</a:t>
            </a:r>
            <a:r>
              <a:rPr lang="en-US" dirty="0"/>
              <a:t> </a:t>
            </a:r>
            <a:r>
              <a:rPr lang="en-US" dirty="0" err="1"/>
              <a:t>otpisivanja</a:t>
            </a:r>
            <a:r>
              <a:rPr lang="en-US" dirty="0"/>
              <a:t> </a:t>
            </a:r>
            <a:r>
              <a:rPr lang="en-US" dirty="0" err="1"/>
              <a:t>dugoročne</a:t>
            </a:r>
            <a:r>
              <a:rPr lang="en-US" dirty="0"/>
              <a:t> </a:t>
            </a:r>
            <a:r>
              <a:rPr lang="en-US" dirty="0" err="1"/>
              <a:t>materijalne</a:t>
            </a:r>
            <a:r>
              <a:rPr lang="en-US" dirty="0"/>
              <a:t> </a:t>
            </a:r>
            <a:r>
              <a:rPr lang="en-US" dirty="0" err="1"/>
              <a:t>i</a:t>
            </a:r>
            <a:r>
              <a:rPr lang="en-US" dirty="0"/>
              <a:t> </a:t>
            </a:r>
            <a:r>
              <a:rPr lang="en-US" dirty="0" err="1"/>
              <a:t>nematerijalne</a:t>
            </a:r>
            <a:r>
              <a:rPr lang="en-US" dirty="0"/>
              <a:t> </a:t>
            </a:r>
            <a:r>
              <a:rPr lang="en-US" dirty="0" err="1"/>
              <a:t>imovine</a:t>
            </a:r>
            <a:r>
              <a:rPr lang="en-US" dirty="0"/>
              <a:t> u </a:t>
            </a:r>
            <a:r>
              <a:rPr lang="en-US" dirty="0" err="1"/>
              <a:t>smislu</a:t>
            </a:r>
            <a:r>
              <a:rPr lang="en-US" dirty="0"/>
              <a:t> </a:t>
            </a:r>
            <a:r>
              <a:rPr lang="en-US" dirty="0" err="1"/>
              <a:t>prelaska</a:t>
            </a:r>
            <a:r>
              <a:rPr lang="en-US" dirty="0"/>
              <a:t> </a:t>
            </a:r>
            <a:r>
              <a:rPr lang="en-US" dirty="0" err="1"/>
              <a:t>sa</a:t>
            </a:r>
            <a:r>
              <a:rPr lang="en-US" dirty="0"/>
              <a:t> </a:t>
            </a:r>
            <a:r>
              <a:rPr lang="en-US" dirty="0" err="1"/>
              <a:t>indirektnog</a:t>
            </a:r>
            <a:r>
              <a:rPr lang="en-US" dirty="0"/>
              <a:t> </a:t>
            </a:r>
            <a:r>
              <a:rPr lang="en-US" dirty="0" err="1"/>
              <a:t>na</a:t>
            </a:r>
            <a:r>
              <a:rPr lang="en-US" dirty="0"/>
              <a:t> </a:t>
            </a:r>
            <a:r>
              <a:rPr lang="en-US" dirty="0" err="1"/>
              <a:t>direktno</a:t>
            </a:r>
            <a:r>
              <a:rPr lang="en-US" dirty="0"/>
              <a:t> </a:t>
            </a:r>
            <a:r>
              <a:rPr lang="en-US" dirty="0" err="1"/>
              <a:t>otpisivanje</a:t>
            </a:r>
            <a:r>
              <a:rPr lang="en-US" dirty="0"/>
              <a:t>;</a:t>
            </a:r>
          </a:p>
          <a:p>
            <a:r>
              <a:rPr lang="en-US" dirty="0"/>
              <a:t>-	</a:t>
            </a:r>
            <a:r>
              <a:rPr lang="en-US" dirty="0" err="1"/>
              <a:t>nemijenjanje</a:t>
            </a:r>
            <a:r>
              <a:rPr lang="en-US" dirty="0"/>
              <a:t> dana </a:t>
            </a:r>
            <a:r>
              <a:rPr lang="en-US" dirty="0" err="1"/>
              <a:t>bilansa</a:t>
            </a:r>
            <a:r>
              <a:rPr lang="en-US" dirty="0"/>
              <a:t>, </a:t>
            </a:r>
            <a:r>
              <a:rPr lang="en-US" dirty="0" err="1"/>
              <a:t>odnosno</a:t>
            </a:r>
            <a:r>
              <a:rPr lang="en-US" dirty="0"/>
              <a:t> </a:t>
            </a:r>
            <a:r>
              <a:rPr lang="en-US" dirty="0" err="1"/>
              <a:t>dužine</a:t>
            </a:r>
            <a:r>
              <a:rPr lang="en-US" dirty="0"/>
              <a:t> </a:t>
            </a:r>
            <a:r>
              <a:rPr lang="en-US" dirty="0" err="1"/>
              <a:t>perioda</a:t>
            </a:r>
            <a:r>
              <a:rPr lang="en-US" dirty="0"/>
              <a:t> </a:t>
            </a:r>
            <a:r>
              <a:rPr lang="en-US" dirty="0" err="1"/>
              <a:t>za</a:t>
            </a:r>
            <a:r>
              <a:rPr lang="en-US" dirty="0"/>
              <a:t> </a:t>
            </a:r>
            <a:r>
              <a:rPr lang="en-US" dirty="0" err="1"/>
              <a:t>koji</a:t>
            </a:r>
            <a:r>
              <a:rPr lang="en-US" dirty="0"/>
              <a:t> se </a:t>
            </a:r>
            <a:r>
              <a:rPr lang="en-US" dirty="0" err="1"/>
              <a:t>periodični</a:t>
            </a:r>
            <a:r>
              <a:rPr lang="en-US" dirty="0"/>
              <a:t> </a:t>
            </a:r>
            <a:r>
              <a:rPr lang="en-US" dirty="0" err="1"/>
              <a:t>rezultat</a:t>
            </a:r>
            <a:r>
              <a:rPr lang="en-US" dirty="0"/>
              <a:t> </a:t>
            </a:r>
            <a:r>
              <a:rPr lang="en-US" dirty="0" err="1"/>
              <a:t>obračunava</a:t>
            </a:r>
            <a:r>
              <a:rPr lang="en-US" dirty="0"/>
              <a:t>. </a:t>
            </a:r>
          </a:p>
          <a:p>
            <a:endParaRPr lang="en-US" dirty="0"/>
          </a:p>
        </p:txBody>
      </p:sp>
    </p:spTree>
    <p:extLst>
      <p:ext uri="{BB962C8B-B14F-4D97-AF65-F5344CB8AC3E}">
        <p14:creationId xmlns:p14="http://schemas.microsoft.com/office/powerpoint/2010/main" val="1452494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vi-VN" dirty="0"/>
              <a:t>Materijalni kontinuitet odnosi se na procijenjivanje pozicija bilansa u nizu uzastopnih obračunskih perioda. Kako procijenjivanje pozicija bilansa stanja direktno utiče na nastanak prihoda i rashoda, materijalni kontinuitet utiče na uporedivost bilansnih rezultata</a:t>
            </a:r>
            <a:r>
              <a:rPr lang="vi-VN" dirty="0" smtClean="0"/>
              <a:t>.</a:t>
            </a:r>
            <a:endParaRPr lang="sr-Latn-RS" dirty="0" smtClean="0"/>
          </a:p>
          <a:p>
            <a:pPr algn="just"/>
            <a:r>
              <a:rPr lang="vi-VN" dirty="0" smtClean="0"/>
              <a:t> </a:t>
            </a:r>
            <a:r>
              <a:rPr lang="vi-VN" dirty="0"/>
              <a:t>Materijalni kontinuitet je ostvaren ako se iste činjenice obrađuju na isti način u nizu uzastopnih godišnjih zaključaka. </a:t>
            </a:r>
            <a:r>
              <a:rPr lang="vi-VN" b="1" dirty="0"/>
              <a:t>To podrazumijeva stalnost procijenjivanja i stalnost vrijednosti.</a:t>
            </a:r>
            <a:endParaRPr lang="en-US" b="1" dirty="0"/>
          </a:p>
        </p:txBody>
      </p:sp>
    </p:spTree>
    <p:extLst>
      <p:ext uri="{BB962C8B-B14F-4D97-AF65-F5344CB8AC3E}">
        <p14:creationId xmlns:p14="http://schemas.microsoft.com/office/powerpoint/2010/main" val="15896272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Latn-RS" dirty="0" smtClean="0"/>
              <a:t>Stalnost procijenjivanja-ne mijenjanje metode procjenjivanja</a:t>
            </a:r>
          </a:p>
          <a:p>
            <a:r>
              <a:rPr lang="sr-Latn-RS" dirty="0" smtClean="0"/>
              <a:t>Stalnost vrijednosti</a:t>
            </a:r>
          </a:p>
          <a:p>
            <a:pPr lvl="1"/>
            <a:r>
              <a:rPr lang="sr-Latn-RS" dirty="0" smtClean="0"/>
              <a:t>Ograničena povezanost (mogućnost vraćanja na prvobitnu vrijednost)</a:t>
            </a:r>
          </a:p>
          <a:p>
            <a:pPr lvl="1"/>
            <a:r>
              <a:rPr lang="sr-Latn-RS" dirty="0" smtClean="0"/>
              <a:t>Neograničena povezanost (bez vraćanja na prvobitnu vrijednost)</a:t>
            </a:r>
            <a:endParaRPr lang="en-US" dirty="0"/>
          </a:p>
        </p:txBody>
      </p:sp>
    </p:spTree>
    <p:extLst>
      <p:ext uri="{BB962C8B-B14F-4D97-AF65-F5344CB8AC3E}">
        <p14:creationId xmlns:p14="http://schemas.microsoft.com/office/powerpoint/2010/main" val="737054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vi-VN" dirty="0"/>
              <a:t>Na primjer, cijena koštanja zaliha gotovinih proizvoda na dan 31.12.2020.godine je 400.000 KM dok je njihova neto prodajna vijednost 380.000 KM, te se priznaju rashodi od obezvređenja 20.000 KM i smanjuje vrijednost zaliha. </a:t>
            </a:r>
            <a:endParaRPr lang="sr-Latn-RS" dirty="0" smtClean="0"/>
          </a:p>
          <a:p>
            <a:pPr algn="just"/>
            <a:r>
              <a:rPr lang="vi-VN" dirty="0" smtClean="0"/>
              <a:t>U </a:t>
            </a:r>
            <a:r>
              <a:rPr lang="vi-VN" dirty="0"/>
              <a:t>martu sljedeće godine tržište ovih proizvoda se oporavilo te je neto prodajna cijena zaliha 410.000 KM. Kako je sada neto prodajna cijena viša od cijene koštanja, ranije priznat rashod od 20.000 KM se stornira na način da se priznaje prihod od 20.000 KM dok se zalihe nastavljaju voditi po cijeni koštanja (400.000 KM) koja predstavlja gornju granicu procijenjivanja zaliha.</a:t>
            </a:r>
            <a:endParaRPr lang="en-US" dirty="0"/>
          </a:p>
        </p:txBody>
      </p:sp>
    </p:spTree>
    <p:extLst>
      <p:ext uri="{BB962C8B-B14F-4D97-AF65-F5344CB8AC3E}">
        <p14:creationId xmlns:p14="http://schemas.microsoft.com/office/powerpoint/2010/main" val="72310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vi-VN" dirty="0"/>
              <a:t>Pretpostavimo da je nabavna vrijednosti opreme 500.000 KM, otpisana vrijednost 150.000, procijenjeni vijek trajanja 10 godina, te da se koristi linearna metoda amortizacije. Na kraju treće godine korištenja utvrđeno je obezvređenje od 30.000 KM</a:t>
            </a:r>
            <a:r>
              <a:rPr lang="vi-VN" dirty="0" smtClean="0"/>
              <a:t>.</a:t>
            </a:r>
            <a:endParaRPr lang="sr-Latn-RS" dirty="0" smtClean="0"/>
          </a:p>
          <a:p>
            <a:r>
              <a:rPr lang="vi-VN" dirty="0" smtClean="0"/>
              <a:t> </a:t>
            </a:r>
            <a:r>
              <a:rPr lang="vi-VN" dirty="0"/>
              <a:t>Na početku pete godine korištenja prestali su da postoje uslovi koji su doveli do obezvređenja. Društvo nije mijenjalo metodu amortizacije, niti je vijek korištenja opreme promijenjen.</a:t>
            </a:r>
            <a:endParaRPr lang="en-US" dirty="0"/>
          </a:p>
        </p:txBody>
      </p:sp>
    </p:spTree>
    <p:extLst>
      <p:ext uri="{BB962C8B-B14F-4D97-AF65-F5344CB8AC3E}">
        <p14:creationId xmlns:p14="http://schemas.microsoft.com/office/powerpoint/2010/main" val="38011545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Načelo</a:t>
            </a:r>
            <a:r>
              <a:rPr lang="en-US" dirty="0"/>
              <a:t> </a:t>
            </a:r>
            <a:r>
              <a:rPr lang="en-US" dirty="0" err="1"/>
              <a:t>istinitosti</a:t>
            </a:r>
            <a:r>
              <a:rPr lang="en-US" dirty="0"/>
              <a:t>/</a:t>
            </a:r>
            <a:r>
              <a:rPr lang="en-US" dirty="0" err="1"/>
              <a:t>objektivnosti</a:t>
            </a:r>
            <a:r>
              <a:rPr lang="en-US" dirty="0"/>
              <a:t> </a:t>
            </a:r>
          </a:p>
        </p:txBody>
      </p:sp>
      <p:sp>
        <p:nvSpPr>
          <p:cNvPr id="3" name="Content Placeholder 2"/>
          <p:cNvSpPr>
            <a:spLocks noGrp="1"/>
          </p:cNvSpPr>
          <p:nvPr>
            <p:ph idx="1"/>
          </p:nvPr>
        </p:nvSpPr>
        <p:spPr/>
        <p:txBody>
          <a:bodyPr>
            <a:normAutofit/>
          </a:bodyPr>
          <a:lstStyle/>
          <a:p>
            <a:r>
              <a:rPr lang="vi-VN" dirty="0"/>
              <a:t>Načelo objektivnosti, odnosno fer prezentacije, koji u sebi sumira potpunost, neutralnosti i priznavanje bez greške, zahtijeva:</a:t>
            </a:r>
          </a:p>
          <a:p>
            <a:pPr lvl="1"/>
            <a:r>
              <a:rPr lang="vi-VN" dirty="0" smtClean="0"/>
              <a:t>da </a:t>
            </a:r>
            <a:r>
              <a:rPr lang="vi-VN" dirty="0"/>
              <a:t>se finansijski izvještaji dobijaju iz stvarno nastalih knjiženja;</a:t>
            </a:r>
          </a:p>
          <a:p>
            <a:pPr lvl="1"/>
            <a:r>
              <a:rPr lang="vi-VN" dirty="0" smtClean="0"/>
              <a:t>da </a:t>
            </a:r>
            <a:r>
              <a:rPr lang="vi-VN" dirty="0"/>
              <a:t>pozicije bilansa odgovaraju činjenicama;</a:t>
            </a:r>
          </a:p>
          <a:p>
            <a:pPr lvl="1"/>
            <a:r>
              <a:rPr lang="vi-VN" dirty="0" smtClean="0"/>
              <a:t>da </a:t>
            </a:r>
            <a:r>
              <a:rPr lang="vi-VN" dirty="0"/>
              <a:t>su vrijednosti utvrđene u skladu sa načelima bilansiranja, odnosno normativnom osnovom izvještavanja;</a:t>
            </a:r>
          </a:p>
          <a:p>
            <a:pPr lvl="1"/>
            <a:r>
              <a:rPr lang="vi-VN" dirty="0" smtClean="0"/>
              <a:t>da </a:t>
            </a:r>
            <a:r>
              <a:rPr lang="vi-VN" dirty="0"/>
              <a:t>su u finansijske izvještaje uključeni svi poslovni događaji;</a:t>
            </a:r>
          </a:p>
          <a:p>
            <a:pPr lvl="1"/>
            <a:r>
              <a:rPr lang="vi-VN" dirty="0" smtClean="0"/>
              <a:t>da </a:t>
            </a:r>
            <a:r>
              <a:rPr lang="vi-VN" dirty="0"/>
              <a:t>se pri sastavljanju finansijskih izvještaja poštuju pravila urednog knjigovodstva.</a:t>
            </a:r>
          </a:p>
          <a:p>
            <a:pPr lvl="1"/>
            <a:endParaRPr lang="en-US" dirty="0"/>
          </a:p>
        </p:txBody>
      </p:sp>
    </p:spTree>
    <p:extLst>
      <p:ext uri="{BB962C8B-B14F-4D97-AF65-F5344CB8AC3E}">
        <p14:creationId xmlns:p14="http://schemas.microsoft.com/office/powerpoint/2010/main" val="2808753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Načelo</a:t>
            </a:r>
            <a:r>
              <a:rPr lang="en-US" dirty="0"/>
              <a:t> </a:t>
            </a:r>
            <a:r>
              <a:rPr lang="en-US" dirty="0" err="1"/>
              <a:t>pojedinačnog</a:t>
            </a:r>
            <a:r>
              <a:rPr lang="en-US" dirty="0"/>
              <a:t> </a:t>
            </a:r>
            <a:r>
              <a:rPr lang="en-US" dirty="0" err="1" smtClean="0"/>
              <a:t>vrednovanja</a:t>
            </a:r>
            <a:endParaRPr lang="sr-Latn-RS" dirty="0" smtClean="0"/>
          </a:p>
          <a:p>
            <a:r>
              <a:rPr lang="en-US" dirty="0" err="1"/>
              <a:t>Načelo</a:t>
            </a:r>
            <a:r>
              <a:rPr lang="en-US" dirty="0"/>
              <a:t> </a:t>
            </a:r>
            <a:r>
              <a:rPr lang="en-US" dirty="0" err="1"/>
              <a:t>razgraničenja</a:t>
            </a:r>
            <a:r>
              <a:rPr lang="en-US" dirty="0"/>
              <a:t> (</a:t>
            </a:r>
            <a:r>
              <a:rPr lang="en-US" dirty="0" err="1"/>
              <a:t>uzročnosti</a:t>
            </a:r>
            <a:r>
              <a:rPr lang="en-US" dirty="0" smtClean="0"/>
              <a:t>)</a:t>
            </a:r>
            <a:endParaRPr lang="sr-Latn-RS" dirty="0" smtClean="0"/>
          </a:p>
          <a:p>
            <a:pPr lvl="1"/>
            <a:r>
              <a:rPr lang="sr-Latn-RS" dirty="0" smtClean="0"/>
              <a:t>Razgraničenje prema predmetu</a:t>
            </a:r>
          </a:p>
          <a:p>
            <a:pPr lvl="1"/>
            <a:r>
              <a:rPr lang="sr-Latn-RS" dirty="0" smtClean="0"/>
              <a:t>Razgraničenje prema vremenu</a:t>
            </a:r>
          </a:p>
          <a:p>
            <a:pPr lvl="1"/>
            <a:r>
              <a:rPr lang="sr-Latn-RS" dirty="0" smtClean="0"/>
              <a:t>Prihodi i rashodi bez protučinidbe</a:t>
            </a:r>
          </a:p>
          <a:p>
            <a:pPr lvl="1"/>
            <a:endParaRPr lang="en-US" dirty="0"/>
          </a:p>
        </p:txBody>
      </p:sp>
    </p:spTree>
    <p:extLst>
      <p:ext uri="{BB962C8B-B14F-4D97-AF65-F5344CB8AC3E}">
        <p14:creationId xmlns:p14="http://schemas.microsoft.com/office/powerpoint/2010/main" val="644626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Latn-RS" dirty="0" err="1"/>
              <a:t>N</a:t>
            </a:r>
            <a:r>
              <a:rPr lang="en-US" dirty="0" err="1" smtClean="0"/>
              <a:t>ačela</a:t>
            </a:r>
            <a:r>
              <a:rPr lang="en-US" dirty="0" smtClean="0"/>
              <a:t> </a:t>
            </a:r>
            <a:r>
              <a:rPr lang="en-US" dirty="0" err="1" smtClean="0"/>
              <a:t>urednog</a:t>
            </a:r>
            <a:r>
              <a:rPr lang="en-US" dirty="0" smtClean="0"/>
              <a:t> </a:t>
            </a:r>
            <a:r>
              <a:rPr lang="en-US" dirty="0" err="1" smtClean="0"/>
              <a:t>knjigovodstva</a:t>
            </a:r>
            <a:r>
              <a:rPr lang="en-US" dirty="0" smtClean="0"/>
              <a:t> u </a:t>
            </a:r>
            <a:r>
              <a:rPr lang="en-US" dirty="0" err="1" smtClean="0"/>
              <a:t>užem</a:t>
            </a:r>
            <a:r>
              <a:rPr lang="en-US" dirty="0" smtClean="0"/>
              <a:t> </a:t>
            </a:r>
            <a:r>
              <a:rPr lang="en-US" dirty="0" err="1" smtClean="0"/>
              <a:t>smislu</a:t>
            </a:r>
            <a:endParaRPr lang="en-US" dirty="0"/>
          </a:p>
        </p:txBody>
      </p:sp>
      <p:sp>
        <p:nvSpPr>
          <p:cNvPr id="3" name="Content Placeholder 2"/>
          <p:cNvSpPr>
            <a:spLocks noGrp="1"/>
          </p:cNvSpPr>
          <p:nvPr>
            <p:ph idx="1"/>
          </p:nvPr>
        </p:nvSpPr>
        <p:spPr/>
        <p:txBody>
          <a:bodyPr>
            <a:normAutofit fontScale="92500" lnSpcReduction="10000"/>
          </a:bodyPr>
          <a:lstStyle/>
          <a:p>
            <a:pPr algn="just"/>
            <a:r>
              <a:rPr lang="vi-VN" dirty="0" smtClean="0"/>
              <a:t>Materijalna urednost odnosi se na samu sadržinu poslovnih knjiga, te kažemo da je ona postignuta ako su zadovoljeni istinitost i potpunost, odnosno ukoliko:</a:t>
            </a:r>
          </a:p>
          <a:p>
            <a:pPr lvl="1" algn="just"/>
            <a:r>
              <a:rPr lang="vi-VN" dirty="0" smtClean="0"/>
              <a:t>-	su evidentirani svi poslovni događaji što podrazumijeva utvrđivanja postojanja kako dokumentovanih tako i nedokumentovanih poslovnih promjena (načelo potpunosti);</a:t>
            </a:r>
          </a:p>
          <a:p>
            <a:pPr lvl="1" algn="just"/>
            <a:r>
              <a:rPr lang="vi-VN" dirty="0" smtClean="0"/>
              <a:t>-	su poslovni događaji tačno evidentirani na osnovu tačnih podataka u knjigovodstvenoj dokumentaciji i tačnog obuhvatanja na odgovorajućim računima;</a:t>
            </a:r>
          </a:p>
          <a:p>
            <a:pPr lvl="1" algn="just"/>
            <a:r>
              <a:rPr lang="vi-VN" dirty="0" smtClean="0"/>
              <a:t>-	nisu obuhvaćeni fiktivni događaji, odnosno promjene koje nisu nastale;</a:t>
            </a:r>
          </a:p>
          <a:p>
            <a:pPr lvl="1" algn="just"/>
            <a:r>
              <a:rPr lang="vi-VN" dirty="0" smtClean="0"/>
              <a:t>-	je inventarisanjem obuhvaćena sva imovina i obaveze;</a:t>
            </a:r>
          </a:p>
          <a:p>
            <a:pPr lvl="1" algn="just"/>
            <a:r>
              <a:rPr lang="vi-VN" dirty="0" smtClean="0"/>
              <a:t>-	inventarisanjem nije uključena fiktivna imovina; i</a:t>
            </a:r>
          </a:p>
          <a:p>
            <a:pPr lvl="1" algn="just"/>
            <a:r>
              <a:rPr lang="vi-VN" dirty="0" smtClean="0"/>
              <a:t>-	su imovina i obaveze invetarisanjem vrednovani u skladu sa važećim pravilima.</a:t>
            </a:r>
          </a:p>
          <a:p>
            <a:endParaRPr lang="en-US" dirty="0"/>
          </a:p>
        </p:txBody>
      </p:sp>
    </p:spTree>
    <p:extLst>
      <p:ext uri="{BB962C8B-B14F-4D97-AF65-F5344CB8AC3E}">
        <p14:creationId xmlns:p14="http://schemas.microsoft.com/office/powerpoint/2010/main" val="4074989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9617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N</a:t>
            </a:r>
            <a:r>
              <a:rPr lang="en-US" dirty="0" err="1" smtClean="0"/>
              <a:t>ačela</a:t>
            </a:r>
            <a:r>
              <a:rPr lang="en-US" dirty="0" smtClean="0"/>
              <a:t> </a:t>
            </a:r>
            <a:r>
              <a:rPr lang="en-US" dirty="0" err="1" smtClean="0"/>
              <a:t>urednog</a:t>
            </a:r>
            <a:r>
              <a:rPr lang="en-US" dirty="0" smtClean="0"/>
              <a:t> </a:t>
            </a:r>
            <a:r>
              <a:rPr lang="en-US" dirty="0" err="1" smtClean="0"/>
              <a:t>knjigovodstva</a:t>
            </a:r>
            <a:r>
              <a:rPr lang="en-US" dirty="0" smtClean="0"/>
              <a:t> u </a:t>
            </a:r>
            <a:r>
              <a:rPr lang="en-US" dirty="0" err="1" smtClean="0"/>
              <a:t>užem</a:t>
            </a:r>
            <a:r>
              <a:rPr lang="en-US" dirty="0" smtClean="0"/>
              <a:t> </a:t>
            </a:r>
            <a:r>
              <a:rPr lang="en-US" dirty="0" err="1" smtClean="0"/>
              <a:t>smislu</a:t>
            </a:r>
            <a:endParaRPr lang="en-US" dirty="0"/>
          </a:p>
        </p:txBody>
      </p:sp>
      <p:sp>
        <p:nvSpPr>
          <p:cNvPr id="3" name="Content Placeholder 2"/>
          <p:cNvSpPr>
            <a:spLocks noGrp="1"/>
          </p:cNvSpPr>
          <p:nvPr>
            <p:ph idx="1"/>
          </p:nvPr>
        </p:nvSpPr>
        <p:spPr/>
        <p:txBody>
          <a:bodyPr/>
          <a:lstStyle/>
          <a:p>
            <a:pPr algn="just"/>
            <a:r>
              <a:rPr lang="en-US" i="1" dirty="0" err="1" smtClean="0"/>
              <a:t>Formalna</a:t>
            </a:r>
            <a:r>
              <a:rPr lang="en-US" i="1" dirty="0" smtClean="0"/>
              <a:t> </a:t>
            </a:r>
            <a:r>
              <a:rPr lang="en-US" i="1" dirty="0" err="1" smtClean="0"/>
              <a:t>urednog</a:t>
            </a:r>
            <a:r>
              <a:rPr lang="en-US" i="1" dirty="0" smtClean="0"/>
              <a:t> </a:t>
            </a:r>
            <a:r>
              <a:rPr lang="en-US" i="1" dirty="0" err="1" smtClean="0"/>
              <a:t>knjigovodstva</a:t>
            </a:r>
            <a:r>
              <a:rPr lang="en-US" i="1" dirty="0" smtClean="0"/>
              <a:t> </a:t>
            </a:r>
            <a:r>
              <a:rPr lang="en-US" dirty="0" smtClean="0"/>
              <a:t>se </a:t>
            </a:r>
            <a:r>
              <a:rPr lang="en-US" dirty="0" err="1" smtClean="0"/>
              <a:t>postiže</a:t>
            </a:r>
            <a:r>
              <a:rPr lang="en-US" dirty="0" smtClean="0"/>
              <a:t> </a:t>
            </a:r>
            <a:r>
              <a:rPr lang="en-US" dirty="0" err="1" smtClean="0"/>
              <a:t>adekvatnom</a:t>
            </a:r>
            <a:r>
              <a:rPr lang="en-US" dirty="0" smtClean="0"/>
              <a:t> </a:t>
            </a:r>
            <a:r>
              <a:rPr lang="en-US" dirty="0" err="1" smtClean="0"/>
              <a:t>organizacijom</a:t>
            </a:r>
            <a:r>
              <a:rPr lang="en-US" dirty="0" smtClean="0"/>
              <a:t> </a:t>
            </a:r>
            <a:r>
              <a:rPr lang="en-US" dirty="0" err="1" smtClean="0"/>
              <a:t>knjigovodstva</a:t>
            </a:r>
            <a:r>
              <a:rPr lang="en-US" dirty="0" smtClean="0"/>
              <a:t>, a </a:t>
            </a:r>
            <a:r>
              <a:rPr lang="en-US" dirty="0" err="1" smtClean="0"/>
              <a:t>posebno</a:t>
            </a:r>
            <a:r>
              <a:rPr lang="en-US" dirty="0" smtClean="0"/>
              <a:t> </a:t>
            </a:r>
            <a:r>
              <a:rPr lang="en-US" dirty="0" err="1" smtClean="0"/>
              <a:t>korištenjem</a:t>
            </a:r>
            <a:r>
              <a:rPr lang="en-US" dirty="0" smtClean="0"/>
              <a:t> </a:t>
            </a:r>
            <a:r>
              <a:rPr lang="en-US" dirty="0" err="1" smtClean="0"/>
              <a:t>kontnog</a:t>
            </a:r>
            <a:r>
              <a:rPr lang="en-US" dirty="0" smtClean="0"/>
              <a:t> </a:t>
            </a:r>
            <a:r>
              <a:rPr lang="en-US" dirty="0" err="1" smtClean="0"/>
              <a:t>plana</a:t>
            </a:r>
            <a:r>
              <a:rPr lang="en-US" dirty="0" smtClean="0"/>
              <a:t>, </a:t>
            </a:r>
            <a:r>
              <a:rPr lang="en-US" dirty="0" err="1" smtClean="0"/>
              <a:t>i</a:t>
            </a:r>
            <a:r>
              <a:rPr lang="en-US" dirty="0" smtClean="0"/>
              <a:t> </a:t>
            </a:r>
            <a:r>
              <a:rPr lang="en-US" dirty="0" err="1" smtClean="0"/>
              <a:t>izborom</a:t>
            </a:r>
            <a:r>
              <a:rPr lang="en-US" dirty="0" smtClean="0"/>
              <a:t> </a:t>
            </a:r>
            <a:r>
              <a:rPr lang="en-US" dirty="0" err="1" smtClean="0"/>
              <a:t>svrsishodnog</a:t>
            </a:r>
            <a:r>
              <a:rPr lang="en-US" dirty="0" smtClean="0"/>
              <a:t> </a:t>
            </a:r>
            <a:r>
              <a:rPr lang="en-US" dirty="0" err="1" smtClean="0"/>
              <a:t>knjigovodstvenog</a:t>
            </a:r>
            <a:r>
              <a:rPr lang="en-US" dirty="0" smtClean="0"/>
              <a:t> </a:t>
            </a:r>
            <a:r>
              <a:rPr lang="en-US" dirty="0" err="1" smtClean="0"/>
              <a:t>sistema</a:t>
            </a:r>
            <a:r>
              <a:rPr lang="en-US" dirty="0" smtClean="0"/>
              <a:t> </a:t>
            </a:r>
            <a:r>
              <a:rPr lang="en-US" dirty="0" err="1" smtClean="0"/>
              <a:t>i</a:t>
            </a:r>
            <a:r>
              <a:rPr lang="en-US" dirty="0" smtClean="0"/>
              <a:t> </a:t>
            </a:r>
            <a:r>
              <a:rPr lang="en-US" dirty="0" err="1" smtClean="0"/>
              <a:t>vrsta</a:t>
            </a:r>
            <a:r>
              <a:rPr lang="en-US" dirty="0" smtClean="0"/>
              <a:t> </a:t>
            </a:r>
            <a:r>
              <a:rPr lang="en-US" dirty="0" err="1" smtClean="0"/>
              <a:t>poslovnih</a:t>
            </a:r>
            <a:r>
              <a:rPr lang="en-US" dirty="0" smtClean="0"/>
              <a:t> </a:t>
            </a:r>
            <a:r>
              <a:rPr lang="en-US" dirty="0" err="1" smtClean="0"/>
              <a:t>knjiga</a:t>
            </a:r>
            <a:r>
              <a:rPr lang="en-US" dirty="0" smtClean="0"/>
              <a:t>. </a:t>
            </a:r>
            <a:endParaRPr lang="en-US" dirty="0"/>
          </a:p>
        </p:txBody>
      </p:sp>
    </p:spTree>
    <p:extLst>
      <p:ext uri="{BB962C8B-B14F-4D97-AF65-F5344CB8AC3E}">
        <p14:creationId xmlns:p14="http://schemas.microsoft.com/office/powerpoint/2010/main" val="1595498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inventarisanja</a:t>
            </a:r>
            <a:endParaRPr lang="en-US" dirty="0"/>
          </a:p>
        </p:txBody>
      </p:sp>
      <p:sp>
        <p:nvSpPr>
          <p:cNvPr id="3" name="Content Placeholder 2"/>
          <p:cNvSpPr>
            <a:spLocks noGrp="1"/>
          </p:cNvSpPr>
          <p:nvPr>
            <p:ph idx="1"/>
          </p:nvPr>
        </p:nvSpPr>
        <p:spPr/>
        <p:txBody>
          <a:bodyPr>
            <a:normAutofit/>
          </a:bodyPr>
          <a:lstStyle/>
          <a:p>
            <a:r>
              <a:rPr lang="en-US" dirty="0" err="1" smtClean="0"/>
              <a:t>Pri</a:t>
            </a:r>
            <a:r>
              <a:rPr lang="en-US" dirty="0" smtClean="0"/>
              <a:t> </a:t>
            </a:r>
            <a:r>
              <a:rPr lang="en-US" dirty="0" err="1" smtClean="0"/>
              <a:t>inventarisanju</a:t>
            </a:r>
            <a:r>
              <a:rPr lang="en-US" dirty="0" smtClean="0"/>
              <a:t> je </a:t>
            </a:r>
            <a:r>
              <a:rPr lang="en-US" dirty="0" err="1" smtClean="0"/>
              <a:t>potrebno</a:t>
            </a:r>
            <a:r>
              <a:rPr lang="en-US" dirty="0" smtClean="0"/>
              <a:t> </a:t>
            </a:r>
            <a:r>
              <a:rPr lang="en-US" dirty="0" err="1" smtClean="0"/>
              <a:t>držati</a:t>
            </a:r>
            <a:r>
              <a:rPr lang="en-US" dirty="0" smtClean="0"/>
              <a:t> se </a:t>
            </a:r>
            <a:r>
              <a:rPr lang="en-US" dirty="0" err="1" smtClean="0"/>
              <a:t>sljedećih</a:t>
            </a:r>
            <a:r>
              <a:rPr lang="en-US" dirty="0" smtClean="0"/>
              <a:t> </a:t>
            </a:r>
            <a:r>
              <a:rPr lang="en-US" dirty="0" err="1" smtClean="0"/>
              <a:t>načela</a:t>
            </a:r>
            <a:r>
              <a:rPr lang="en-US" dirty="0" smtClean="0"/>
              <a:t> u </a:t>
            </a:r>
            <a:r>
              <a:rPr lang="en-US" dirty="0" err="1" smtClean="0"/>
              <a:t>cilju</a:t>
            </a:r>
            <a:r>
              <a:rPr lang="en-US" dirty="0" smtClean="0"/>
              <a:t> </a:t>
            </a:r>
            <a:r>
              <a:rPr lang="en-US" dirty="0" err="1" smtClean="0"/>
              <a:t>dobijanja</a:t>
            </a:r>
            <a:r>
              <a:rPr lang="en-US" dirty="0" smtClean="0"/>
              <a:t> </a:t>
            </a:r>
            <a:r>
              <a:rPr lang="en-US" dirty="0" err="1" smtClean="0"/>
              <a:t>jasnog</a:t>
            </a:r>
            <a:r>
              <a:rPr lang="en-US" dirty="0" smtClean="0"/>
              <a:t>, </a:t>
            </a:r>
            <a:r>
              <a:rPr lang="en-US" dirty="0" err="1" smtClean="0"/>
              <a:t>tačnog</a:t>
            </a:r>
            <a:r>
              <a:rPr lang="en-US" dirty="0" smtClean="0"/>
              <a:t>, </a:t>
            </a:r>
            <a:r>
              <a:rPr lang="en-US" dirty="0" err="1" smtClean="0"/>
              <a:t>potpunog</a:t>
            </a:r>
            <a:r>
              <a:rPr lang="en-US" dirty="0" smtClean="0"/>
              <a:t> </a:t>
            </a:r>
            <a:r>
              <a:rPr lang="en-US" dirty="0" err="1" smtClean="0"/>
              <a:t>i</a:t>
            </a:r>
            <a:r>
              <a:rPr lang="en-US" dirty="0" smtClean="0"/>
              <a:t> </a:t>
            </a:r>
            <a:r>
              <a:rPr lang="en-US" dirty="0" err="1" smtClean="0"/>
              <a:t>pouzdanog</a:t>
            </a:r>
            <a:r>
              <a:rPr lang="en-US" dirty="0" smtClean="0"/>
              <a:t> </a:t>
            </a:r>
            <a:r>
              <a:rPr lang="en-US" dirty="0" err="1" smtClean="0"/>
              <a:t>inventara</a:t>
            </a:r>
            <a:r>
              <a:rPr lang="en-US" dirty="0" smtClean="0"/>
              <a:t>:</a:t>
            </a:r>
          </a:p>
          <a:p>
            <a:pPr lvl="1"/>
            <a:r>
              <a:rPr lang="en-US" dirty="0" err="1" smtClean="0"/>
              <a:t>načela</a:t>
            </a:r>
            <a:r>
              <a:rPr lang="en-US" dirty="0" smtClean="0"/>
              <a:t> </a:t>
            </a:r>
            <a:r>
              <a:rPr lang="en-US" dirty="0" err="1" smtClean="0"/>
              <a:t>pojedinačnog</a:t>
            </a:r>
            <a:r>
              <a:rPr lang="en-US" dirty="0" smtClean="0"/>
              <a:t> </a:t>
            </a:r>
            <a:r>
              <a:rPr lang="en-US" dirty="0" err="1" smtClean="0"/>
              <a:t>obuhvatanja</a:t>
            </a:r>
            <a:r>
              <a:rPr lang="en-US" dirty="0" smtClean="0"/>
              <a:t>,</a:t>
            </a:r>
          </a:p>
          <a:p>
            <a:pPr lvl="1"/>
            <a:r>
              <a:rPr lang="en-US" dirty="0" err="1" smtClean="0"/>
              <a:t>načela</a:t>
            </a:r>
            <a:r>
              <a:rPr lang="en-US" dirty="0" smtClean="0"/>
              <a:t> </a:t>
            </a:r>
            <a:r>
              <a:rPr lang="en-US" dirty="0" err="1" smtClean="0"/>
              <a:t>potpunosti</a:t>
            </a:r>
            <a:r>
              <a:rPr lang="en-US" dirty="0" smtClean="0"/>
              <a:t>,</a:t>
            </a:r>
          </a:p>
          <a:p>
            <a:pPr lvl="1"/>
            <a:r>
              <a:rPr lang="en-US" dirty="0" err="1" smtClean="0"/>
              <a:t>načela</a:t>
            </a:r>
            <a:r>
              <a:rPr lang="en-US" dirty="0" smtClean="0"/>
              <a:t> </a:t>
            </a:r>
            <a:r>
              <a:rPr lang="en-US" dirty="0" err="1" smtClean="0"/>
              <a:t>istinitosti</a:t>
            </a:r>
            <a:r>
              <a:rPr lang="en-US" dirty="0" smtClean="0"/>
              <a:t>,</a:t>
            </a:r>
          </a:p>
          <a:p>
            <a:pPr lvl="1"/>
            <a:r>
              <a:rPr lang="en-US" dirty="0" err="1" smtClean="0"/>
              <a:t>načela</a:t>
            </a:r>
            <a:r>
              <a:rPr lang="en-US" dirty="0" smtClean="0"/>
              <a:t> </a:t>
            </a:r>
            <a:r>
              <a:rPr lang="en-US" dirty="0" err="1" smtClean="0"/>
              <a:t>uzimanja</a:t>
            </a:r>
            <a:r>
              <a:rPr lang="en-US" dirty="0" smtClean="0"/>
              <a:t> u </a:t>
            </a:r>
            <a:r>
              <a:rPr lang="en-US" dirty="0" err="1" smtClean="0"/>
              <a:t>obzir</a:t>
            </a:r>
            <a:r>
              <a:rPr lang="en-US" dirty="0" smtClean="0"/>
              <a:t> </a:t>
            </a:r>
            <a:r>
              <a:rPr lang="en-US" dirty="0" err="1" smtClean="0"/>
              <a:t>ekonomske</a:t>
            </a:r>
            <a:r>
              <a:rPr lang="en-US" dirty="0" smtClean="0"/>
              <a:t> </a:t>
            </a:r>
            <a:r>
              <a:rPr lang="en-US" dirty="0" err="1" smtClean="0"/>
              <a:t>svojine</a:t>
            </a:r>
            <a:r>
              <a:rPr lang="en-US" dirty="0" smtClean="0"/>
              <a:t>,</a:t>
            </a:r>
          </a:p>
          <a:p>
            <a:pPr lvl="1"/>
            <a:r>
              <a:rPr lang="en-US" dirty="0" err="1" smtClean="0"/>
              <a:t>načela</a:t>
            </a:r>
            <a:r>
              <a:rPr lang="en-US" dirty="0" smtClean="0"/>
              <a:t> </a:t>
            </a:r>
            <a:r>
              <a:rPr lang="en-US" dirty="0" err="1" smtClean="0"/>
              <a:t>tačnog</a:t>
            </a:r>
            <a:r>
              <a:rPr lang="en-US" dirty="0" smtClean="0"/>
              <a:t> </a:t>
            </a:r>
            <a:r>
              <a:rPr lang="en-US" dirty="0" err="1" smtClean="0"/>
              <a:t>označavanja</a:t>
            </a:r>
            <a:r>
              <a:rPr lang="en-US" dirty="0" smtClean="0"/>
              <a:t>,</a:t>
            </a:r>
          </a:p>
          <a:p>
            <a:pPr lvl="1"/>
            <a:r>
              <a:rPr lang="en-US" dirty="0" err="1" smtClean="0"/>
              <a:t>načela</a:t>
            </a:r>
            <a:r>
              <a:rPr lang="en-US" dirty="0" smtClean="0"/>
              <a:t> </a:t>
            </a:r>
            <a:r>
              <a:rPr lang="en-US" dirty="0" err="1" smtClean="0"/>
              <a:t>mogućnosti</a:t>
            </a:r>
            <a:r>
              <a:rPr lang="en-US" dirty="0" smtClean="0"/>
              <a:t> </a:t>
            </a:r>
            <a:r>
              <a:rPr lang="en-US" dirty="0" err="1" smtClean="0"/>
              <a:t>kontrole</a:t>
            </a:r>
            <a:r>
              <a:rPr lang="en-US" dirty="0" smtClean="0"/>
              <a:t>.</a:t>
            </a:r>
          </a:p>
          <a:p>
            <a:endParaRPr lang="en-US" dirty="0"/>
          </a:p>
        </p:txBody>
      </p:sp>
    </p:spTree>
    <p:extLst>
      <p:ext uri="{BB962C8B-B14F-4D97-AF65-F5344CB8AC3E}">
        <p14:creationId xmlns:p14="http://schemas.microsoft.com/office/powerpoint/2010/main" val="316893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inventarisanja</a:t>
            </a:r>
            <a:endParaRPr lang="en-US" dirty="0"/>
          </a:p>
        </p:txBody>
      </p:sp>
      <p:sp>
        <p:nvSpPr>
          <p:cNvPr id="3" name="Content Placeholder 2"/>
          <p:cNvSpPr>
            <a:spLocks noGrp="1"/>
          </p:cNvSpPr>
          <p:nvPr>
            <p:ph idx="1"/>
          </p:nvPr>
        </p:nvSpPr>
        <p:spPr/>
        <p:txBody>
          <a:bodyPr/>
          <a:lstStyle/>
          <a:p>
            <a:r>
              <a:rPr lang="sr-Latn-RS" b="1" dirty="0" smtClean="0"/>
              <a:t>Pojedinačno obuhvatanje</a:t>
            </a:r>
          </a:p>
          <a:p>
            <a:pPr algn="just"/>
            <a:r>
              <a:rPr lang="vi-VN" dirty="0" smtClean="0"/>
              <a:t>Društvo je kupilo građevinski objekat zajedno sa mašinama koje su u njemu nalaze za 2.300.000 KM. Na koji način popisati i procijeniti navedenu imovinu?</a:t>
            </a:r>
            <a:endParaRPr lang="en-US" dirty="0"/>
          </a:p>
        </p:txBody>
      </p:sp>
    </p:spTree>
    <p:extLst>
      <p:ext uri="{BB962C8B-B14F-4D97-AF65-F5344CB8AC3E}">
        <p14:creationId xmlns:p14="http://schemas.microsoft.com/office/powerpoint/2010/main" val="2518815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inventarisanja</a:t>
            </a:r>
            <a:endParaRPr lang="en-US" dirty="0"/>
          </a:p>
        </p:txBody>
      </p:sp>
      <p:sp>
        <p:nvSpPr>
          <p:cNvPr id="3" name="Content Placeholder 2"/>
          <p:cNvSpPr>
            <a:spLocks noGrp="1"/>
          </p:cNvSpPr>
          <p:nvPr>
            <p:ph idx="1"/>
          </p:nvPr>
        </p:nvSpPr>
        <p:spPr/>
        <p:txBody>
          <a:bodyPr>
            <a:normAutofit/>
          </a:bodyPr>
          <a:lstStyle/>
          <a:p>
            <a:r>
              <a:rPr lang="sr-Latn-RS" dirty="0" smtClean="0"/>
              <a:t>Načelo istinitosti</a:t>
            </a:r>
          </a:p>
          <a:p>
            <a:r>
              <a:rPr lang="en-US" dirty="0" smtClean="0"/>
              <a:t>D I S K U S I J A</a:t>
            </a:r>
          </a:p>
          <a:p>
            <a:pPr algn="just"/>
            <a:r>
              <a:rPr lang="en-US" dirty="0" err="1" smtClean="0"/>
              <a:t>Popisna</a:t>
            </a:r>
            <a:r>
              <a:rPr lang="en-US" dirty="0" smtClean="0"/>
              <a:t> </a:t>
            </a:r>
            <a:r>
              <a:rPr lang="en-US" dirty="0" err="1" smtClean="0"/>
              <a:t>komisija</a:t>
            </a:r>
            <a:r>
              <a:rPr lang="en-US" dirty="0" smtClean="0"/>
              <a:t> </a:t>
            </a:r>
            <a:r>
              <a:rPr lang="en-US" dirty="0" err="1" smtClean="0"/>
              <a:t>dobila</a:t>
            </a:r>
            <a:r>
              <a:rPr lang="en-US" dirty="0" smtClean="0"/>
              <a:t> je </a:t>
            </a:r>
            <a:r>
              <a:rPr lang="en-US" dirty="0" err="1" smtClean="0"/>
              <a:t>zadatak</a:t>
            </a:r>
            <a:r>
              <a:rPr lang="en-US" dirty="0" smtClean="0"/>
              <a:t> da </a:t>
            </a:r>
            <a:r>
              <a:rPr lang="en-US" dirty="0" err="1" smtClean="0"/>
              <a:t>popiše</a:t>
            </a:r>
            <a:r>
              <a:rPr lang="en-US" dirty="0" smtClean="0"/>
              <a:t> automobile </a:t>
            </a:r>
            <a:r>
              <a:rPr lang="en-US" dirty="0" err="1" smtClean="0"/>
              <a:t>i</a:t>
            </a:r>
            <a:r>
              <a:rPr lang="en-US" dirty="0" smtClean="0"/>
              <a:t> </a:t>
            </a:r>
            <a:r>
              <a:rPr lang="en-US" dirty="0" err="1" smtClean="0"/>
              <a:t>kamione</a:t>
            </a:r>
            <a:r>
              <a:rPr lang="en-US" dirty="0" smtClean="0"/>
              <a:t> u </a:t>
            </a:r>
            <a:r>
              <a:rPr lang="en-US" dirty="0" err="1" smtClean="0"/>
              <a:t>društvu</a:t>
            </a:r>
            <a:r>
              <a:rPr lang="en-US" dirty="0" smtClean="0"/>
              <a:t>. </a:t>
            </a:r>
            <a:r>
              <a:rPr lang="en-US" dirty="0" err="1" smtClean="0"/>
              <a:t>Koje</a:t>
            </a:r>
            <a:r>
              <a:rPr lang="en-US" dirty="0" smtClean="0"/>
              <a:t> </a:t>
            </a:r>
            <a:r>
              <a:rPr lang="en-US" dirty="0" err="1" smtClean="0"/>
              <a:t>informacije</a:t>
            </a:r>
            <a:r>
              <a:rPr lang="en-US" dirty="0" smtClean="0"/>
              <a:t> </a:t>
            </a:r>
            <a:r>
              <a:rPr lang="en-US" dirty="0" err="1" smtClean="0"/>
              <a:t>iz</a:t>
            </a:r>
            <a:r>
              <a:rPr lang="en-US" dirty="0" smtClean="0"/>
              <a:t> </a:t>
            </a:r>
            <a:r>
              <a:rPr lang="en-US" dirty="0" err="1" smtClean="0"/>
              <a:t>računovodstva</a:t>
            </a:r>
            <a:r>
              <a:rPr lang="en-US" dirty="0" smtClean="0"/>
              <a:t> je </a:t>
            </a:r>
            <a:r>
              <a:rPr lang="en-US" dirty="0" err="1" smtClean="0"/>
              <a:t>potrebno</a:t>
            </a:r>
            <a:r>
              <a:rPr lang="en-US" dirty="0" smtClean="0"/>
              <a:t> </a:t>
            </a:r>
            <a:r>
              <a:rPr lang="en-US" dirty="0" err="1" smtClean="0"/>
              <a:t>dobiti</a:t>
            </a:r>
            <a:r>
              <a:rPr lang="en-US" dirty="0" smtClean="0"/>
              <a:t> da bi se </a:t>
            </a:r>
            <a:r>
              <a:rPr lang="en-US" dirty="0" err="1" smtClean="0"/>
              <a:t>popis</a:t>
            </a:r>
            <a:r>
              <a:rPr lang="en-US" dirty="0" smtClean="0"/>
              <a:t> </a:t>
            </a:r>
            <a:r>
              <a:rPr lang="en-US" dirty="0" err="1" smtClean="0"/>
              <a:t>obavio</a:t>
            </a:r>
            <a:r>
              <a:rPr lang="en-US" dirty="0" smtClean="0"/>
              <a:t> u </a:t>
            </a:r>
            <a:r>
              <a:rPr lang="en-US" dirty="0" err="1" smtClean="0"/>
              <a:t>skladu</a:t>
            </a:r>
            <a:r>
              <a:rPr lang="en-US" dirty="0" smtClean="0"/>
              <a:t> </a:t>
            </a:r>
            <a:r>
              <a:rPr lang="en-US" dirty="0" err="1" smtClean="0"/>
              <a:t>sa</a:t>
            </a:r>
            <a:r>
              <a:rPr lang="en-US" dirty="0" smtClean="0"/>
              <a:t> </a:t>
            </a:r>
            <a:r>
              <a:rPr lang="en-US" dirty="0" err="1" smtClean="0"/>
              <a:t>načelom</a:t>
            </a:r>
            <a:r>
              <a:rPr lang="en-US" dirty="0" smtClean="0"/>
              <a:t> </a:t>
            </a:r>
            <a:r>
              <a:rPr lang="en-US" dirty="0" err="1" smtClean="0"/>
              <a:t>istinitosti</a:t>
            </a:r>
            <a:r>
              <a:rPr lang="en-US" dirty="0" smtClean="0"/>
              <a:t>? </a:t>
            </a:r>
            <a:r>
              <a:rPr lang="en-US" dirty="0" err="1" smtClean="0"/>
              <a:t>Koje</a:t>
            </a:r>
            <a:r>
              <a:rPr lang="en-US" dirty="0" smtClean="0"/>
              <a:t> </a:t>
            </a:r>
            <a:r>
              <a:rPr lang="en-US" dirty="0" err="1" smtClean="0"/>
              <a:t>aktivnosti</a:t>
            </a:r>
            <a:r>
              <a:rPr lang="en-US" dirty="0" smtClean="0"/>
              <a:t> </a:t>
            </a:r>
            <a:r>
              <a:rPr lang="en-US" dirty="0" err="1" smtClean="0"/>
              <a:t>će</a:t>
            </a:r>
            <a:r>
              <a:rPr lang="en-US" dirty="0" smtClean="0"/>
              <a:t> </a:t>
            </a:r>
            <a:r>
              <a:rPr lang="en-US" dirty="0" err="1" smtClean="0"/>
              <a:t>popisna</a:t>
            </a:r>
            <a:r>
              <a:rPr lang="en-US" dirty="0" smtClean="0"/>
              <a:t> </a:t>
            </a:r>
            <a:r>
              <a:rPr lang="en-US" dirty="0" err="1" smtClean="0"/>
              <a:t>komisija</a:t>
            </a:r>
            <a:r>
              <a:rPr lang="en-US" dirty="0" smtClean="0"/>
              <a:t> </a:t>
            </a:r>
            <a:r>
              <a:rPr lang="en-US" dirty="0" err="1" smtClean="0"/>
              <a:t>preduzeti</a:t>
            </a:r>
            <a:r>
              <a:rPr lang="en-US" dirty="0" smtClean="0"/>
              <a:t> </a:t>
            </a:r>
            <a:r>
              <a:rPr lang="en-US" dirty="0" err="1" smtClean="0"/>
              <a:t>ako</a:t>
            </a:r>
            <a:r>
              <a:rPr lang="en-US" dirty="0" smtClean="0"/>
              <a:t> </a:t>
            </a:r>
            <a:r>
              <a:rPr lang="en-US" dirty="0" err="1" smtClean="0"/>
              <a:t>ustanovi</a:t>
            </a:r>
            <a:r>
              <a:rPr lang="en-US" dirty="0" smtClean="0"/>
              <a:t> da </a:t>
            </a:r>
            <a:r>
              <a:rPr lang="en-US" dirty="0" err="1" smtClean="0"/>
              <a:t>jedan</a:t>
            </a:r>
            <a:r>
              <a:rPr lang="en-US" dirty="0" smtClean="0"/>
              <a:t> </a:t>
            </a:r>
            <a:r>
              <a:rPr lang="en-US" dirty="0" err="1" smtClean="0"/>
              <a:t>kamion</a:t>
            </a:r>
            <a:r>
              <a:rPr lang="en-US" dirty="0" smtClean="0"/>
              <a:t> </a:t>
            </a:r>
            <a:r>
              <a:rPr lang="en-US" dirty="0" err="1" smtClean="0"/>
              <a:t>nedostaje</a:t>
            </a:r>
            <a:r>
              <a:rPr lang="en-US" dirty="0" smtClean="0"/>
              <a:t>?</a:t>
            </a:r>
          </a:p>
          <a:p>
            <a:pPr algn="just"/>
            <a:r>
              <a:rPr lang="en-US" dirty="0" err="1" smtClean="0"/>
              <a:t>Društvo</a:t>
            </a:r>
            <a:r>
              <a:rPr lang="en-US" dirty="0" smtClean="0"/>
              <a:t> je u </a:t>
            </a:r>
            <a:r>
              <a:rPr lang="en-US" dirty="0" err="1" smtClean="0"/>
              <a:t>cilju</a:t>
            </a:r>
            <a:r>
              <a:rPr lang="en-US" dirty="0" smtClean="0"/>
              <a:t> </a:t>
            </a:r>
            <a:r>
              <a:rPr lang="en-US" dirty="0" err="1" smtClean="0"/>
              <a:t>dobijanja</a:t>
            </a:r>
            <a:r>
              <a:rPr lang="en-US" dirty="0" smtClean="0"/>
              <a:t> </a:t>
            </a:r>
            <a:r>
              <a:rPr lang="en-US" dirty="0" err="1" smtClean="0"/>
              <a:t>kredita</a:t>
            </a:r>
            <a:r>
              <a:rPr lang="en-US" dirty="0" smtClean="0"/>
              <a:t>, </a:t>
            </a:r>
            <a:r>
              <a:rPr lang="en-US" dirty="0" err="1" smtClean="0"/>
              <a:t>dalo</a:t>
            </a:r>
            <a:r>
              <a:rPr lang="en-US" dirty="0" smtClean="0"/>
              <a:t> u </a:t>
            </a:r>
            <a:r>
              <a:rPr lang="en-US" dirty="0" err="1" smtClean="0"/>
              <a:t>zalog</a:t>
            </a:r>
            <a:r>
              <a:rPr lang="en-US" dirty="0" smtClean="0"/>
              <a:t> </a:t>
            </a:r>
            <a:r>
              <a:rPr lang="en-US" dirty="0" err="1" smtClean="0"/>
              <a:t>robu</a:t>
            </a:r>
            <a:r>
              <a:rPr lang="en-US" dirty="0" smtClean="0"/>
              <a:t> </a:t>
            </a:r>
            <a:r>
              <a:rPr lang="en-US" dirty="0" err="1" smtClean="0"/>
              <a:t>kao</a:t>
            </a:r>
            <a:r>
              <a:rPr lang="en-US" dirty="0" smtClean="0"/>
              <a:t> </a:t>
            </a:r>
            <a:r>
              <a:rPr lang="en-US" dirty="0" err="1" smtClean="0"/>
              <a:t>i</a:t>
            </a:r>
            <a:r>
              <a:rPr lang="en-US" dirty="0" smtClean="0"/>
              <a:t> </a:t>
            </a:r>
            <a:r>
              <a:rPr lang="en-US" dirty="0" err="1" smtClean="0"/>
              <a:t>hipoteku</a:t>
            </a:r>
            <a:r>
              <a:rPr lang="en-US" dirty="0" smtClean="0"/>
              <a:t> </a:t>
            </a:r>
            <a:r>
              <a:rPr lang="en-US" dirty="0" err="1" smtClean="0"/>
              <a:t>nad</a:t>
            </a:r>
            <a:r>
              <a:rPr lang="en-US" dirty="0" smtClean="0"/>
              <a:t> </a:t>
            </a:r>
            <a:r>
              <a:rPr lang="en-US" dirty="0" err="1" smtClean="0"/>
              <a:t>zemljišem</a:t>
            </a:r>
            <a:r>
              <a:rPr lang="en-US" dirty="0" smtClean="0"/>
              <a:t>. Da li je </a:t>
            </a:r>
            <a:r>
              <a:rPr lang="en-US" dirty="0" err="1" smtClean="0"/>
              <a:t>navedena</a:t>
            </a:r>
            <a:r>
              <a:rPr lang="en-US" dirty="0" smtClean="0"/>
              <a:t> </a:t>
            </a:r>
            <a:r>
              <a:rPr lang="en-US" dirty="0" err="1" smtClean="0"/>
              <a:t>imovina</a:t>
            </a:r>
            <a:r>
              <a:rPr lang="en-US" dirty="0" smtClean="0"/>
              <a:t> </a:t>
            </a:r>
            <a:r>
              <a:rPr lang="en-US" dirty="0" err="1" smtClean="0"/>
              <a:t>predmet</a:t>
            </a:r>
            <a:r>
              <a:rPr lang="en-US" dirty="0" smtClean="0"/>
              <a:t> </a:t>
            </a:r>
            <a:r>
              <a:rPr lang="en-US" dirty="0" err="1" smtClean="0"/>
              <a:t>popisa</a:t>
            </a:r>
            <a:r>
              <a:rPr lang="en-US" dirty="0" smtClean="0"/>
              <a:t>? </a:t>
            </a:r>
            <a:r>
              <a:rPr lang="en-US" dirty="0" err="1" smtClean="0"/>
              <a:t>Obrazložite</a:t>
            </a:r>
            <a:r>
              <a:rPr lang="en-US" dirty="0" smtClean="0"/>
              <a:t> </a:t>
            </a:r>
            <a:r>
              <a:rPr lang="en-US" dirty="0" err="1" smtClean="0"/>
              <a:t>odgovor</a:t>
            </a:r>
            <a:r>
              <a:rPr lang="en-US" dirty="0" smtClean="0"/>
              <a:t>.</a:t>
            </a:r>
            <a:endParaRPr lang="en-US" dirty="0"/>
          </a:p>
        </p:txBody>
      </p:sp>
    </p:spTree>
    <p:extLst>
      <p:ext uri="{BB962C8B-B14F-4D97-AF65-F5344CB8AC3E}">
        <p14:creationId xmlns:p14="http://schemas.microsoft.com/office/powerpoint/2010/main" val="2363020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inventarisanja</a:t>
            </a:r>
            <a:endParaRPr lang="en-US" dirty="0"/>
          </a:p>
        </p:txBody>
      </p:sp>
      <p:sp>
        <p:nvSpPr>
          <p:cNvPr id="3" name="Content Placeholder 2"/>
          <p:cNvSpPr>
            <a:spLocks noGrp="1"/>
          </p:cNvSpPr>
          <p:nvPr>
            <p:ph idx="1"/>
          </p:nvPr>
        </p:nvSpPr>
        <p:spPr/>
        <p:txBody>
          <a:bodyPr/>
          <a:lstStyle/>
          <a:p>
            <a:pPr algn="just"/>
            <a:r>
              <a:rPr lang="en-US" dirty="0" err="1"/>
              <a:t>Inventarom</a:t>
            </a:r>
            <a:r>
              <a:rPr lang="en-US" dirty="0"/>
              <a:t> je </a:t>
            </a:r>
            <a:r>
              <a:rPr lang="en-US" dirty="0" err="1"/>
              <a:t>potrebno</a:t>
            </a:r>
            <a:r>
              <a:rPr lang="en-US" dirty="0"/>
              <a:t> </a:t>
            </a:r>
            <a:r>
              <a:rPr lang="en-US" dirty="0" err="1"/>
              <a:t>obuhvatiti</a:t>
            </a:r>
            <a:r>
              <a:rPr lang="en-US" dirty="0"/>
              <a:t> </a:t>
            </a:r>
            <a:r>
              <a:rPr lang="en-US" dirty="0" err="1"/>
              <a:t>sve</a:t>
            </a:r>
            <a:r>
              <a:rPr lang="en-US" dirty="0"/>
              <a:t> </a:t>
            </a:r>
            <a:r>
              <a:rPr lang="en-US" dirty="0" err="1"/>
              <a:t>imovinske</a:t>
            </a:r>
            <a:r>
              <a:rPr lang="en-US" dirty="0"/>
              <a:t> </a:t>
            </a:r>
            <a:r>
              <a:rPr lang="en-US" dirty="0" err="1"/>
              <a:t>predmete</a:t>
            </a:r>
            <a:r>
              <a:rPr lang="en-US" dirty="0"/>
              <a:t> </a:t>
            </a:r>
            <a:r>
              <a:rPr lang="en-US" dirty="0" err="1"/>
              <a:t>i</a:t>
            </a:r>
            <a:r>
              <a:rPr lang="en-US" dirty="0"/>
              <a:t> </a:t>
            </a:r>
            <a:r>
              <a:rPr lang="en-US" dirty="0" err="1"/>
              <a:t>obaveze</a:t>
            </a:r>
            <a:r>
              <a:rPr lang="en-US" dirty="0"/>
              <a:t> </a:t>
            </a:r>
            <a:r>
              <a:rPr lang="en-US" dirty="0" err="1"/>
              <a:t>koji</a:t>
            </a:r>
            <a:r>
              <a:rPr lang="en-US" dirty="0"/>
              <a:t> se </a:t>
            </a:r>
            <a:r>
              <a:rPr lang="en-US" dirty="0" err="1"/>
              <a:t>na</a:t>
            </a:r>
            <a:r>
              <a:rPr lang="en-US" dirty="0"/>
              <a:t> </a:t>
            </a:r>
            <a:r>
              <a:rPr lang="en-US" dirty="0" err="1"/>
              <a:t>dan</a:t>
            </a:r>
            <a:r>
              <a:rPr lang="en-US" dirty="0"/>
              <a:t> </a:t>
            </a:r>
            <a:r>
              <a:rPr lang="en-US" dirty="0" err="1"/>
              <a:t>popisa</a:t>
            </a:r>
            <a:r>
              <a:rPr lang="en-US" dirty="0"/>
              <a:t> </a:t>
            </a:r>
            <a:r>
              <a:rPr lang="en-US" dirty="0" err="1"/>
              <a:t>nalaze</a:t>
            </a:r>
            <a:r>
              <a:rPr lang="en-US" dirty="0"/>
              <a:t> u </a:t>
            </a:r>
            <a:r>
              <a:rPr lang="en-US" dirty="0" err="1"/>
              <a:t>društvu</a:t>
            </a:r>
            <a:r>
              <a:rPr lang="en-US" dirty="0"/>
              <a:t>, </a:t>
            </a:r>
            <a:r>
              <a:rPr lang="en-US" dirty="0" err="1"/>
              <a:t>ali</a:t>
            </a:r>
            <a:r>
              <a:rPr lang="en-US" dirty="0"/>
              <a:t> </a:t>
            </a:r>
            <a:r>
              <a:rPr lang="en-US" dirty="0" err="1"/>
              <a:t>i</a:t>
            </a:r>
            <a:r>
              <a:rPr lang="en-US" dirty="0"/>
              <a:t> </a:t>
            </a:r>
            <a:r>
              <a:rPr lang="en-US" dirty="0" err="1"/>
              <a:t>imovinu</a:t>
            </a:r>
            <a:r>
              <a:rPr lang="en-US" dirty="0"/>
              <a:t> </a:t>
            </a:r>
            <a:r>
              <a:rPr lang="en-US" dirty="0" err="1"/>
              <a:t>društva</a:t>
            </a:r>
            <a:r>
              <a:rPr lang="en-US" dirty="0"/>
              <a:t> </a:t>
            </a:r>
            <a:r>
              <a:rPr lang="en-US" dirty="0" err="1"/>
              <a:t>koja</a:t>
            </a:r>
            <a:r>
              <a:rPr lang="en-US" dirty="0"/>
              <a:t> se </a:t>
            </a:r>
            <a:r>
              <a:rPr lang="en-US" dirty="0" err="1"/>
              <a:t>na</a:t>
            </a:r>
            <a:r>
              <a:rPr lang="en-US" dirty="0"/>
              <a:t> </a:t>
            </a:r>
            <a:r>
              <a:rPr lang="en-US" dirty="0" err="1"/>
              <a:t>dan</a:t>
            </a:r>
            <a:r>
              <a:rPr lang="en-US" dirty="0"/>
              <a:t> </a:t>
            </a:r>
            <a:r>
              <a:rPr lang="en-US" dirty="0" err="1"/>
              <a:t>popisa</a:t>
            </a:r>
            <a:r>
              <a:rPr lang="en-US" dirty="0"/>
              <a:t> </a:t>
            </a:r>
            <a:r>
              <a:rPr lang="en-US" dirty="0" err="1"/>
              <a:t>nalazi</a:t>
            </a:r>
            <a:r>
              <a:rPr lang="en-US" dirty="0"/>
              <a:t> </a:t>
            </a:r>
            <a:r>
              <a:rPr lang="en-US" dirty="0" err="1"/>
              <a:t>kod</a:t>
            </a:r>
            <a:r>
              <a:rPr lang="en-US" dirty="0"/>
              <a:t> </a:t>
            </a:r>
            <a:r>
              <a:rPr lang="en-US" dirty="0" err="1"/>
              <a:t>drugih</a:t>
            </a:r>
            <a:r>
              <a:rPr lang="en-US" dirty="0"/>
              <a:t> </a:t>
            </a:r>
            <a:r>
              <a:rPr lang="en-US" dirty="0" err="1"/>
              <a:t>lica</a:t>
            </a:r>
            <a:r>
              <a:rPr lang="en-US" dirty="0"/>
              <a:t>. </a:t>
            </a:r>
            <a:r>
              <a:rPr lang="en-US" dirty="0" err="1"/>
              <a:t>Istovremeno</a:t>
            </a:r>
            <a:r>
              <a:rPr lang="en-US" dirty="0"/>
              <a:t>, </a:t>
            </a:r>
            <a:r>
              <a:rPr lang="en-US" dirty="0" err="1"/>
              <a:t>imovina</a:t>
            </a:r>
            <a:r>
              <a:rPr lang="en-US" dirty="0"/>
              <a:t> </a:t>
            </a:r>
            <a:r>
              <a:rPr lang="en-US" dirty="0" err="1"/>
              <a:t>drugih</a:t>
            </a:r>
            <a:r>
              <a:rPr lang="en-US" dirty="0"/>
              <a:t> </a:t>
            </a:r>
            <a:r>
              <a:rPr lang="en-US" dirty="0" err="1"/>
              <a:t>koja</a:t>
            </a:r>
            <a:r>
              <a:rPr lang="en-US" dirty="0"/>
              <a:t> se </a:t>
            </a:r>
            <a:r>
              <a:rPr lang="en-US" dirty="0" err="1"/>
              <a:t>na</a:t>
            </a:r>
            <a:r>
              <a:rPr lang="en-US" dirty="0"/>
              <a:t> </a:t>
            </a:r>
            <a:r>
              <a:rPr lang="en-US" dirty="0" err="1"/>
              <a:t>dan</a:t>
            </a:r>
            <a:r>
              <a:rPr lang="en-US" dirty="0"/>
              <a:t> </a:t>
            </a:r>
            <a:r>
              <a:rPr lang="en-US" dirty="0" err="1"/>
              <a:t>popisa</a:t>
            </a:r>
            <a:r>
              <a:rPr lang="en-US" dirty="0"/>
              <a:t> </a:t>
            </a:r>
            <a:r>
              <a:rPr lang="en-US" dirty="0" err="1"/>
              <a:t>nalazi</a:t>
            </a:r>
            <a:r>
              <a:rPr lang="en-US" dirty="0"/>
              <a:t> u </a:t>
            </a:r>
            <a:r>
              <a:rPr lang="en-US" dirty="0" err="1"/>
              <a:t>društvu</a:t>
            </a:r>
            <a:r>
              <a:rPr lang="en-US" dirty="0"/>
              <a:t> se </a:t>
            </a:r>
            <a:r>
              <a:rPr lang="en-US" dirty="0" err="1"/>
              <a:t>popisuje</a:t>
            </a:r>
            <a:r>
              <a:rPr lang="en-US" dirty="0"/>
              <a:t> </a:t>
            </a:r>
            <a:r>
              <a:rPr lang="en-US" dirty="0" err="1"/>
              <a:t>i</a:t>
            </a:r>
            <a:r>
              <a:rPr lang="en-US" dirty="0"/>
              <a:t> </a:t>
            </a:r>
            <a:r>
              <a:rPr lang="en-US" dirty="0" err="1"/>
              <a:t>unosi</a:t>
            </a:r>
            <a:r>
              <a:rPr lang="en-US" dirty="0"/>
              <a:t> u </a:t>
            </a:r>
            <a:r>
              <a:rPr lang="en-US" dirty="0" err="1"/>
              <a:t>posebne</a:t>
            </a:r>
            <a:r>
              <a:rPr lang="en-US" dirty="0"/>
              <a:t> </a:t>
            </a:r>
            <a:r>
              <a:rPr lang="en-US" dirty="0" err="1"/>
              <a:t>popisne</a:t>
            </a:r>
            <a:r>
              <a:rPr lang="en-US" dirty="0"/>
              <a:t> </a:t>
            </a:r>
            <a:r>
              <a:rPr lang="en-US" dirty="0" err="1"/>
              <a:t>liste</a:t>
            </a:r>
            <a:r>
              <a:rPr lang="en-US" dirty="0"/>
              <a:t> </a:t>
            </a:r>
            <a:r>
              <a:rPr lang="en-US" dirty="0" err="1"/>
              <a:t>koje</a:t>
            </a:r>
            <a:r>
              <a:rPr lang="en-US" dirty="0"/>
              <a:t> se </a:t>
            </a:r>
            <a:r>
              <a:rPr lang="en-US" dirty="0" err="1"/>
              <a:t>šalju</a:t>
            </a:r>
            <a:r>
              <a:rPr lang="en-US" dirty="0"/>
              <a:t> </a:t>
            </a:r>
            <a:r>
              <a:rPr lang="en-US" dirty="0" err="1"/>
              <a:t>vlasnicima</a:t>
            </a:r>
            <a:r>
              <a:rPr lang="en-US" dirty="0"/>
              <a:t> </a:t>
            </a:r>
            <a:r>
              <a:rPr lang="en-US" dirty="0" err="1"/>
              <a:t>te</a:t>
            </a:r>
            <a:r>
              <a:rPr lang="en-US" dirty="0"/>
              <a:t> </a:t>
            </a:r>
            <a:r>
              <a:rPr lang="en-US" dirty="0" err="1"/>
              <a:t>imovine</a:t>
            </a:r>
            <a:r>
              <a:rPr lang="en-US" dirty="0"/>
              <a:t>. </a:t>
            </a:r>
          </a:p>
        </p:txBody>
      </p:sp>
    </p:spTree>
    <p:extLst>
      <p:ext uri="{BB962C8B-B14F-4D97-AF65-F5344CB8AC3E}">
        <p14:creationId xmlns:p14="http://schemas.microsoft.com/office/powerpoint/2010/main" val="365302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Načela inventarisanja</a:t>
            </a:r>
            <a:endParaRPr lang="en-US" dirty="0"/>
          </a:p>
        </p:txBody>
      </p:sp>
      <p:sp>
        <p:nvSpPr>
          <p:cNvPr id="3" name="Content Placeholder 2"/>
          <p:cNvSpPr>
            <a:spLocks noGrp="1"/>
          </p:cNvSpPr>
          <p:nvPr>
            <p:ph idx="1"/>
          </p:nvPr>
        </p:nvSpPr>
        <p:spPr/>
        <p:txBody>
          <a:bodyPr/>
          <a:lstStyle/>
          <a:p>
            <a:pPr algn="just"/>
            <a:r>
              <a:rPr lang="en-US" dirty="0" err="1"/>
              <a:t>Prilikom</a:t>
            </a:r>
            <a:r>
              <a:rPr lang="en-US" dirty="0"/>
              <a:t> </a:t>
            </a:r>
            <a:r>
              <a:rPr lang="en-US" dirty="0" err="1"/>
              <a:t>popisa</a:t>
            </a:r>
            <a:r>
              <a:rPr lang="en-US" dirty="0"/>
              <a:t>, </a:t>
            </a:r>
            <a:r>
              <a:rPr lang="en-US" dirty="0" err="1"/>
              <a:t>društvo</a:t>
            </a:r>
            <a:r>
              <a:rPr lang="en-US" dirty="0"/>
              <a:t> </a:t>
            </a:r>
            <a:r>
              <a:rPr lang="en-US" dirty="0" err="1"/>
              <a:t>obuhvata</a:t>
            </a:r>
            <a:r>
              <a:rPr lang="en-US" dirty="0"/>
              <a:t> </a:t>
            </a:r>
            <a:r>
              <a:rPr lang="en-US" dirty="0" err="1"/>
              <a:t>imovinu</a:t>
            </a:r>
            <a:r>
              <a:rPr lang="en-US" dirty="0"/>
              <a:t> od </a:t>
            </a:r>
            <a:r>
              <a:rPr lang="en-US" dirty="0" err="1"/>
              <a:t>koje</a:t>
            </a:r>
            <a:r>
              <a:rPr lang="en-US" dirty="0"/>
              <a:t> </a:t>
            </a:r>
            <a:r>
              <a:rPr lang="en-US" dirty="0" err="1"/>
              <a:t>ima</a:t>
            </a:r>
            <a:r>
              <a:rPr lang="en-US" dirty="0"/>
              <a:t> </a:t>
            </a:r>
            <a:r>
              <a:rPr lang="en-US" dirty="0" err="1"/>
              <a:t>buduće</a:t>
            </a:r>
            <a:r>
              <a:rPr lang="en-US" dirty="0"/>
              <a:t> </a:t>
            </a:r>
            <a:r>
              <a:rPr lang="en-US" dirty="0" err="1"/>
              <a:t>ekonomske</a:t>
            </a:r>
            <a:r>
              <a:rPr lang="en-US" dirty="0"/>
              <a:t> </a:t>
            </a:r>
            <a:r>
              <a:rPr lang="en-US" dirty="0" err="1"/>
              <a:t>koristi</a:t>
            </a:r>
            <a:r>
              <a:rPr lang="en-US" dirty="0"/>
              <a:t> </a:t>
            </a:r>
            <a:r>
              <a:rPr lang="en-US" dirty="0" err="1"/>
              <a:t>i</a:t>
            </a:r>
            <a:r>
              <a:rPr lang="en-US" dirty="0"/>
              <a:t> </a:t>
            </a:r>
            <a:r>
              <a:rPr lang="en-US" dirty="0" err="1"/>
              <a:t>nad</a:t>
            </a:r>
            <a:r>
              <a:rPr lang="en-US" dirty="0"/>
              <a:t> </a:t>
            </a:r>
            <a:r>
              <a:rPr lang="en-US" dirty="0" err="1"/>
              <a:t>kojom</a:t>
            </a:r>
            <a:r>
              <a:rPr lang="en-US" dirty="0"/>
              <a:t> </a:t>
            </a:r>
            <a:r>
              <a:rPr lang="en-US" dirty="0" err="1"/>
              <a:t>ima</a:t>
            </a:r>
            <a:r>
              <a:rPr lang="en-US" dirty="0"/>
              <a:t> </a:t>
            </a:r>
            <a:r>
              <a:rPr lang="en-US" dirty="0" err="1"/>
              <a:t>ekonomsku</a:t>
            </a:r>
            <a:r>
              <a:rPr lang="en-US" dirty="0"/>
              <a:t> </a:t>
            </a:r>
            <a:r>
              <a:rPr lang="en-US" dirty="0" err="1"/>
              <a:t>svojinu</a:t>
            </a:r>
            <a:r>
              <a:rPr lang="en-US" dirty="0"/>
              <a:t>, bez </a:t>
            </a:r>
            <a:r>
              <a:rPr lang="en-US" dirty="0" err="1"/>
              <a:t>obzira</a:t>
            </a:r>
            <a:r>
              <a:rPr lang="en-US" dirty="0"/>
              <a:t> da li to </a:t>
            </a:r>
            <a:r>
              <a:rPr lang="en-US" dirty="0" err="1"/>
              <a:t>podrazumijeva</a:t>
            </a:r>
            <a:r>
              <a:rPr lang="en-US" dirty="0"/>
              <a:t> </a:t>
            </a:r>
            <a:r>
              <a:rPr lang="en-US" dirty="0" err="1"/>
              <a:t>istovremeno</a:t>
            </a:r>
            <a:r>
              <a:rPr lang="en-US" dirty="0"/>
              <a:t> </a:t>
            </a:r>
            <a:r>
              <a:rPr lang="en-US" dirty="0" err="1"/>
              <a:t>i</a:t>
            </a:r>
            <a:r>
              <a:rPr lang="en-US" dirty="0"/>
              <a:t> </a:t>
            </a:r>
            <a:r>
              <a:rPr lang="en-US" dirty="0" err="1"/>
              <a:t>pravnu</a:t>
            </a:r>
            <a:r>
              <a:rPr lang="en-US" dirty="0"/>
              <a:t> </a:t>
            </a:r>
            <a:r>
              <a:rPr lang="en-US" dirty="0" err="1"/>
              <a:t>svojinu</a:t>
            </a:r>
            <a:r>
              <a:rPr lang="en-US" dirty="0"/>
              <a:t> </a:t>
            </a:r>
            <a:r>
              <a:rPr lang="en-US" dirty="0" err="1"/>
              <a:t>nad</a:t>
            </a:r>
            <a:r>
              <a:rPr lang="en-US" dirty="0"/>
              <a:t> </a:t>
            </a:r>
            <a:r>
              <a:rPr lang="en-US" dirty="0" err="1"/>
              <a:t>imovinom</a:t>
            </a:r>
            <a:r>
              <a:rPr lang="en-US" dirty="0"/>
              <a:t>. </a:t>
            </a:r>
            <a:r>
              <a:rPr lang="en-US" dirty="0" err="1"/>
              <a:t>Imovina</a:t>
            </a:r>
            <a:r>
              <a:rPr lang="en-US" dirty="0"/>
              <a:t> </a:t>
            </a:r>
            <a:r>
              <a:rPr lang="en-US" dirty="0" err="1"/>
              <a:t>uzeta</a:t>
            </a:r>
            <a:r>
              <a:rPr lang="en-US" dirty="0"/>
              <a:t> u </a:t>
            </a:r>
            <a:r>
              <a:rPr lang="en-US" dirty="0" err="1"/>
              <a:t>zakup</a:t>
            </a:r>
            <a:r>
              <a:rPr lang="en-US" dirty="0"/>
              <a:t> </a:t>
            </a:r>
            <a:r>
              <a:rPr lang="en-US" dirty="0" err="1"/>
              <a:t>predstavlja</a:t>
            </a:r>
            <a:r>
              <a:rPr lang="en-US" dirty="0"/>
              <a:t> </a:t>
            </a:r>
            <a:r>
              <a:rPr lang="en-US" dirty="0" err="1"/>
              <a:t>primjer</a:t>
            </a:r>
            <a:r>
              <a:rPr lang="en-US" dirty="0"/>
              <a:t> </a:t>
            </a:r>
            <a:r>
              <a:rPr lang="en-US" dirty="0" err="1"/>
              <a:t>imovine</a:t>
            </a:r>
            <a:r>
              <a:rPr lang="en-US" dirty="0"/>
              <a:t> </a:t>
            </a:r>
            <a:r>
              <a:rPr lang="en-US" dirty="0" err="1"/>
              <a:t>čijom</a:t>
            </a:r>
            <a:r>
              <a:rPr lang="en-US" dirty="0"/>
              <a:t> </a:t>
            </a:r>
            <a:r>
              <a:rPr lang="en-US" dirty="0" err="1"/>
              <a:t>upotrebom</a:t>
            </a:r>
            <a:r>
              <a:rPr lang="en-US" dirty="0"/>
              <a:t> </a:t>
            </a:r>
            <a:r>
              <a:rPr lang="en-US" dirty="0" err="1"/>
              <a:t>će</a:t>
            </a:r>
            <a:r>
              <a:rPr lang="en-US" dirty="0"/>
              <a:t> </a:t>
            </a:r>
            <a:r>
              <a:rPr lang="en-US" dirty="0" err="1"/>
              <a:t>društvo</a:t>
            </a:r>
            <a:r>
              <a:rPr lang="en-US" dirty="0"/>
              <a:t> </a:t>
            </a:r>
            <a:r>
              <a:rPr lang="en-US" dirty="0" err="1"/>
              <a:t>ostvariti</a:t>
            </a:r>
            <a:r>
              <a:rPr lang="en-US" dirty="0"/>
              <a:t> </a:t>
            </a:r>
            <a:r>
              <a:rPr lang="en-US" dirty="0" err="1"/>
              <a:t>buduće</a:t>
            </a:r>
            <a:r>
              <a:rPr lang="en-US" dirty="0"/>
              <a:t> </a:t>
            </a:r>
            <a:r>
              <a:rPr lang="en-US" dirty="0" err="1"/>
              <a:t>ekonomske</a:t>
            </a:r>
            <a:r>
              <a:rPr lang="en-US" dirty="0"/>
              <a:t> </a:t>
            </a:r>
            <a:r>
              <a:rPr lang="en-US" dirty="0" err="1"/>
              <a:t>koristi</a:t>
            </a:r>
            <a:r>
              <a:rPr lang="en-US" dirty="0"/>
              <a:t>, </a:t>
            </a:r>
            <a:r>
              <a:rPr lang="en-US" dirty="0" err="1"/>
              <a:t>te</a:t>
            </a:r>
            <a:r>
              <a:rPr lang="en-US" dirty="0"/>
              <a:t> se </a:t>
            </a:r>
            <a:r>
              <a:rPr lang="en-US" dirty="0" err="1"/>
              <a:t>navedena</a:t>
            </a:r>
            <a:r>
              <a:rPr lang="en-US" dirty="0"/>
              <a:t> </a:t>
            </a:r>
            <a:r>
              <a:rPr lang="en-US" dirty="0" err="1"/>
              <a:t>imovina</a:t>
            </a:r>
            <a:r>
              <a:rPr lang="en-US" dirty="0"/>
              <a:t> </a:t>
            </a:r>
            <a:r>
              <a:rPr lang="en-US" dirty="0" err="1"/>
              <a:t>obuhvata</a:t>
            </a:r>
            <a:r>
              <a:rPr lang="en-US" dirty="0"/>
              <a:t> u </a:t>
            </a:r>
            <a:r>
              <a:rPr lang="en-US" dirty="0" err="1"/>
              <a:t>bilansu</a:t>
            </a:r>
            <a:r>
              <a:rPr lang="en-US" dirty="0"/>
              <a:t> </a:t>
            </a:r>
            <a:r>
              <a:rPr lang="en-US" dirty="0" err="1"/>
              <a:t>stanja</a:t>
            </a:r>
            <a:r>
              <a:rPr lang="en-US" dirty="0"/>
              <a:t> </a:t>
            </a:r>
            <a:r>
              <a:rPr lang="en-US" dirty="0" err="1"/>
              <a:t>iako</a:t>
            </a:r>
            <a:r>
              <a:rPr lang="en-US" dirty="0"/>
              <a:t> </a:t>
            </a:r>
            <a:r>
              <a:rPr lang="en-US" dirty="0" err="1"/>
              <a:t>društvo</a:t>
            </a:r>
            <a:r>
              <a:rPr lang="en-US" dirty="0"/>
              <a:t>, </a:t>
            </a:r>
            <a:r>
              <a:rPr lang="en-US" dirty="0" err="1"/>
              <a:t>pravno</a:t>
            </a:r>
            <a:r>
              <a:rPr lang="en-US" dirty="0"/>
              <a:t> </a:t>
            </a:r>
            <a:r>
              <a:rPr lang="en-US" dirty="0" err="1"/>
              <a:t>gledano</a:t>
            </a:r>
            <a:r>
              <a:rPr lang="en-US" dirty="0"/>
              <a:t>, </a:t>
            </a:r>
            <a:r>
              <a:rPr lang="en-US" dirty="0" err="1"/>
              <a:t>nije</a:t>
            </a:r>
            <a:r>
              <a:rPr lang="en-US" dirty="0"/>
              <a:t> </a:t>
            </a:r>
            <a:r>
              <a:rPr lang="en-US" dirty="0" err="1"/>
              <a:t>vlasnik</a:t>
            </a:r>
            <a:r>
              <a:rPr lang="en-US" dirty="0"/>
              <a:t> </a:t>
            </a:r>
            <a:r>
              <a:rPr lang="en-US" dirty="0" err="1"/>
              <a:t>navedene</a:t>
            </a:r>
            <a:r>
              <a:rPr lang="en-US" dirty="0"/>
              <a:t> </a:t>
            </a:r>
            <a:r>
              <a:rPr lang="en-US" dirty="0" err="1"/>
              <a:t>imovine</a:t>
            </a:r>
            <a:r>
              <a:rPr lang="en-US" dirty="0"/>
              <a:t>.</a:t>
            </a:r>
          </a:p>
          <a:p>
            <a:pPr algn="ctr"/>
            <a:r>
              <a:rPr lang="en-US" dirty="0"/>
              <a:t>D I S K U S I J A</a:t>
            </a:r>
          </a:p>
          <a:p>
            <a:pPr algn="just"/>
            <a:r>
              <a:rPr lang="en-US" dirty="0" err="1"/>
              <a:t>Društvo</a:t>
            </a:r>
            <a:r>
              <a:rPr lang="en-US" dirty="0"/>
              <a:t> je u </a:t>
            </a:r>
            <a:r>
              <a:rPr lang="en-US" dirty="0" err="1"/>
              <a:t>cilju</a:t>
            </a:r>
            <a:r>
              <a:rPr lang="en-US" dirty="0"/>
              <a:t> </a:t>
            </a:r>
            <a:r>
              <a:rPr lang="en-US" dirty="0" err="1"/>
              <a:t>dobijanja</a:t>
            </a:r>
            <a:r>
              <a:rPr lang="en-US" dirty="0"/>
              <a:t> </a:t>
            </a:r>
            <a:r>
              <a:rPr lang="en-US" dirty="0" err="1"/>
              <a:t>kredita</a:t>
            </a:r>
            <a:r>
              <a:rPr lang="en-US" dirty="0"/>
              <a:t>, </a:t>
            </a:r>
            <a:r>
              <a:rPr lang="en-US" dirty="0" err="1"/>
              <a:t>dalo</a:t>
            </a:r>
            <a:r>
              <a:rPr lang="en-US" dirty="0"/>
              <a:t> u </a:t>
            </a:r>
            <a:r>
              <a:rPr lang="en-US" dirty="0" err="1"/>
              <a:t>zalog</a:t>
            </a:r>
            <a:r>
              <a:rPr lang="en-US" dirty="0"/>
              <a:t> </a:t>
            </a:r>
            <a:r>
              <a:rPr lang="en-US" dirty="0" err="1"/>
              <a:t>robu</a:t>
            </a:r>
            <a:r>
              <a:rPr lang="en-US" dirty="0"/>
              <a:t> </a:t>
            </a:r>
            <a:r>
              <a:rPr lang="en-US" dirty="0" err="1"/>
              <a:t>kao</a:t>
            </a:r>
            <a:r>
              <a:rPr lang="en-US" dirty="0"/>
              <a:t> </a:t>
            </a:r>
            <a:r>
              <a:rPr lang="en-US" dirty="0" err="1"/>
              <a:t>i</a:t>
            </a:r>
            <a:r>
              <a:rPr lang="en-US" dirty="0"/>
              <a:t> </a:t>
            </a:r>
            <a:r>
              <a:rPr lang="en-US" dirty="0" err="1"/>
              <a:t>hipoteku</a:t>
            </a:r>
            <a:r>
              <a:rPr lang="en-US" dirty="0"/>
              <a:t> </a:t>
            </a:r>
            <a:r>
              <a:rPr lang="en-US" dirty="0" err="1"/>
              <a:t>nad</a:t>
            </a:r>
            <a:r>
              <a:rPr lang="en-US" dirty="0"/>
              <a:t> </a:t>
            </a:r>
            <a:r>
              <a:rPr lang="en-US" dirty="0" err="1"/>
              <a:t>zemljišem</a:t>
            </a:r>
            <a:r>
              <a:rPr lang="en-US" dirty="0"/>
              <a:t>. Da li je </a:t>
            </a:r>
            <a:r>
              <a:rPr lang="en-US" dirty="0" err="1"/>
              <a:t>navedena</a:t>
            </a:r>
            <a:r>
              <a:rPr lang="en-US" dirty="0"/>
              <a:t> </a:t>
            </a:r>
            <a:r>
              <a:rPr lang="en-US" dirty="0" err="1"/>
              <a:t>imovina</a:t>
            </a:r>
            <a:r>
              <a:rPr lang="en-US" dirty="0"/>
              <a:t> </a:t>
            </a:r>
            <a:r>
              <a:rPr lang="en-US" dirty="0" err="1"/>
              <a:t>predmet</a:t>
            </a:r>
            <a:r>
              <a:rPr lang="en-US" dirty="0"/>
              <a:t> </a:t>
            </a:r>
            <a:r>
              <a:rPr lang="en-US" dirty="0" err="1"/>
              <a:t>popisa</a:t>
            </a:r>
            <a:r>
              <a:rPr lang="en-US" dirty="0"/>
              <a:t>? </a:t>
            </a:r>
            <a:r>
              <a:rPr lang="en-US" dirty="0" err="1"/>
              <a:t>Obrazložite</a:t>
            </a:r>
            <a:r>
              <a:rPr lang="en-US" dirty="0"/>
              <a:t> </a:t>
            </a:r>
            <a:r>
              <a:rPr lang="en-US" dirty="0" err="1"/>
              <a:t>odgovor</a:t>
            </a:r>
            <a:r>
              <a:rPr lang="en-US" dirty="0"/>
              <a:t>.</a:t>
            </a:r>
          </a:p>
          <a:p>
            <a:endParaRPr lang="en-US" dirty="0"/>
          </a:p>
        </p:txBody>
      </p:sp>
    </p:spTree>
    <p:extLst>
      <p:ext uri="{BB962C8B-B14F-4D97-AF65-F5344CB8AC3E}">
        <p14:creationId xmlns:p14="http://schemas.microsoft.com/office/powerpoint/2010/main" val="18159780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313</TotalTime>
  <Words>1639</Words>
  <Application>Microsoft Office PowerPoint</Application>
  <PresentationFormat>On-screen Show (4:3)</PresentationFormat>
  <Paragraphs>186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Clarity</vt:lpstr>
      <vt:lpstr>Računovodstvena načela</vt:lpstr>
      <vt:lpstr>Sistematizacija načela</vt:lpstr>
      <vt:lpstr>Načela urednog knjigovodstva u užem smislu</vt:lpstr>
      <vt:lpstr>Načela urednog knjigovodstva u užem smislu</vt:lpstr>
      <vt:lpstr>Načela inventarisanja</vt:lpstr>
      <vt:lpstr>Načela inventarisanja</vt:lpstr>
      <vt:lpstr>Načela inventarisanja</vt:lpstr>
      <vt:lpstr>Načela inventarisanja</vt:lpstr>
      <vt:lpstr>Načela inventarisanja</vt:lpstr>
      <vt:lpstr>Načela inventarisanja</vt:lpstr>
      <vt:lpstr>Načela urednog bilansiranja</vt:lpstr>
      <vt:lpstr>Načelo opreznosti</vt:lpstr>
      <vt:lpstr>Načelo opreznosti</vt:lpstr>
      <vt:lpstr>Načelo realizacije</vt:lpstr>
      <vt:lpstr>PowerPoint Presentation</vt:lpstr>
      <vt:lpstr>Načelo impariteta</vt:lpstr>
      <vt:lpstr>PowerPoint Presentation</vt:lpstr>
      <vt:lpstr>Načelo impariteta</vt:lpstr>
      <vt:lpstr>Načelo stalnosti (going concern)</vt:lpstr>
      <vt:lpstr>Načelo bilansnog identiteta</vt:lpstr>
      <vt:lpstr>Načelo jasnosti</vt:lpstr>
      <vt:lpstr>PowerPoint Presentation</vt:lpstr>
      <vt:lpstr>Načelo dosljednosti (konzistentnosti)</vt:lpstr>
      <vt:lpstr>PowerPoint Presentation</vt:lpstr>
      <vt:lpstr>PowerPoint Presentation</vt:lpstr>
      <vt:lpstr>PowerPoint Presentation</vt:lpstr>
      <vt:lpstr>PowerPoint Presentation</vt:lpstr>
      <vt:lpstr>Načelo istinitosti/objektivnosti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Računovodstvena načela</dc:title>
  <dc:creator>User</dc:creator>
  <cp:lastModifiedBy>user</cp:lastModifiedBy>
  <cp:revision>9</cp:revision>
  <dcterms:created xsi:type="dcterms:W3CDTF">2022-10-19T12:50:35Z</dcterms:created>
  <dcterms:modified xsi:type="dcterms:W3CDTF">2022-10-26T08:26:49Z</dcterms:modified>
</cp:coreProperties>
</file>