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48D8E0-8BAD-4113-91F2-5E37459958F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B5EEE0-074C-4F82-8479-EAA1EF4F9A1E}">
      <dgm:prSet phldrT="[Text]" custT="1"/>
      <dgm:spPr>
        <a:solidFill>
          <a:schemeClr val="bg1"/>
        </a:solidFill>
        <a:ln w="28575"/>
      </dgm:spPr>
      <dgm:t>
        <a:bodyPr/>
        <a:lstStyle/>
        <a:p>
          <a:r>
            <a:rPr lang="sr-Cyrl-BA" sz="3200" b="1" cap="none" spc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ill Sans"/>
            </a:rPr>
            <a:t>ДЕСКРИПТИВНЕ СТАТИСТИЧКЕ МЈЕРЕ</a:t>
          </a:r>
          <a:endParaRPr lang="en-US" sz="3200" b="1" cap="none" spc="0" baseline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Gill Sans"/>
          </a:endParaRPr>
        </a:p>
      </dgm:t>
    </dgm:pt>
    <dgm:pt modelId="{9DF58E89-6143-4BB5-85AD-5B25AD6E3B44}" type="parTrans" cxnId="{981C80C0-19D7-4E57-83BB-9745C50E3FB3}">
      <dgm:prSet/>
      <dgm:spPr/>
      <dgm:t>
        <a:bodyPr/>
        <a:lstStyle/>
        <a:p>
          <a:endParaRPr lang="en-US"/>
        </a:p>
      </dgm:t>
    </dgm:pt>
    <dgm:pt modelId="{EB551CA6-079C-429B-8011-28F782D5E9F2}" type="sibTrans" cxnId="{981C80C0-19D7-4E57-83BB-9745C50E3FB3}">
      <dgm:prSet/>
      <dgm:spPr/>
      <dgm:t>
        <a:bodyPr/>
        <a:lstStyle/>
        <a:p>
          <a:endParaRPr lang="en-US"/>
        </a:p>
      </dgm:t>
    </dgm:pt>
    <dgm:pt modelId="{4B14AAC7-D0B1-4B15-B820-BB1B6E9785FE}">
      <dgm:prSet phldrT="[Text]" custT="1"/>
      <dgm:spPr/>
      <dgm:t>
        <a:bodyPr/>
        <a:lstStyle/>
        <a:p>
          <a:r>
            <a:rPr lang="sr-Cyrl-BA" sz="2400" b="1" dirty="0">
              <a:latin typeface="Gill Sans"/>
            </a:rPr>
            <a:t>Мјере централне тенденције</a:t>
          </a:r>
          <a:endParaRPr lang="en-US" sz="2400" b="1" dirty="0">
            <a:latin typeface="Gill Sans"/>
          </a:endParaRPr>
        </a:p>
      </dgm:t>
    </dgm:pt>
    <dgm:pt modelId="{423A49D6-4705-4635-A82A-F97A7C6ACFE0}" type="parTrans" cxnId="{FE1AD924-4B8E-4051-AECE-C1D638F345DB}">
      <dgm:prSet/>
      <dgm:spPr/>
      <dgm:t>
        <a:bodyPr/>
        <a:lstStyle/>
        <a:p>
          <a:endParaRPr lang="en-US"/>
        </a:p>
      </dgm:t>
    </dgm:pt>
    <dgm:pt modelId="{BD02BA5D-E2DC-4F29-B338-EF57408FDD47}" type="sibTrans" cxnId="{FE1AD924-4B8E-4051-AECE-C1D638F345DB}">
      <dgm:prSet/>
      <dgm:spPr/>
      <dgm:t>
        <a:bodyPr/>
        <a:lstStyle/>
        <a:p>
          <a:endParaRPr lang="en-US"/>
        </a:p>
      </dgm:t>
    </dgm:pt>
    <dgm:pt modelId="{09561D64-FCCF-4DCE-A507-67FCF29CCB70}">
      <dgm:prSet phldrT="[Text]" custT="1"/>
      <dgm:spPr/>
      <dgm:t>
        <a:bodyPr/>
        <a:lstStyle/>
        <a:p>
          <a:r>
            <a:rPr lang="sr-Cyrl-BA" sz="2400" b="1" dirty="0">
              <a:latin typeface="Gill Sans"/>
            </a:rPr>
            <a:t>Мјере варијабилитета</a:t>
          </a:r>
        </a:p>
        <a:p>
          <a:r>
            <a:rPr lang="sr-Cyrl-BA" sz="2400" b="1" dirty="0">
              <a:latin typeface="Gill Sans"/>
            </a:rPr>
            <a:t>(дисперзије)</a:t>
          </a:r>
          <a:endParaRPr lang="en-US" sz="2400" b="1" dirty="0">
            <a:latin typeface="Gill Sans"/>
          </a:endParaRPr>
        </a:p>
      </dgm:t>
    </dgm:pt>
    <dgm:pt modelId="{FD4EE1B7-D14B-4BEA-80E9-006870DA2E1A}" type="parTrans" cxnId="{1B625B33-7588-4DF6-A1F8-97FB72D44F89}">
      <dgm:prSet/>
      <dgm:spPr/>
      <dgm:t>
        <a:bodyPr/>
        <a:lstStyle/>
        <a:p>
          <a:endParaRPr lang="en-US"/>
        </a:p>
      </dgm:t>
    </dgm:pt>
    <dgm:pt modelId="{9FED070B-070C-4E81-8455-89D7D13F3357}" type="sibTrans" cxnId="{1B625B33-7588-4DF6-A1F8-97FB72D44F89}">
      <dgm:prSet/>
      <dgm:spPr/>
      <dgm:t>
        <a:bodyPr/>
        <a:lstStyle/>
        <a:p>
          <a:endParaRPr lang="en-US"/>
        </a:p>
      </dgm:t>
    </dgm:pt>
    <dgm:pt modelId="{A095CFF8-644B-4280-B256-47D6A919EF03}">
      <dgm:prSet phldrT="[Text]" custT="1"/>
      <dgm:spPr/>
      <dgm:t>
        <a:bodyPr/>
        <a:lstStyle/>
        <a:p>
          <a:r>
            <a:rPr lang="sr-Cyrl-BA" sz="2400" b="1" dirty="0">
              <a:latin typeface="Gill Sans"/>
            </a:rPr>
            <a:t>Мјере облика распореда</a:t>
          </a:r>
          <a:endParaRPr lang="en-US" sz="2400" b="1" dirty="0">
            <a:latin typeface="Gill Sans"/>
          </a:endParaRPr>
        </a:p>
      </dgm:t>
    </dgm:pt>
    <dgm:pt modelId="{E3D7F02C-9175-465A-AB64-964480DCB154}" type="parTrans" cxnId="{64DCDEE6-BC20-4D52-B124-DB1E925C60B9}">
      <dgm:prSet/>
      <dgm:spPr/>
      <dgm:t>
        <a:bodyPr/>
        <a:lstStyle/>
        <a:p>
          <a:endParaRPr lang="en-US"/>
        </a:p>
      </dgm:t>
    </dgm:pt>
    <dgm:pt modelId="{B34F181C-EE67-40A3-AF98-9FCEB5D47A87}" type="sibTrans" cxnId="{64DCDEE6-BC20-4D52-B124-DB1E925C60B9}">
      <dgm:prSet/>
      <dgm:spPr/>
      <dgm:t>
        <a:bodyPr/>
        <a:lstStyle/>
        <a:p>
          <a:endParaRPr lang="en-US"/>
        </a:p>
      </dgm:t>
    </dgm:pt>
    <dgm:pt modelId="{36D21EFB-5977-40A6-85A8-2E79D204295E}">
      <dgm:prSet custT="1"/>
      <dgm:spPr/>
      <dgm:t>
        <a:bodyPr/>
        <a:lstStyle/>
        <a:p>
          <a:r>
            <a:rPr lang="sr-Cyrl-BA" sz="2200" dirty="0">
              <a:latin typeface="Gill Sans"/>
            </a:rPr>
            <a:t>Израчунате средње вриједности</a:t>
          </a:r>
          <a:endParaRPr lang="en-US" sz="2200" dirty="0">
            <a:latin typeface="Gill Sans"/>
          </a:endParaRPr>
        </a:p>
      </dgm:t>
    </dgm:pt>
    <dgm:pt modelId="{8B9FF9AC-8399-48E0-B030-03F5C65BCCCB}" type="parTrans" cxnId="{449D8876-1AE6-4EE7-9C6B-BF2862E07030}">
      <dgm:prSet/>
      <dgm:spPr/>
      <dgm:t>
        <a:bodyPr/>
        <a:lstStyle/>
        <a:p>
          <a:endParaRPr lang="en-US"/>
        </a:p>
      </dgm:t>
    </dgm:pt>
    <dgm:pt modelId="{59F900B1-906B-4A65-B14A-CF607AB657D2}" type="sibTrans" cxnId="{449D8876-1AE6-4EE7-9C6B-BF2862E07030}">
      <dgm:prSet/>
      <dgm:spPr/>
      <dgm:t>
        <a:bodyPr/>
        <a:lstStyle/>
        <a:p>
          <a:endParaRPr lang="en-US"/>
        </a:p>
      </dgm:t>
    </dgm:pt>
    <dgm:pt modelId="{2B96DE8B-F7E6-4B76-A913-A3F7A4DD22A6}">
      <dgm:prSet custT="1"/>
      <dgm:spPr/>
      <dgm:t>
        <a:bodyPr/>
        <a:lstStyle/>
        <a:p>
          <a:r>
            <a:rPr lang="sr-Cyrl-BA" sz="2200" dirty="0">
              <a:latin typeface="Gill Sans"/>
            </a:rPr>
            <a:t>Позиционе средње вриједности</a:t>
          </a:r>
          <a:endParaRPr lang="en-US" sz="2200" dirty="0">
            <a:latin typeface="Gill Sans"/>
          </a:endParaRPr>
        </a:p>
      </dgm:t>
    </dgm:pt>
    <dgm:pt modelId="{87295560-2AA0-4E2F-B37F-A03D0CC3D29D}" type="parTrans" cxnId="{A5AC7EF1-C329-47F8-B069-C0690147B6C4}">
      <dgm:prSet/>
      <dgm:spPr/>
      <dgm:t>
        <a:bodyPr/>
        <a:lstStyle/>
        <a:p>
          <a:endParaRPr lang="en-US"/>
        </a:p>
      </dgm:t>
    </dgm:pt>
    <dgm:pt modelId="{9B62B7A2-2B1E-4482-9305-61EEFA4CBAFD}" type="sibTrans" cxnId="{A5AC7EF1-C329-47F8-B069-C0690147B6C4}">
      <dgm:prSet/>
      <dgm:spPr/>
      <dgm:t>
        <a:bodyPr/>
        <a:lstStyle/>
        <a:p>
          <a:endParaRPr lang="en-US"/>
        </a:p>
      </dgm:t>
    </dgm:pt>
    <dgm:pt modelId="{54F57E52-ADAF-400F-B3B7-42A18567F033}">
      <dgm:prSet custT="1"/>
      <dgm:spPr/>
      <dgm:t>
        <a:bodyPr/>
        <a:lstStyle/>
        <a:p>
          <a:r>
            <a:rPr lang="sr-Cyrl-BA" sz="2200" dirty="0">
              <a:latin typeface="Gill Sans"/>
            </a:rPr>
            <a:t>Апсолутне</a:t>
          </a:r>
          <a:endParaRPr lang="en-US" sz="2200" dirty="0">
            <a:latin typeface="Gill Sans"/>
          </a:endParaRPr>
        </a:p>
      </dgm:t>
    </dgm:pt>
    <dgm:pt modelId="{8F5B01D8-7EFB-4709-8A36-1483A87F9978}" type="parTrans" cxnId="{16412DB1-283A-47DE-AA62-038FF84422B9}">
      <dgm:prSet/>
      <dgm:spPr/>
      <dgm:t>
        <a:bodyPr/>
        <a:lstStyle/>
        <a:p>
          <a:endParaRPr lang="en-US"/>
        </a:p>
      </dgm:t>
    </dgm:pt>
    <dgm:pt modelId="{AB760729-9323-4CE9-A784-95D53FD697CB}" type="sibTrans" cxnId="{16412DB1-283A-47DE-AA62-038FF84422B9}">
      <dgm:prSet/>
      <dgm:spPr/>
      <dgm:t>
        <a:bodyPr/>
        <a:lstStyle/>
        <a:p>
          <a:endParaRPr lang="en-US"/>
        </a:p>
      </dgm:t>
    </dgm:pt>
    <dgm:pt modelId="{FD29197C-0B53-43F7-8427-5A09DB966449}">
      <dgm:prSet custT="1"/>
      <dgm:spPr/>
      <dgm:t>
        <a:bodyPr/>
        <a:lstStyle/>
        <a:p>
          <a:r>
            <a:rPr lang="sr-Cyrl-BA" sz="2200" dirty="0">
              <a:latin typeface="Gill Sans"/>
            </a:rPr>
            <a:t>Релативне</a:t>
          </a:r>
          <a:endParaRPr lang="en-US" sz="2200" dirty="0">
            <a:latin typeface="Gill Sans"/>
          </a:endParaRPr>
        </a:p>
      </dgm:t>
    </dgm:pt>
    <dgm:pt modelId="{9E55A591-5548-48E6-9EB9-B51278856682}" type="parTrans" cxnId="{F90EA206-0B6A-4C82-8F6D-EB4514ECFFF8}">
      <dgm:prSet/>
      <dgm:spPr/>
      <dgm:t>
        <a:bodyPr/>
        <a:lstStyle/>
        <a:p>
          <a:endParaRPr lang="en-US"/>
        </a:p>
      </dgm:t>
    </dgm:pt>
    <dgm:pt modelId="{7E3071A9-C8E6-41CE-8F6A-F3113EA52AEB}" type="sibTrans" cxnId="{F90EA206-0B6A-4C82-8F6D-EB4514ECFFF8}">
      <dgm:prSet/>
      <dgm:spPr/>
      <dgm:t>
        <a:bodyPr/>
        <a:lstStyle/>
        <a:p>
          <a:endParaRPr lang="en-US"/>
        </a:p>
      </dgm:t>
    </dgm:pt>
    <dgm:pt modelId="{BE841FF8-E4C6-40ED-9F56-14409EDE8DFA}" type="pres">
      <dgm:prSet presAssocID="{D248D8E0-8BAD-4113-91F2-5E37459958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9B44B1A-CE3E-4339-80AE-DE574A455784}" type="pres">
      <dgm:prSet presAssocID="{99B5EEE0-074C-4F82-8479-EAA1EF4F9A1E}" presName="hierRoot1" presStyleCnt="0">
        <dgm:presLayoutVars>
          <dgm:hierBranch val="init"/>
        </dgm:presLayoutVars>
      </dgm:prSet>
      <dgm:spPr/>
    </dgm:pt>
    <dgm:pt modelId="{2737232E-B18A-41AD-A3E9-46C105CF85D4}" type="pres">
      <dgm:prSet presAssocID="{99B5EEE0-074C-4F82-8479-EAA1EF4F9A1E}" presName="rootComposite1" presStyleCnt="0"/>
      <dgm:spPr/>
    </dgm:pt>
    <dgm:pt modelId="{E4672A3A-0B30-4F85-8C76-693149D98939}" type="pres">
      <dgm:prSet presAssocID="{99B5EEE0-074C-4F82-8479-EAA1EF4F9A1E}" presName="rootText1" presStyleLbl="node0" presStyleIdx="0" presStyleCnt="1" custScaleX="353540" custScaleY="97942">
        <dgm:presLayoutVars>
          <dgm:chPref val="3"/>
        </dgm:presLayoutVars>
      </dgm:prSet>
      <dgm:spPr/>
    </dgm:pt>
    <dgm:pt modelId="{FDA69746-8D79-4C88-A8B4-B92006033AA6}" type="pres">
      <dgm:prSet presAssocID="{99B5EEE0-074C-4F82-8479-EAA1EF4F9A1E}" presName="rootConnector1" presStyleLbl="node1" presStyleIdx="0" presStyleCnt="0"/>
      <dgm:spPr/>
    </dgm:pt>
    <dgm:pt modelId="{FD34CD31-E9AB-46BE-BC9F-7A1E20464EF1}" type="pres">
      <dgm:prSet presAssocID="{99B5EEE0-074C-4F82-8479-EAA1EF4F9A1E}" presName="hierChild2" presStyleCnt="0"/>
      <dgm:spPr/>
    </dgm:pt>
    <dgm:pt modelId="{EAF689B7-E6F6-4CB6-9673-AB9E47A4EF01}" type="pres">
      <dgm:prSet presAssocID="{423A49D6-4705-4635-A82A-F97A7C6ACFE0}" presName="Name37" presStyleLbl="parChTrans1D2" presStyleIdx="0" presStyleCnt="3"/>
      <dgm:spPr/>
    </dgm:pt>
    <dgm:pt modelId="{A186DFF8-7082-48B2-990A-9946B512947B}" type="pres">
      <dgm:prSet presAssocID="{4B14AAC7-D0B1-4B15-B820-BB1B6E9785FE}" presName="hierRoot2" presStyleCnt="0">
        <dgm:presLayoutVars>
          <dgm:hierBranch val="r"/>
        </dgm:presLayoutVars>
      </dgm:prSet>
      <dgm:spPr/>
    </dgm:pt>
    <dgm:pt modelId="{DBD3E5D5-E641-41FA-A309-67C1A15BBA7D}" type="pres">
      <dgm:prSet presAssocID="{4B14AAC7-D0B1-4B15-B820-BB1B6E9785FE}" presName="rootComposite" presStyleCnt="0"/>
      <dgm:spPr/>
    </dgm:pt>
    <dgm:pt modelId="{F52F673F-85BB-48E2-AFF7-031C851B8F65}" type="pres">
      <dgm:prSet presAssocID="{4B14AAC7-D0B1-4B15-B820-BB1B6E9785FE}" presName="rootText" presStyleLbl="node2" presStyleIdx="0" presStyleCnt="3" custLinFactX="-32359" custLinFactNeighborX="-100000" custLinFactNeighborY="-2824">
        <dgm:presLayoutVars>
          <dgm:chPref val="3"/>
        </dgm:presLayoutVars>
      </dgm:prSet>
      <dgm:spPr/>
    </dgm:pt>
    <dgm:pt modelId="{D892E08A-5187-48A8-9CFE-E609C47306C9}" type="pres">
      <dgm:prSet presAssocID="{4B14AAC7-D0B1-4B15-B820-BB1B6E9785FE}" presName="rootConnector" presStyleLbl="node2" presStyleIdx="0" presStyleCnt="3"/>
      <dgm:spPr/>
    </dgm:pt>
    <dgm:pt modelId="{B34C30B2-A0F9-4460-A19F-23878B3574E7}" type="pres">
      <dgm:prSet presAssocID="{4B14AAC7-D0B1-4B15-B820-BB1B6E9785FE}" presName="hierChild4" presStyleCnt="0"/>
      <dgm:spPr/>
    </dgm:pt>
    <dgm:pt modelId="{9C2319A3-0DAC-42C1-BD84-7B1E8F593514}" type="pres">
      <dgm:prSet presAssocID="{8B9FF9AC-8399-48E0-B030-03F5C65BCCCB}" presName="Name50" presStyleLbl="parChTrans1D3" presStyleIdx="0" presStyleCnt="4"/>
      <dgm:spPr/>
    </dgm:pt>
    <dgm:pt modelId="{83DFF0AE-90D7-4EF5-A981-44D38C9E0C34}" type="pres">
      <dgm:prSet presAssocID="{36D21EFB-5977-40A6-85A8-2E79D204295E}" presName="hierRoot2" presStyleCnt="0">
        <dgm:presLayoutVars>
          <dgm:hierBranch val="init"/>
        </dgm:presLayoutVars>
      </dgm:prSet>
      <dgm:spPr/>
    </dgm:pt>
    <dgm:pt modelId="{28CFF2CB-156B-4540-B709-4AEF208FCBBB}" type="pres">
      <dgm:prSet presAssocID="{36D21EFB-5977-40A6-85A8-2E79D204295E}" presName="rootComposite" presStyleCnt="0"/>
      <dgm:spPr/>
    </dgm:pt>
    <dgm:pt modelId="{4EF9405C-A7DA-4FF9-AF90-16ED6202F481}" type="pres">
      <dgm:prSet presAssocID="{36D21EFB-5977-40A6-85A8-2E79D204295E}" presName="rootText" presStyleLbl="node3" presStyleIdx="0" presStyleCnt="4" custLinFactNeighborX="-41060" custLinFactNeighborY="-8269">
        <dgm:presLayoutVars>
          <dgm:chPref val="3"/>
        </dgm:presLayoutVars>
      </dgm:prSet>
      <dgm:spPr/>
    </dgm:pt>
    <dgm:pt modelId="{3B4351A7-A8B2-493E-9B5C-CE1B710E69EA}" type="pres">
      <dgm:prSet presAssocID="{36D21EFB-5977-40A6-85A8-2E79D204295E}" presName="rootConnector" presStyleLbl="node3" presStyleIdx="0" presStyleCnt="4"/>
      <dgm:spPr/>
    </dgm:pt>
    <dgm:pt modelId="{01CE3AAF-D0C9-4A7C-A051-2CE9F21FE31C}" type="pres">
      <dgm:prSet presAssocID="{36D21EFB-5977-40A6-85A8-2E79D204295E}" presName="hierChild4" presStyleCnt="0"/>
      <dgm:spPr/>
    </dgm:pt>
    <dgm:pt modelId="{F5E12E7B-8686-4A90-AF3F-DD4F43635939}" type="pres">
      <dgm:prSet presAssocID="{36D21EFB-5977-40A6-85A8-2E79D204295E}" presName="hierChild5" presStyleCnt="0"/>
      <dgm:spPr/>
    </dgm:pt>
    <dgm:pt modelId="{5405D548-F4A0-4F3D-BA2C-1CB7CA4A376D}" type="pres">
      <dgm:prSet presAssocID="{87295560-2AA0-4E2F-B37F-A03D0CC3D29D}" presName="Name50" presStyleLbl="parChTrans1D3" presStyleIdx="1" presStyleCnt="4"/>
      <dgm:spPr/>
    </dgm:pt>
    <dgm:pt modelId="{78C4C0F5-D336-4662-A481-ABD5B4DB9177}" type="pres">
      <dgm:prSet presAssocID="{2B96DE8B-F7E6-4B76-A913-A3F7A4DD22A6}" presName="hierRoot2" presStyleCnt="0">
        <dgm:presLayoutVars>
          <dgm:hierBranch val="init"/>
        </dgm:presLayoutVars>
      </dgm:prSet>
      <dgm:spPr/>
    </dgm:pt>
    <dgm:pt modelId="{150EBBF1-8FA5-40A4-8A16-8165681BC1D9}" type="pres">
      <dgm:prSet presAssocID="{2B96DE8B-F7E6-4B76-A913-A3F7A4DD22A6}" presName="rootComposite" presStyleCnt="0"/>
      <dgm:spPr/>
    </dgm:pt>
    <dgm:pt modelId="{477E0282-3D08-4F86-AC72-5CF391CEAE43}" type="pres">
      <dgm:prSet presAssocID="{2B96DE8B-F7E6-4B76-A913-A3F7A4DD22A6}" presName="rootText" presStyleLbl="node3" presStyleIdx="1" presStyleCnt="4" custLinFactNeighborX="-40156" custLinFactNeighborY="-1285">
        <dgm:presLayoutVars>
          <dgm:chPref val="3"/>
        </dgm:presLayoutVars>
      </dgm:prSet>
      <dgm:spPr/>
    </dgm:pt>
    <dgm:pt modelId="{C891FED6-B9F4-4F15-8C6D-05F0113C46A5}" type="pres">
      <dgm:prSet presAssocID="{2B96DE8B-F7E6-4B76-A913-A3F7A4DD22A6}" presName="rootConnector" presStyleLbl="node3" presStyleIdx="1" presStyleCnt="4"/>
      <dgm:spPr/>
    </dgm:pt>
    <dgm:pt modelId="{A3D2DAE2-1C3E-4E3A-85BF-FCCD9CC5AEC5}" type="pres">
      <dgm:prSet presAssocID="{2B96DE8B-F7E6-4B76-A913-A3F7A4DD22A6}" presName="hierChild4" presStyleCnt="0"/>
      <dgm:spPr/>
    </dgm:pt>
    <dgm:pt modelId="{6A1C587E-6FC4-4C9B-9F35-EA6B56945AAC}" type="pres">
      <dgm:prSet presAssocID="{2B96DE8B-F7E6-4B76-A913-A3F7A4DD22A6}" presName="hierChild5" presStyleCnt="0"/>
      <dgm:spPr/>
    </dgm:pt>
    <dgm:pt modelId="{E1D89365-6735-4833-927B-C0D274554A25}" type="pres">
      <dgm:prSet presAssocID="{4B14AAC7-D0B1-4B15-B820-BB1B6E9785FE}" presName="hierChild5" presStyleCnt="0"/>
      <dgm:spPr/>
    </dgm:pt>
    <dgm:pt modelId="{A3F0D88B-693B-42BA-95F8-068602DA3910}" type="pres">
      <dgm:prSet presAssocID="{FD4EE1B7-D14B-4BEA-80E9-006870DA2E1A}" presName="Name37" presStyleLbl="parChTrans1D2" presStyleIdx="1" presStyleCnt="3"/>
      <dgm:spPr/>
    </dgm:pt>
    <dgm:pt modelId="{0FA98CAC-69D1-4063-B57B-983EA331C1B1}" type="pres">
      <dgm:prSet presAssocID="{09561D64-FCCF-4DCE-A507-67FCF29CCB70}" presName="hierRoot2" presStyleCnt="0">
        <dgm:presLayoutVars>
          <dgm:hierBranch val="init"/>
        </dgm:presLayoutVars>
      </dgm:prSet>
      <dgm:spPr/>
    </dgm:pt>
    <dgm:pt modelId="{AD21CB04-26E7-4B17-9C61-1F143575D2C7}" type="pres">
      <dgm:prSet presAssocID="{09561D64-FCCF-4DCE-A507-67FCF29CCB70}" presName="rootComposite" presStyleCnt="0"/>
      <dgm:spPr/>
    </dgm:pt>
    <dgm:pt modelId="{5563D97B-9E9E-487A-A7A1-EF44EFEB4847}" type="pres">
      <dgm:prSet presAssocID="{09561D64-FCCF-4DCE-A507-67FCF29CCB70}" presName="rootText" presStyleLbl="node2" presStyleIdx="1" presStyleCnt="3" custScaleX="130930" custScaleY="104590">
        <dgm:presLayoutVars>
          <dgm:chPref val="3"/>
        </dgm:presLayoutVars>
      </dgm:prSet>
      <dgm:spPr/>
    </dgm:pt>
    <dgm:pt modelId="{859D0447-6B77-4CFB-9DA6-E1C605146BB7}" type="pres">
      <dgm:prSet presAssocID="{09561D64-FCCF-4DCE-A507-67FCF29CCB70}" presName="rootConnector" presStyleLbl="node2" presStyleIdx="1" presStyleCnt="3"/>
      <dgm:spPr/>
    </dgm:pt>
    <dgm:pt modelId="{68B216B4-E76C-4AA6-9745-ECD4E691AAE1}" type="pres">
      <dgm:prSet presAssocID="{09561D64-FCCF-4DCE-A507-67FCF29CCB70}" presName="hierChild4" presStyleCnt="0"/>
      <dgm:spPr/>
    </dgm:pt>
    <dgm:pt modelId="{8E5AB727-19DF-41A9-8923-320F293922CD}" type="pres">
      <dgm:prSet presAssocID="{8F5B01D8-7EFB-4709-8A36-1483A87F9978}" presName="Name37" presStyleLbl="parChTrans1D3" presStyleIdx="2" presStyleCnt="4"/>
      <dgm:spPr/>
    </dgm:pt>
    <dgm:pt modelId="{6DCC15EC-17C7-43AF-8576-937CD9D4EEF6}" type="pres">
      <dgm:prSet presAssocID="{54F57E52-ADAF-400F-B3B7-42A18567F033}" presName="hierRoot2" presStyleCnt="0">
        <dgm:presLayoutVars>
          <dgm:hierBranch val="init"/>
        </dgm:presLayoutVars>
      </dgm:prSet>
      <dgm:spPr/>
    </dgm:pt>
    <dgm:pt modelId="{78DF1C4F-6058-4A8B-A379-77D2C7D8E0F3}" type="pres">
      <dgm:prSet presAssocID="{54F57E52-ADAF-400F-B3B7-42A18567F033}" presName="rootComposite" presStyleCnt="0"/>
      <dgm:spPr/>
    </dgm:pt>
    <dgm:pt modelId="{B1BE5989-A5C3-436F-ADD7-3AA2B7ACE9DE}" type="pres">
      <dgm:prSet presAssocID="{54F57E52-ADAF-400F-B3B7-42A18567F033}" presName="rootText" presStyleLbl="node3" presStyleIdx="2" presStyleCnt="4">
        <dgm:presLayoutVars>
          <dgm:chPref val="3"/>
        </dgm:presLayoutVars>
      </dgm:prSet>
      <dgm:spPr/>
    </dgm:pt>
    <dgm:pt modelId="{EA34DBBD-DC71-40F8-B063-B94933187D41}" type="pres">
      <dgm:prSet presAssocID="{54F57E52-ADAF-400F-B3B7-42A18567F033}" presName="rootConnector" presStyleLbl="node3" presStyleIdx="2" presStyleCnt="4"/>
      <dgm:spPr/>
    </dgm:pt>
    <dgm:pt modelId="{B860D8E1-95A5-4A55-B7A5-57C85EF8C417}" type="pres">
      <dgm:prSet presAssocID="{54F57E52-ADAF-400F-B3B7-42A18567F033}" presName="hierChild4" presStyleCnt="0"/>
      <dgm:spPr/>
    </dgm:pt>
    <dgm:pt modelId="{36CBC08F-B20E-418B-AE0C-A5CACE0470C4}" type="pres">
      <dgm:prSet presAssocID="{54F57E52-ADAF-400F-B3B7-42A18567F033}" presName="hierChild5" presStyleCnt="0"/>
      <dgm:spPr/>
    </dgm:pt>
    <dgm:pt modelId="{53520F59-A1CC-49DD-89D7-C73A0F4B65A1}" type="pres">
      <dgm:prSet presAssocID="{9E55A591-5548-48E6-9EB9-B51278856682}" presName="Name37" presStyleLbl="parChTrans1D3" presStyleIdx="3" presStyleCnt="4"/>
      <dgm:spPr/>
    </dgm:pt>
    <dgm:pt modelId="{40AD72B7-6840-4952-BD92-370007124F18}" type="pres">
      <dgm:prSet presAssocID="{FD29197C-0B53-43F7-8427-5A09DB966449}" presName="hierRoot2" presStyleCnt="0">
        <dgm:presLayoutVars>
          <dgm:hierBranch val="init"/>
        </dgm:presLayoutVars>
      </dgm:prSet>
      <dgm:spPr/>
    </dgm:pt>
    <dgm:pt modelId="{083849F3-1D24-440B-BF45-29BA8C4AC61F}" type="pres">
      <dgm:prSet presAssocID="{FD29197C-0B53-43F7-8427-5A09DB966449}" presName="rootComposite" presStyleCnt="0"/>
      <dgm:spPr/>
    </dgm:pt>
    <dgm:pt modelId="{3873D38A-FEB1-4A84-9372-C0DAB7F0682D}" type="pres">
      <dgm:prSet presAssocID="{FD29197C-0B53-43F7-8427-5A09DB966449}" presName="rootText" presStyleLbl="node3" presStyleIdx="3" presStyleCnt="4">
        <dgm:presLayoutVars>
          <dgm:chPref val="3"/>
        </dgm:presLayoutVars>
      </dgm:prSet>
      <dgm:spPr/>
    </dgm:pt>
    <dgm:pt modelId="{E59EF3F8-2D10-4D0C-AD88-41713F32BD53}" type="pres">
      <dgm:prSet presAssocID="{FD29197C-0B53-43F7-8427-5A09DB966449}" presName="rootConnector" presStyleLbl="node3" presStyleIdx="3" presStyleCnt="4"/>
      <dgm:spPr/>
    </dgm:pt>
    <dgm:pt modelId="{1416E668-E0CC-4CA7-A856-6F77479C39C8}" type="pres">
      <dgm:prSet presAssocID="{FD29197C-0B53-43F7-8427-5A09DB966449}" presName="hierChild4" presStyleCnt="0"/>
      <dgm:spPr/>
    </dgm:pt>
    <dgm:pt modelId="{DD9FDAD5-C3DF-4F27-81DF-8551259C5571}" type="pres">
      <dgm:prSet presAssocID="{FD29197C-0B53-43F7-8427-5A09DB966449}" presName="hierChild5" presStyleCnt="0"/>
      <dgm:spPr/>
    </dgm:pt>
    <dgm:pt modelId="{D84D1C2D-C138-4346-89C3-27043D11B6D2}" type="pres">
      <dgm:prSet presAssocID="{09561D64-FCCF-4DCE-A507-67FCF29CCB70}" presName="hierChild5" presStyleCnt="0"/>
      <dgm:spPr/>
    </dgm:pt>
    <dgm:pt modelId="{BC417400-EFF1-40E1-AEF3-68A12C568971}" type="pres">
      <dgm:prSet presAssocID="{E3D7F02C-9175-465A-AB64-964480DCB154}" presName="Name37" presStyleLbl="parChTrans1D2" presStyleIdx="2" presStyleCnt="3"/>
      <dgm:spPr/>
    </dgm:pt>
    <dgm:pt modelId="{E1A98100-1B86-4D46-ABFF-7953680325BA}" type="pres">
      <dgm:prSet presAssocID="{A095CFF8-644B-4280-B256-47D6A919EF03}" presName="hierRoot2" presStyleCnt="0">
        <dgm:presLayoutVars>
          <dgm:hierBranch val="init"/>
        </dgm:presLayoutVars>
      </dgm:prSet>
      <dgm:spPr/>
    </dgm:pt>
    <dgm:pt modelId="{AA92D5A3-415C-4088-93D6-7EEACD1C90FC}" type="pres">
      <dgm:prSet presAssocID="{A095CFF8-644B-4280-B256-47D6A919EF03}" presName="rootComposite" presStyleCnt="0"/>
      <dgm:spPr/>
    </dgm:pt>
    <dgm:pt modelId="{73646B06-9424-4F0A-983E-AFD11E64D844}" type="pres">
      <dgm:prSet presAssocID="{A095CFF8-644B-4280-B256-47D6A919EF03}" presName="rootText" presStyleLbl="node2" presStyleIdx="2" presStyleCnt="3" custLinFactX="33989" custLinFactNeighborX="100000" custLinFactNeighborY="-2596">
        <dgm:presLayoutVars>
          <dgm:chPref val="3"/>
        </dgm:presLayoutVars>
      </dgm:prSet>
      <dgm:spPr/>
    </dgm:pt>
    <dgm:pt modelId="{52EA0BCD-A3B7-4D17-BF46-0C940D340962}" type="pres">
      <dgm:prSet presAssocID="{A095CFF8-644B-4280-B256-47D6A919EF03}" presName="rootConnector" presStyleLbl="node2" presStyleIdx="2" presStyleCnt="3"/>
      <dgm:spPr/>
    </dgm:pt>
    <dgm:pt modelId="{19CD3083-2C66-45E7-BA66-C1EA0CFF046B}" type="pres">
      <dgm:prSet presAssocID="{A095CFF8-644B-4280-B256-47D6A919EF03}" presName="hierChild4" presStyleCnt="0"/>
      <dgm:spPr/>
    </dgm:pt>
    <dgm:pt modelId="{092E4479-5C33-4227-AFA1-EF8A69667DC9}" type="pres">
      <dgm:prSet presAssocID="{A095CFF8-644B-4280-B256-47D6A919EF03}" presName="hierChild5" presStyleCnt="0"/>
      <dgm:spPr/>
    </dgm:pt>
    <dgm:pt modelId="{EC03FA9A-787C-4EAC-A53A-58825B67E4D0}" type="pres">
      <dgm:prSet presAssocID="{99B5EEE0-074C-4F82-8479-EAA1EF4F9A1E}" presName="hierChild3" presStyleCnt="0"/>
      <dgm:spPr/>
    </dgm:pt>
  </dgm:ptLst>
  <dgm:cxnLst>
    <dgm:cxn modelId="{F90EA206-0B6A-4C82-8F6D-EB4514ECFFF8}" srcId="{09561D64-FCCF-4DCE-A507-67FCF29CCB70}" destId="{FD29197C-0B53-43F7-8427-5A09DB966449}" srcOrd="1" destOrd="0" parTransId="{9E55A591-5548-48E6-9EB9-B51278856682}" sibTransId="{7E3071A9-C8E6-41CE-8F6A-F3113EA52AEB}"/>
    <dgm:cxn modelId="{8785D60B-91B1-46CD-8824-F93CC1FD193C}" type="presOf" srcId="{99B5EEE0-074C-4F82-8479-EAA1EF4F9A1E}" destId="{E4672A3A-0B30-4F85-8C76-693149D98939}" srcOrd="0" destOrd="0" presId="urn:microsoft.com/office/officeart/2005/8/layout/orgChart1"/>
    <dgm:cxn modelId="{94273314-B753-438B-A295-639EE8196DD3}" type="presOf" srcId="{54F57E52-ADAF-400F-B3B7-42A18567F033}" destId="{EA34DBBD-DC71-40F8-B063-B94933187D41}" srcOrd="1" destOrd="0" presId="urn:microsoft.com/office/officeart/2005/8/layout/orgChart1"/>
    <dgm:cxn modelId="{6ECB2616-C85B-4BFC-A350-8F06FCDC2546}" type="presOf" srcId="{99B5EEE0-074C-4F82-8479-EAA1EF4F9A1E}" destId="{FDA69746-8D79-4C88-A8B4-B92006033AA6}" srcOrd="1" destOrd="0" presId="urn:microsoft.com/office/officeart/2005/8/layout/orgChart1"/>
    <dgm:cxn modelId="{961F9116-0912-48AB-8CF8-EE88E12BF88F}" type="presOf" srcId="{09561D64-FCCF-4DCE-A507-67FCF29CCB70}" destId="{859D0447-6B77-4CFB-9DA6-E1C605146BB7}" srcOrd="1" destOrd="0" presId="urn:microsoft.com/office/officeart/2005/8/layout/orgChart1"/>
    <dgm:cxn modelId="{9B57DB1A-7EAF-4DAC-A91D-D9FE7132636E}" type="presOf" srcId="{8B9FF9AC-8399-48E0-B030-03F5C65BCCCB}" destId="{9C2319A3-0DAC-42C1-BD84-7B1E8F593514}" srcOrd="0" destOrd="0" presId="urn:microsoft.com/office/officeart/2005/8/layout/orgChart1"/>
    <dgm:cxn modelId="{FE1AD924-4B8E-4051-AECE-C1D638F345DB}" srcId="{99B5EEE0-074C-4F82-8479-EAA1EF4F9A1E}" destId="{4B14AAC7-D0B1-4B15-B820-BB1B6E9785FE}" srcOrd="0" destOrd="0" parTransId="{423A49D6-4705-4635-A82A-F97A7C6ACFE0}" sibTransId="{BD02BA5D-E2DC-4F29-B338-EF57408FDD47}"/>
    <dgm:cxn modelId="{1B625B33-7588-4DF6-A1F8-97FB72D44F89}" srcId="{99B5EEE0-074C-4F82-8479-EAA1EF4F9A1E}" destId="{09561D64-FCCF-4DCE-A507-67FCF29CCB70}" srcOrd="1" destOrd="0" parTransId="{FD4EE1B7-D14B-4BEA-80E9-006870DA2E1A}" sibTransId="{9FED070B-070C-4E81-8455-89D7D13F3357}"/>
    <dgm:cxn modelId="{E2B31442-DB19-4FA9-B8EB-80C000F5A1E3}" type="presOf" srcId="{423A49D6-4705-4635-A82A-F97A7C6ACFE0}" destId="{EAF689B7-E6F6-4CB6-9673-AB9E47A4EF01}" srcOrd="0" destOrd="0" presId="urn:microsoft.com/office/officeart/2005/8/layout/orgChart1"/>
    <dgm:cxn modelId="{97A60363-930F-42F5-9D05-52D892D114FA}" type="presOf" srcId="{2B96DE8B-F7E6-4B76-A913-A3F7A4DD22A6}" destId="{C891FED6-B9F4-4F15-8C6D-05F0113C46A5}" srcOrd="1" destOrd="0" presId="urn:microsoft.com/office/officeart/2005/8/layout/orgChart1"/>
    <dgm:cxn modelId="{DFC90964-2F1E-41A6-AC52-84A7207D38EC}" type="presOf" srcId="{36D21EFB-5977-40A6-85A8-2E79D204295E}" destId="{4EF9405C-A7DA-4FF9-AF90-16ED6202F481}" srcOrd="0" destOrd="0" presId="urn:microsoft.com/office/officeart/2005/8/layout/orgChart1"/>
    <dgm:cxn modelId="{CD8B3870-8078-4A71-BA10-2451053ABA98}" type="presOf" srcId="{54F57E52-ADAF-400F-B3B7-42A18567F033}" destId="{B1BE5989-A5C3-436F-ADD7-3AA2B7ACE9DE}" srcOrd="0" destOrd="0" presId="urn:microsoft.com/office/officeart/2005/8/layout/orgChart1"/>
    <dgm:cxn modelId="{77C0EE70-E573-4284-AE34-71F39BE0CA51}" type="presOf" srcId="{9E55A591-5548-48E6-9EB9-B51278856682}" destId="{53520F59-A1CC-49DD-89D7-C73A0F4B65A1}" srcOrd="0" destOrd="0" presId="urn:microsoft.com/office/officeart/2005/8/layout/orgChart1"/>
    <dgm:cxn modelId="{449D8876-1AE6-4EE7-9C6B-BF2862E07030}" srcId="{4B14AAC7-D0B1-4B15-B820-BB1B6E9785FE}" destId="{36D21EFB-5977-40A6-85A8-2E79D204295E}" srcOrd="0" destOrd="0" parTransId="{8B9FF9AC-8399-48E0-B030-03F5C65BCCCB}" sibTransId="{59F900B1-906B-4A65-B14A-CF607AB657D2}"/>
    <dgm:cxn modelId="{5C65E883-F5D0-4D50-BB0A-ED5A3A130168}" type="presOf" srcId="{FD29197C-0B53-43F7-8427-5A09DB966449}" destId="{3873D38A-FEB1-4A84-9372-C0DAB7F0682D}" srcOrd="0" destOrd="0" presId="urn:microsoft.com/office/officeart/2005/8/layout/orgChart1"/>
    <dgm:cxn modelId="{65744A90-0966-47B6-B6A9-795BA966B7C7}" type="presOf" srcId="{FD29197C-0B53-43F7-8427-5A09DB966449}" destId="{E59EF3F8-2D10-4D0C-AD88-41713F32BD53}" srcOrd="1" destOrd="0" presId="urn:microsoft.com/office/officeart/2005/8/layout/orgChart1"/>
    <dgm:cxn modelId="{B926D395-D323-4414-AB68-D8EF030C7B6C}" type="presOf" srcId="{2B96DE8B-F7E6-4B76-A913-A3F7A4DD22A6}" destId="{477E0282-3D08-4F86-AC72-5CF391CEAE43}" srcOrd="0" destOrd="0" presId="urn:microsoft.com/office/officeart/2005/8/layout/orgChart1"/>
    <dgm:cxn modelId="{2CA06F9A-DE98-422F-84FB-73408313C68F}" type="presOf" srcId="{36D21EFB-5977-40A6-85A8-2E79D204295E}" destId="{3B4351A7-A8B2-493E-9B5C-CE1B710E69EA}" srcOrd="1" destOrd="0" presId="urn:microsoft.com/office/officeart/2005/8/layout/orgChart1"/>
    <dgm:cxn modelId="{EE8878A5-700B-4D60-B9F3-A127A3823A56}" type="presOf" srcId="{4B14AAC7-D0B1-4B15-B820-BB1B6E9785FE}" destId="{F52F673F-85BB-48E2-AFF7-031C851B8F65}" srcOrd="0" destOrd="0" presId="urn:microsoft.com/office/officeart/2005/8/layout/orgChart1"/>
    <dgm:cxn modelId="{057B4DAA-3D36-499E-AC85-565CC4E4F199}" type="presOf" srcId="{8F5B01D8-7EFB-4709-8A36-1483A87F9978}" destId="{8E5AB727-19DF-41A9-8923-320F293922CD}" srcOrd="0" destOrd="0" presId="urn:microsoft.com/office/officeart/2005/8/layout/orgChart1"/>
    <dgm:cxn modelId="{16412DB1-283A-47DE-AA62-038FF84422B9}" srcId="{09561D64-FCCF-4DCE-A507-67FCF29CCB70}" destId="{54F57E52-ADAF-400F-B3B7-42A18567F033}" srcOrd="0" destOrd="0" parTransId="{8F5B01D8-7EFB-4709-8A36-1483A87F9978}" sibTransId="{AB760729-9323-4CE9-A784-95D53FD697CB}"/>
    <dgm:cxn modelId="{1665E2B9-6716-4B1C-A63B-F4DA13D96320}" type="presOf" srcId="{09561D64-FCCF-4DCE-A507-67FCF29CCB70}" destId="{5563D97B-9E9E-487A-A7A1-EF44EFEB4847}" srcOrd="0" destOrd="0" presId="urn:microsoft.com/office/officeart/2005/8/layout/orgChart1"/>
    <dgm:cxn modelId="{FA8F29BC-215E-41AA-84F2-E5209C14D160}" type="presOf" srcId="{D248D8E0-8BAD-4113-91F2-5E37459958F2}" destId="{BE841FF8-E4C6-40ED-9F56-14409EDE8DFA}" srcOrd="0" destOrd="0" presId="urn:microsoft.com/office/officeart/2005/8/layout/orgChart1"/>
    <dgm:cxn modelId="{981C80C0-19D7-4E57-83BB-9745C50E3FB3}" srcId="{D248D8E0-8BAD-4113-91F2-5E37459958F2}" destId="{99B5EEE0-074C-4F82-8479-EAA1EF4F9A1E}" srcOrd="0" destOrd="0" parTransId="{9DF58E89-6143-4BB5-85AD-5B25AD6E3B44}" sibTransId="{EB551CA6-079C-429B-8011-28F782D5E9F2}"/>
    <dgm:cxn modelId="{FBD83CCE-6E5F-48D4-BD05-CEBCA0EFBCE3}" type="presOf" srcId="{87295560-2AA0-4E2F-B37F-A03D0CC3D29D}" destId="{5405D548-F4A0-4F3D-BA2C-1CB7CA4A376D}" srcOrd="0" destOrd="0" presId="urn:microsoft.com/office/officeart/2005/8/layout/orgChart1"/>
    <dgm:cxn modelId="{D54E29D0-FE34-46E1-8AE5-701FC7C60F8E}" type="presOf" srcId="{FD4EE1B7-D14B-4BEA-80E9-006870DA2E1A}" destId="{A3F0D88B-693B-42BA-95F8-068602DA3910}" srcOrd="0" destOrd="0" presId="urn:microsoft.com/office/officeart/2005/8/layout/orgChart1"/>
    <dgm:cxn modelId="{D1DBA2E2-0409-47EC-8C49-61316F8689B6}" type="presOf" srcId="{A095CFF8-644B-4280-B256-47D6A919EF03}" destId="{73646B06-9424-4F0A-983E-AFD11E64D844}" srcOrd="0" destOrd="0" presId="urn:microsoft.com/office/officeart/2005/8/layout/orgChart1"/>
    <dgm:cxn modelId="{64DCDEE6-BC20-4D52-B124-DB1E925C60B9}" srcId="{99B5EEE0-074C-4F82-8479-EAA1EF4F9A1E}" destId="{A095CFF8-644B-4280-B256-47D6A919EF03}" srcOrd="2" destOrd="0" parTransId="{E3D7F02C-9175-465A-AB64-964480DCB154}" sibTransId="{B34F181C-EE67-40A3-AF98-9FCEB5D47A87}"/>
    <dgm:cxn modelId="{E2D20FEF-F024-435F-8DB6-B093D7539102}" type="presOf" srcId="{E3D7F02C-9175-465A-AB64-964480DCB154}" destId="{BC417400-EFF1-40E1-AEF3-68A12C568971}" srcOrd="0" destOrd="0" presId="urn:microsoft.com/office/officeart/2005/8/layout/orgChart1"/>
    <dgm:cxn modelId="{9FE188F0-7776-4046-82C0-0193D7DDF4DF}" type="presOf" srcId="{4B14AAC7-D0B1-4B15-B820-BB1B6E9785FE}" destId="{D892E08A-5187-48A8-9CFE-E609C47306C9}" srcOrd="1" destOrd="0" presId="urn:microsoft.com/office/officeart/2005/8/layout/orgChart1"/>
    <dgm:cxn modelId="{A5AC7EF1-C329-47F8-B069-C0690147B6C4}" srcId="{4B14AAC7-D0B1-4B15-B820-BB1B6E9785FE}" destId="{2B96DE8B-F7E6-4B76-A913-A3F7A4DD22A6}" srcOrd="1" destOrd="0" parTransId="{87295560-2AA0-4E2F-B37F-A03D0CC3D29D}" sibTransId="{9B62B7A2-2B1E-4482-9305-61EEFA4CBAFD}"/>
    <dgm:cxn modelId="{DA39CAF9-DB2C-4B9B-A3D6-D5C9FDA1066C}" type="presOf" srcId="{A095CFF8-644B-4280-B256-47D6A919EF03}" destId="{52EA0BCD-A3B7-4D17-BF46-0C940D340962}" srcOrd="1" destOrd="0" presId="urn:microsoft.com/office/officeart/2005/8/layout/orgChart1"/>
    <dgm:cxn modelId="{4699C7CC-C6C9-4E8F-8FC4-268A134B10FC}" type="presParOf" srcId="{BE841FF8-E4C6-40ED-9F56-14409EDE8DFA}" destId="{D9B44B1A-CE3E-4339-80AE-DE574A455784}" srcOrd="0" destOrd="0" presId="urn:microsoft.com/office/officeart/2005/8/layout/orgChart1"/>
    <dgm:cxn modelId="{7EAEF9F0-EFFA-4119-8AF6-564A00904E91}" type="presParOf" srcId="{D9B44B1A-CE3E-4339-80AE-DE574A455784}" destId="{2737232E-B18A-41AD-A3E9-46C105CF85D4}" srcOrd="0" destOrd="0" presId="urn:microsoft.com/office/officeart/2005/8/layout/orgChart1"/>
    <dgm:cxn modelId="{82520C63-95F9-4C76-86E1-2AAEA76ABB53}" type="presParOf" srcId="{2737232E-B18A-41AD-A3E9-46C105CF85D4}" destId="{E4672A3A-0B30-4F85-8C76-693149D98939}" srcOrd="0" destOrd="0" presId="urn:microsoft.com/office/officeart/2005/8/layout/orgChart1"/>
    <dgm:cxn modelId="{EF4E0360-5D4C-4402-B820-EE404670E8E8}" type="presParOf" srcId="{2737232E-B18A-41AD-A3E9-46C105CF85D4}" destId="{FDA69746-8D79-4C88-A8B4-B92006033AA6}" srcOrd="1" destOrd="0" presId="urn:microsoft.com/office/officeart/2005/8/layout/orgChart1"/>
    <dgm:cxn modelId="{84271D30-DBD5-4D5A-82C5-359F2C5A734D}" type="presParOf" srcId="{D9B44B1A-CE3E-4339-80AE-DE574A455784}" destId="{FD34CD31-E9AB-46BE-BC9F-7A1E20464EF1}" srcOrd="1" destOrd="0" presId="urn:microsoft.com/office/officeart/2005/8/layout/orgChart1"/>
    <dgm:cxn modelId="{18DC856B-5341-418E-BFA0-5B4A7723EBAF}" type="presParOf" srcId="{FD34CD31-E9AB-46BE-BC9F-7A1E20464EF1}" destId="{EAF689B7-E6F6-4CB6-9673-AB9E47A4EF01}" srcOrd="0" destOrd="0" presId="urn:microsoft.com/office/officeart/2005/8/layout/orgChart1"/>
    <dgm:cxn modelId="{D135EC3F-CE5C-49C1-A8E8-8321411CB7BF}" type="presParOf" srcId="{FD34CD31-E9AB-46BE-BC9F-7A1E20464EF1}" destId="{A186DFF8-7082-48B2-990A-9946B512947B}" srcOrd="1" destOrd="0" presId="urn:microsoft.com/office/officeart/2005/8/layout/orgChart1"/>
    <dgm:cxn modelId="{01BE7D7D-E2A1-4983-92E1-2B61B92A733F}" type="presParOf" srcId="{A186DFF8-7082-48B2-990A-9946B512947B}" destId="{DBD3E5D5-E641-41FA-A309-67C1A15BBA7D}" srcOrd="0" destOrd="0" presId="urn:microsoft.com/office/officeart/2005/8/layout/orgChart1"/>
    <dgm:cxn modelId="{5E30D949-CA9A-44FB-BCE0-CB2BE7F75053}" type="presParOf" srcId="{DBD3E5D5-E641-41FA-A309-67C1A15BBA7D}" destId="{F52F673F-85BB-48E2-AFF7-031C851B8F65}" srcOrd="0" destOrd="0" presId="urn:microsoft.com/office/officeart/2005/8/layout/orgChart1"/>
    <dgm:cxn modelId="{55DAEECA-AE28-4D88-AD2A-CD40E0ABB65C}" type="presParOf" srcId="{DBD3E5D5-E641-41FA-A309-67C1A15BBA7D}" destId="{D892E08A-5187-48A8-9CFE-E609C47306C9}" srcOrd="1" destOrd="0" presId="urn:microsoft.com/office/officeart/2005/8/layout/orgChart1"/>
    <dgm:cxn modelId="{B51367BE-0B8E-432F-83C1-AE573FBF7CB9}" type="presParOf" srcId="{A186DFF8-7082-48B2-990A-9946B512947B}" destId="{B34C30B2-A0F9-4460-A19F-23878B3574E7}" srcOrd="1" destOrd="0" presId="urn:microsoft.com/office/officeart/2005/8/layout/orgChart1"/>
    <dgm:cxn modelId="{FF3BAFA1-C160-45BB-B5DC-5B5C1BB2D5D2}" type="presParOf" srcId="{B34C30B2-A0F9-4460-A19F-23878B3574E7}" destId="{9C2319A3-0DAC-42C1-BD84-7B1E8F593514}" srcOrd="0" destOrd="0" presId="urn:microsoft.com/office/officeart/2005/8/layout/orgChart1"/>
    <dgm:cxn modelId="{9F63AB41-71C0-49A1-B458-1E37B3FB93CC}" type="presParOf" srcId="{B34C30B2-A0F9-4460-A19F-23878B3574E7}" destId="{83DFF0AE-90D7-4EF5-A981-44D38C9E0C34}" srcOrd="1" destOrd="0" presId="urn:microsoft.com/office/officeart/2005/8/layout/orgChart1"/>
    <dgm:cxn modelId="{A368BA2B-F837-495C-A350-2CCE03407864}" type="presParOf" srcId="{83DFF0AE-90D7-4EF5-A981-44D38C9E0C34}" destId="{28CFF2CB-156B-4540-B709-4AEF208FCBBB}" srcOrd="0" destOrd="0" presId="urn:microsoft.com/office/officeart/2005/8/layout/orgChart1"/>
    <dgm:cxn modelId="{1F129F25-4D92-4311-83E7-E61FB448CE3A}" type="presParOf" srcId="{28CFF2CB-156B-4540-B709-4AEF208FCBBB}" destId="{4EF9405C-A7DA-4FF9-AF90-16ED6202F481}" srcOrd="0" destOrd="0" presId="urn:microsoft.com/office/officeart/2005/8/layout/orgChart1"/>
    <dgm:cxn modelId="{ACC470CD-559D-4015-A107-0FDCD8A6BFB5}" type="presParOf" srcId="{28CFF2CB-156B-4540-B709-4AEF208FCBBB}" destId="{3B4351A7-A8B2-493E-9B5C-CE1B710E69EA}" srcOrd="1" destOrd="0" presId="urn:microsoft.com/office/officeart/2005/8/layout/orgChart1"/>
    <dgm:cxn modelId="{83D4DB55-3C95-460B-BF0B-FA7CB6FC4EE3}" type="presParOf" srcId="{83DFF0AE-90D7-4EF5-A981-44D38C9E0C34}" destId="{01CE3AAF-D0C9-4A7C-A051-2CE9F21FE31C}" srcOrd="1" destOrd="0" presId="urn:microsoft.com/office/officeart/2005/8/layout/orgChart1"/>
    <dgm:cxn modelId="{C0045348-6478-4251-AEEB-9498FA3DAE3F}" type="presParOf" srcId="{83DFF0AE-90D7-4EF5-A981-44D38C9E0C34}" destId="{F5E12E7B-8686-4A90-AF3F-DD4F43635939}" srcOrd="2" destOrd="0" presId="urn:microsoft.com/office/officeart/2005/8/layout/orgChart1"/>
    <dgm:cxn modelId="{7432E553-B037-4182-BA60-0C79CB705D99}" type="presParOf" srcId="{B34C30B2-A0F9-4460-A19F-23878B3574E7}" destId="{5405D548-F4A0-4F3D-BA2C-1CB7CA4A376D}" srcOrd="2" destOrd="0" presId="urn:microsoft.com/office/officeart/2005/8/layout/orgChart1"/>
    <dgm:cxn modelId="{92077EEF-2C3E-422F-B3AF-EFFC84855822}" type="presParOf" srcId="{B34C30B2-A0F9-4460-A19F-23878B3574E7}" destId="{78C4C0F5-D336-4662-A481-ABD5B4DB9177}" srcOrd="3" destOrd="0" presId="urn:microsoft.com/office/officeart/2005/8/layout/orgChart1"/>
    <dgm:cxn modelId="{142E0A7C-FD46-4093-BAA4-FACB55861B97}" type="presParOf" srcId="{78C4C0F5-D336-4662-A481-ABD5B4DB9177}" destId="{150EBBF1-8FA5-40A4-8A16-8165681BC1D9}" srcOrd="0" destOrd="0" presId="urn:microsoft.com/office/officeart/2005/8/layout/orgChart1"/>
    <dgm:cxn modelId="{F52FD973-80C6-4186-A660-B19500643EBB}" type="presParOf" srcId="{150EBBF1-8FA5-40A4-8A16-8165681BC1D9}" destId="{477E0282-3D08-4F86-AC72-5CF391CEAE43}" srcOrd="0" destOrd="0" presId="urn:microsoft.com/office/officeart/2005/8/layout/orgChart1"/>
    <dgm:cxn modelId="{47D3EB74-DE5E-4B4D-AB36-D5C9DCAFBF6B}" type="presParOf" srcId="{150EBBF1-8FA5-40A4-8A16-8165681BC1D9}" destId="{C891FED6-B9F4-4F15-8C6D-05F0113C46A5}" srcOrd="1" destOrd="0" presId="urn:microsoft.com/office/officeart/2005/8/layout/orgChart1"/>
    <dgm:cxn modelId="{3439E853-5E0F-4F16-883C-40DF15C8AE50}" type="presParOf" srcId="{78C4C0F5-D336-4662-A481-ABD5B4DB9177}" destId="{A3D2DAE2-1C3E-4E3A-85BF-FCCD9CC5AEC5}" srcOrd="1" destOrd="0" presId="urn:microsoft.com/office/officeart/2005/8/layout/orgChart1"/>
    <dgm:cxn modelId="{72429FB5-7608-4005-8727-9B763C4E37E4}" type="presParOf" srcId="{78C4C0F5-D336-4662-A481-ABD5B4DB9177}" destId="{6A1C587E-6FC4-4C9B-9F35-EA6B56945AAC}" srcOrd="2" destOrd="0" presId="urn:microsoft.com/office/officeart/2005/8/layout/orgChart1"/>
    <dgm:cxn modelId="{9FB1EC49-5BF8-4979-A6ED-627C8D9FC975}" type="presParOf" srcId="{A186DFF8-7082-48B2-990A-9946B512947B}" destId="{E1D89365-6735-4833-927B-C0D274554A25}" srcOrd="2" destOrd="0" presId="urn:microsoft.com/office/officeart/2005/8/layout/orgChart1"/>
    <dgm:cxn modelId="{AA8C9C63-7B2E-443D-A223-3B8B54361636}" type="presParOf" srcId="{FD34CD31-E9AB-46BE-BC9F-7A1E20464EF1}" destId="{A3F0D88B-693B-42BA-95F8-068602DA3910}" srcOrd="2" destOrd="0" presId="urn:microsoft.com/office/officeart/2005/8/layout/orgChart1"/>
    <dgm:cxn modelId="{8F1BEBEB-0228-4005-875D-3AA7C0A27BF3}" type="presParOf" srcId="{FD34CD31-E9AB-46BE-BC9F-7A1E20464EF1}" destId="{0FA98CAC-69D1-4063-B57B-983EA331C1B1}" srcOrd="3" destOrd="0" presId="urn:microsoft.com/office/officeart/2005/8/layout/orgChart1"/>
    <dgm:cxn modelId="{DF99D725-CD09-47CC-9591-A15411673192}" type="presParOf" srcId="{0FA98CAC-69D1-4063-B57B-983EA331C1B1}" destId="{AD21CB04-26E7-4B17-9C61-1F143575D2C7}" srcOrd="0" destOrd="0" presId="urn:microsoft.com/office/officeart/2005/8/layout/orgChart1"/>
    <dgm:cxn modelId="{C70A98B1-ECBF-474A-9E10-73BC30B0B420}" type="presParOf" srcId="{AD21CB04-26E7-4B17-9C61-1F143575D2C7}" destId="{5563D97B-9E9E-487A-A7A1-EF44EFEB4847}" srcOrd="0" destOrd="0" presId="urn:microsoft.com/office/officeart/2005/8/layout/orgChart1"/>
    <dgm:cxn modelId="{B42D8D97-A20E-439C-B748-B66126439594}" type="presParOf" srcId="{AD21CB04-26E7-4B17-9C61-1F143575D2C7}" destId="{859D0447-6B77-4CFB-9DA6-E1C605146BB7}" srcOrd="1" destOrd="0" presId="urn:microsoft.com/office/officeart/2005/8/layout/orgChart1"/>
    <dgm:cxn modelId="{C9738024-EA04-4A50-A316-1E54EA37D5BF}" type="presParOf" srcId="{0FA98CAC-69D1-4063-B57B-983EA331C1B1}" destId="{68B216B4-E76C-4AA6-9745-ECD4E691AAE1}" srcOrd="1" destOrd="0" presId="urn:microsoft.com/office/officeart/2005/8/layout/orgChart1"/>
    <dgm:cxn modelId="{58E2E5A6-1898-4F31-A924-A49E9DE6A75F}" type="presParOf" srcId="{68B216B4-E76C-4AA6-9745-ECD4E691AAE1}" destId="{8E5AB727-19DF-41A9-8923-320F293922CD}" srcOrd="0" destOrd="0" presId="urn:microsoft.com/office/officeart/2005/8/layout/orgChart1"/>
    <dgm:cxn modelId="{D2F3A126-8AE9-4CB9-A8C8-DFABDDEE80DB}" type="presParOf" srcId="{68B216B4-E76C-4AA6-9745-ECD4E691AAE1}" destId="{6DCC15EC-17C7-43AF-8576-937CD9D4EEF6}" srcOrd="1" destOrd="0" presId="urn:microsoft.com/office/officeart/2005/8/layout/orgChart1"/>
    <dgm:cxn modelId="{30D130FB-A938-4FB3-9486-9C5437441344}" type="presParOf" srcId="{6DCC15EC-17C7-43AF-8576-937CD9D4EEF6}" destId="{78DF1C4F-6058-4A8B-A379-77D2C7D8E0F3}" srcOrd="0" destOrd="0" presId="urn:microsoft.com/office/officeart/2005/8/layout/orgChart1"/>
    <dgm:cxn modelId="{34B59273-D54F-450E-A8AD-2D59686ECFC1}" type="presParOf" srcId="{78DF1C4F-6058-4A8B-A379-77D2C7D8E0F3}" destId="{B1BE5989-A5C3-436F-ADD7-3AA2B7ACE9DE}" srcOrd="0" destOrd="0" presId="urn:microsoft.com/office/officeart/2005/8/layout/orgChart1"/>
    <dgm:cxn modelId="{928FAE54-2BC8-4675-B94F-0455EAB9A52D}" type="presParOf" srcId="{78DF1C4F-6058-4A8B-A379-77D2C7D8E0F3}" destId="{EA34DBBD-DC71-40F8-B063-B94933187D41}" srcOrd="1" destOrd="0" presId="urn:microsoft.com/office/officeart/2005/8/layout/orgChart1"/>
    <dgm:cxn modelId="{21810A64-F80F-4119-A7F8-8AD1AE1156BD}" type="presParOf" srcId="{6DCC15EC-17C7-43AF-8576-937CD9D4EEF6}" destId="{B860D8E1-95A5-4A55-B7A5-57C85EF8C417}" srcOrd="1" destOrd="0" presId="urn:microsoft.com/office/officeart/2005/8/layout/orgChart1"/>
    <dgm:cxn modelId="{68DE1D62-88E2-42FA-B30B-0F03E05728A1}" type="presParOf" srcId="{6DCC15EC-17C7-43AF-8576-937CD9D4EEF6}" destId="{36CBC08F-B20E-418B-AE0C-A5CACE0470C4}" srcOrd="2" destOrd="0" presId="urn:microsoft.com/office/officeart/2005/8/layout/orgChart1"/>
    <dgm:cxn modelId="{30B16015-4EBA-4D42-9B39-B2C4D7A66162}" type="presParOf" srcId="{68B216B4-E76C-4AA6-9745-ECD4E691AAE1}" destId="{53520F59-A1CC-49DD-89D7-C73A0F4B65A1}" srcOrd="2" destOrd="0" presId="urn:microsoft.com/office/officeart/2005/8/layout/orgChart1"/>
    <dgm:cxn modelId="{DEC3DEBB-D8C6-4811-BD8F-C97A44C9DC35}" type="presParOf" srcId="{68B216B4-E76C-4AA6-9745-ECD4E691AAE1}" destId="{40AD72B7-6840-4952-BD92-370007124F18}" srcOrd="3" destOrd="0" presId="urn:microsoft.com/office/officeart/2005/8/layout/orgChart1"/>
    <dgm:cxn modelId="{703EB0AC-92F3-461F-ABC3-E246150C6284}" type="presParOf" srcId="{40AD72B7-6840-4952-BD92-370007124F18}" destId="{083849F3-1D24-440B-BF45-29BA8C4AC61F}" srcOrd="0" destOrd="0" presId="urn:microsoft.com/office/officeart/2005/8/layout/orgChart1"/>
    <dgm:cxn modelId="{1CBFED82-CCBF-4DB5-BD16-2800C851171F}" type="presParOf" srcId="{083849F3-1D24-440B-BF45-29BA8C4AC61F}" destId="{3873D38A-FEB1-4A84-9372-C0DAB7F0682D}" srcOrd="0" destOrd="0" presId="urn:microsoft.com/office/officeart/2005/8/layout/orgChart1"/>
    <dgm:cxn modelId="{99F929E7-0824-4A91-AD91-1BD1F8540484}" type="presParOf" srcId="{083849F3-1D24-440B-BF45-29BA8C4AC61F}" destId="{E59EF3F8-2D10-4D0C-AD88-41713F32BD53}" srcOrd="1" destOrd="0" presId="urn:microsoft.com/office/officeart/2005/8/layout/orgChart1"/>
    <dgm:cxn modelId="{FF89E841-DDB7-46EC-BECF-D5F5251EFF8E}" type="presParOf" srcId="{40AD72B7-6840-4952-BD92-370007124F18}" destId="{1416E668-E0CC-4CA7-A856-6F77479C39C8}" srcOrd="1" destOrd="0" presId="urn:microsoft.com/office/officeart/2005/8/layout/orgChart1"/>
    <dgm:cxn modelId="{E0929D10-8FC1-41D9-89FD-6A7368B99266}" type="presParOf" srcId="{40AD72B7-6840-4952-BD92-370007124F18}" destId="{DD9FDAD5-C3DF-4F27-81DF-8551259C5571}" srcOrd="2" destOrd="0" presId="urn:microsoft.com/office/officeart/2005/8/layout/orgChart1"/>
    <dgm:cxn modelId="{778C7B84-3FC5-4AA6-AC28-BDE24EFAC8C8}" type="presParOf" srcId="{0FA98CAC-69D1-4063-B57B-983EA331C1B1}" destId="{D84D1C2D-C138-4346-89C3-27043D11B6D2}" srcOrd="2" destOrd="0" presId="urn:microsoft.com/office/officeart/2005/8/layout/orgChart1"/>
    <dgm:cxn modelId="{C8DE293E-1349-4F9A-B235-928E4F65A200}" type="presParOf" srcId="{FD34CD31-E9AB-46BE-BC9F-7A1E20464EF1}" destId="{BC417400-EFF1-40E1-AEF3-68A12C568971}" srcOrd="4" destOrd="0" presId="urn:microsoft.com/office/officeart/2005/8/layout/orgChart1"/>
    <dgm:cxn modelId="{5C110F81-CEA7-44EC-A3BA-AB8C442B84B3}" type="presParOf" srcId="{FD34CD31-E9AB-46BE-BC9F-7A1E20464EF1}" destId="{E1A98100-1B86-4D46-ABFF-7953680325BA}" srcOrd="5" destOrd="0" presId="urn:microsoft.com/office/officeart/2005/8/layout/orgChart1"/>
    <dgm:cxn modelId="{12BE9165-1CF5-456D-8570-534F1D1694F6}" type="presParOf" srcId="{E1A98100-1B86-4D46-ABFF-7953680325BA}" destId="{AA92D5A3-415C-4088-93D6-7EEACD1C90FC}" srcOrd="0" destOrd="0" presId="urn:microsoft.com/office/officeart/2005/8/layout/orgChart1"/>
    <dgm:cxn modelId="{41FC677D-C61D-4929-A923-F90EFA0D81B0}" type="presParOf" srcId="{AA92D5A3-415C-4088-93D6-7EEACD1C90FC}" destId="{73646B06-9424-4F0A-983E-AFD11E64D844}" srcOrd="0" destOrd="0" presId="urn:microsoft.com/office/officeart/2005/8/layout/orgChart1"/>
    <dgm:cxn modelId="{CC91A731-050D-43BE-AFD5-8AADE9672B5F}" type="presParOf" srcId="{AA92D5A3-415C-4088-93D6-7EEACD1C90FC}" destId="{52EA0BCD-A3B7-4D17-BF46-0C940D340962}" srcOrd="1" destOrd="0" presId="urn:microsoft.com/office/officeart/2005/8/layout/orgChart1"/>
    <dgm:cxn modelId="{31710AC1-8244-4526-87AA-63FE7A6E2A9C}" type="presParOf" srcId="{E1A98100-1B86-4D46-ABFF-7953680325BA}" destId="{19CD3083-2C66-45E7-BA66-C1EA0CFF046B}" srcOrd="1" destOrd="0" presId="urn:microsoft.com/office/officeart/2005/8/layout/orgChart1"/>
    <dgm:cxn modelId="{AA5B5A06-FEF5-4A21-8C5E-59BB1C760DA9}" type="presParOf" srcId="{E1A98100-1B86-4D46-ABFF-7953680325BA}" destId="{092E4479-5C33-4227-AFA1-EF8A69667DC9}" srcOrd="2" destOrd="0" presId="urn:microsoft.com/office/officeart/2005/8/layout/orgChart1"/>
    <dgm:cxn modelId="{A7A62111-35D3-4E48-B239-DEFDFC5C3135}" type="presParOf" srcId="{D9B44B1A-CE3E-4339-80AE-DE574A455784}" destId="{EC03FA9A-787C-4EAC-A53A-58825B67E4D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17400-EFF1-40E1-AEF3-68A12C568971}">
      <dsp:nvSpPr>
        <dsp:cNvPr id="0" name=""/>
        <dsp:cNvSpPr/>
      </dsp:nvSpPr>
      <dsp:spPr>
        <a:xfrm>
          <a:off x="5238321" y="1163609"/>
          <a:ext cx="4052153" cy="467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302"/>
              </a:lnTo>
              <a:lnTo>
                <a:pt x="4052153" y="218302"/>
              </a:lnTo>
              <a:lnTo>
                <a:pt x="4052153" y="4673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520F59-A1CC-49DD-89D7-C73A0F4B65A1}">
      <dsp:nvSpPr>
        <dsp:cNvPr id="0" name=""/>
        <dsp:cNvSpPr/>
      </dsp:nvSpPr>
      <dsp:spPr>
        <a:xfrm>
          <a:off x="3995881" y="2902412"/>
          <a:ext cx="465914" cy="2775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5632"/>
              </a:lnTo>
              <a:lnTo>
                <a:pt x="465914" y="27756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AB727-19DF-41A9-8923-320F293922CD}">
      <dsp:nvSpPr>
        <dsp:cNvPr id="0" name=""/>
        <dsp:cNvSpPr/>
      </dsp:nvSpPr>
      <dsp:spPr>
        <a:xfrm>
          <a:off x="3995881" y="2902412"/>
          <a:ext cx="465914" cy="1091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74"/>
              </a:lnTo>
              <a:lnTo>
                <a:pt x="465914" y="10912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0D88B-693B-42BA-95F8-068602DA3910}">
      <dsp:nvSpPr>
        <dsp:cNvPr id="0" name=""/>
        <dsp:cNvSpPr/>
      </dsp:nvSpPr>
      <dsp:spPr>
        <a:xfrm>
          <a:off x="5192600" y="1163609"/>
          <a:ext cx="91440" cy="4981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81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5D548-F4A0-4F3D-BA2C-1CB7CA4A376D}">
      <dsp:nvSpPr>
        <dsp:cNvPr id="0" name=""/>
        <dsp:cNvSpPr/>
      </dsp:nvSpPr>
      <dsp:spPr>
        <a:xfrm>
          <a:off x="237233" y="2814469"/>
          <a:ext cx="217961" cy="2793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3887"/>
              </a:lnTo>
              <a:lnTo>
                <a:pt x="217961" y="27938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2319A3-0DAC-42C1-BD84-7B1E8F593514}">
      <dsp:nvSpPr>
        <dsp:cNvPr id="0" name=""/>
        <dsp:cNvSpPr/>
      </dsp:nvSpPr>
      <dsp:spPr>
        <a:xfrm>
          <a:off x="237233" y="2814469"/>
          <a:ext cx="196515" cy="1026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6687"/>
              </a:lnTo>
              <a:lnTo>
                <a:pt x="196515" y="10266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F689B7-E6F6-4CB6-9673-AB9E47A4EF01}">
      <dsp:nvSpPr>
        <dsp:cNvPr id="0" name=""/>
        <dsp:cNvSpPr/>
      </dsp:nvSpPr>
      <dsp:spPr>
        <a:xfrm>
          <a:off x="1186167" y="1163609"/>
          <a:ext cx="4052153" cy="464693"/>
        </a:xfrm>
        <a:custGeom>
          <a:avLst/>
          <a:gdLst/>
          <a:ahLst/>
          <a:cxnLst/>
          <a:rect l="0" t="0" r="0" b="0"/>
          <a:pathLst>
            <a:path>
              <a:moveTo>
                <a:pt x="4052153" y="0"/>
              </a:moveTo>
              <a:lnTo>
                <a:pt x="4052153" y="215597"/>
              </a:lnTo>
              <a:lnTo>
                <a:pt x="0" y="215597"/>
              </a:lnTo>
              <a:lnTo>
                <a:pt x="0" y="4646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72A3A-0B30-4F85-8C76-693149D98939}">
      <dsp:nvSpPr>
        <dsp:cNvPr id="0" name=""/>
        <dsp:cNvSpPr/>
      </dsp:nvSpPr>
      <dsp:spPr>
        <a:xfrm>
          <a:off x="1044743" y="1852"/>
          <a:ext cx="8387154" cy="1161756"/>
        </a:xfrm>
        <a:prstGeom prst="rect">
          <a:avLst/>
        </a:prstGeom>
        <a:solidFill>
          <a:schemeClr val="bg1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3200" b="1" kern="1200" cap="none" spc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ill Sans"/>
            </a:rPr>
            <a:t>ДЕСКРИПТИВНЕ СТАТИСТИЧКЕ МЈЕРЕ</a:t>
          </a:r>
          <a:endParaRPr lang="en-US" sz="3200" b="1" kern="1200" cap="none" spc="0" baseline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Gill Sans"/>
          </a:endParaRPr>
        </a:p>
      </dsp:txBody>
      <dsp:txXfrm>
        <a:off x="1044743" y="1852"/>
        <a:ext cx="8387154" cy="1161756"/>
      </dsp:txXfrm>
    </dsp:sp>
    <dsp:sp modelId="{F52F673F-85BB-48E2-AFF7-031C851B8F65}">
      <dsp:nvSpPr>
        <dsp:cNvPr id="0" name=""/>
        <dsp:cNvSpPr/>
      </dsp:nvSpPr>
      <dsp:spPr>
        <a:xfrm>
          <a:off x="0" y="1628302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400" b="1" kern="1200" dirty="0">
              <a:latin typeface="Gill Sans"/>
            </a:rPr>
            <a:t>Мјере централне тенденције</a:t>
          </a:r>
          <a:endParaRPr lang="en-US" sz="2400" b="1" kern="1200" dirty="0">
            <a:latin typeface="Gill Sans"/>
          </a:endParaRPr>
        </a:p>
      </dsp:txBody>
      <dsp:txXfrm>
        <a:off x="0" y="1628302"/>
        <a:ext cx="2372335" cy="1186167"/>
      </dsp:txXfrm>
    </dsp:sp>
    <dsp:sp modelId="{4EF9405C-A7DA-4FF9-AF90-16ED6202F481}">
      <dsp:nvSpPr>
        <dsp:cNvPr id="0" name=""/>
        <dsp:cNvSpPr/>
      </dsp:nvSpPr>
      <dsp:spPr>
        <a:xfrm>
          <a:off x="433748" y="3248073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200" kern="1200" dirty="0">
              <a:latin typeface="Gill Sans"/>
            </a:rPr>
            <a:t>Израчунате средње вриједности</a:t>
          </a:r>
          <a:endParaRPr lang="en-US" sz="2200" kern="1200" dirty="0">
            <a:latin typeface="Gill Sans"/>
          </a:endParaRPr>
        </a:p>
      </dsp:txBody>
      <dsp:txXfrm>
        <a:off x="433748" y="3248073"/>
        <a:ext cx="2372335" cy="1186167"/>
      </dsp:txXfrm>
    </dsp:sp>
    <dsp:sp modelId="{477E0282-3D08-4F86-AC72-5CF391CEAE43}">
      <dsp:nvSpPr>
        <dsp:cNvPr id="0" name=""/>
        <dsp:cNvSpPr/>
      </dsp:nvSpPr>
      <dsp:spPr>
        <a:xfrm>
          <a:off x="455194" y="5015273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200" kern="1200" dirty="0">
              <a:latin typeface="Gill Sans"/>
            </a:rPr>
            <a:t>Позиционе средње вриједности</a:t>
          </a:r>
          <a:endParaRPr lang="en-US" sz="2200" kern="1200" dirty="0">
            <a:latin typeface="Gill Sans"/>
          </a:endParaRPr>
        </a:p>
      </dsp:txBody>
      <dsp:txXfrm>
        <a:off x="455194" y="5015273"/>
        <a:ext cx="2372335" cy="1186167"/>
      </dsp:txXfrm>
    </dsp:sp>
    <dsp:sp modelId="{5563D97B-9E9E-487A-A7A1-EF44EFEB4847}">
      <dsp:nvSpPr>
        <dsp:cNvPr id="0" name=""/>
        <dsp:cNvSpPr/>
      </dsp:nvSpPr>
      <dsp:spPr>
        <a:xfrm>
          <a:off x="3685271" y="1661799"/>
          <a:ext cx="3106098" cy="12406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400" b="1" kern="1200" dirty="0">
              <a:latin typeface="Gill Sans"/>
            </a:rPr>
            <a:t>Мјере варијабилитета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400" b="1" kern="1200" dirty="0">
              <a:latin typeface="Gill Sans"/>
            </a:rPr>
            <a:t>(дисперзије)</a:t>
          </a:r>
          <a:endParaRPr lang="en-US" sz="2400" b="1" kern="1200" dirty="0">
            <a:latin typeface="Gill Sans"/>
          </a:endParaRPr>
        </a:p>
      </dsp:txBody>
      <dsp:txXfrm>
        <a:off x="3685271" y="1661799"/>
        <a:ext cx="3106098" cy="1240612"/>
      </dsp:txXfrm>
    </dsp:sp>
    <dsp:sp modelId="{B1BE5989-A5C3-436F-ADD7-3AA2B7ACE9DE}">
      <dsp:nvSpPr>
        <dsp:cNvPr id="0" name=""/>
        <dsp:cNvSpPr/>
      </dsp:nvSpPr>
      <dsp:spPr>
        <a:xfrm>
          <a:off x="4461796" y="3400602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200" kern="1200" dirty="0">
              <a:latin typeface="Gill Sans"/>
            </a:rPr>
            <a:t>Апсолутне</a:t>
          </a:r>
          <a:endParaRPr lang="en-US" sz="2200" kern="1200" dirty="0">
            <a:latin typeface="Gill Sans"/>
          </a:endParaRPr>
        </a:p>
      </dsp:txBody>
      <dsp:txXfrm>
        <a:off x="4461796" y="3400602"/>
        <a:ext cx="2372335" cy="1186167"/>
      </dsp:txXfrm>
    </dsp:sp>
    <dsp:sp modelId="{3873D38A-FEB1-4A84-9372-C0DAB7F0682D}">
      <dsp:nvSpPr>
        <dsp:cNvPr id="0" name=""/>
        <dsp:cNvSpPr/>
      </dsp:nvSpPr>
      <dsp:spPr>
        <a:xfrm>
          <a:off x="4461796" y="5084960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200" kern="1200" dirty="0">
              <a:latin typeface="Gill Sans"/>
            </a:rPr>
            <a:t>Релативне</a:t>
          </a:r>
          <a:endParaRPr lang="en-US" sz="2200" kern="1200" dirty="0">
            <a:latin typeface="Gill Sans"/>
          </a:endParaRPr>
        </a:p>
      </dsp:txBody>
      <dsp:txXfrm>
        <a:off x="4461796" y="5084960"/>
        <a:ext cx="2372335" cy="1186167"/>
      </dsp:txXfrm>
    </dsp:sp>
    <dsp:sp modelId="{73646B06-9424-4F0A-983E-AFD11E64D844}">
      <dsp:nvSpPr>
        <dsp:cNvPr id="0" name=""/>
        <dsp:cNvSpPr/>
      </dsp:nvSpPr>
      <dsp:spPr>
        <a:xfrm>
          <a:off x="8104306" y="1631006"/>
          <a:ext cx="2372335" cy="1186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400" b="1" kern="1200" dirty="0">
              <a:latin typeface="Gill Sans"/>
            </a:rPr>
            <a:t>Мјере облика распореда</a:t>
          </a:r>
          <a:endParaRPr lang="en-US" sz="2400" b="1" kern="1200" dirty="0">
            <a:latin typeface="Gill Sans"/>
          </a:endParaRPr>
        </a:p>
      </dsp:txBody>
      <dsp:txXfrm>
        <a:off x="8104306" y="1631006"/>
        <a:ext cx="2372335" cy="11861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568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85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8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97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271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17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27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3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9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6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2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1E13925-F614-4E04-B7F7-E8E59CB04057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9B92C96-3FE2-42A1-A41D-254198EC9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4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5C48-0DC6-4CFF-9676-66BE8A82B0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b="1" dirty="0"/>
              <a:t>ДЕСКРИПТИВНА АНАЛИЗА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419615-4238-420B-B6B9-05BB32958F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Cyrl-BA" sz="2800" b="1" dirty="0"/>
              <a:t>Вјежбе</a:t>
            </a:r>
            <a:endParaRPr lang="en-US" sz="2800" b="1" dirty="0"/>
          </a:p>
        </p:txBody>
      </p:sp>
      <p:sp>
        <p:nvSpPr>
          <p:cNvPr id="4" name="Google Shape;100;p1">
            <a:extLst>
              <a:ext uri="{FF2B5EF4-FFF2-40B4-BE49-F238E27FC236}">
                <a16:creationId xmlns:a16="http://schemas.microsoft.com/office/drawing/2014/main" id="{3C36C9D5-41C9-423C-98E8-3C3A0E0B8E4F}"/>
              </a:ext>
            </a:extLst>
          </p:cNvPr>
          <p:cNvSpPr txBox="1"/>
          <p:nvPr/>
        </p:nvSpPr>
        <p:spPr>
          <a:xfrm>
            <a:off x="1600200" y="5351364"/>
            <a:ext cx="3650226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Дарко Милуновић, ма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Latn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darko.milunovic</a:t>
            </a: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F7366786-E914-4AED-93E6-F96F2A673E64}"/>
              </a:ext>
            </a:extLst>
          </p:cNvPr>
          <p:cNvSpPr txBox="1"/>
          <p:nvPr/>
        </p:nvSpPr>
        <p:spPr>
          <a:xfrm>
            <a:off x="7376651" y="5351364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Милица Марић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531310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4F8B6-EF31-410C-8ECE-AA9486657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352926"/>
            <a:ext cx="11357810" cy="6015790"/>
          </a:xfrm>
        </p:spPr>
        <p:txBody>
          <a:bodyPr/>
          <a:lstStyle/>
          <a:p>
            <a:pPr marL="0" indent="0">
              <a:buNone/>
            </a:pPr>
            <a:r>
              <a:rPr lang="sr-Cyrl-BA" sz="2000" u="sng" dirty="0"/>
              <a:t>1. Редање података по величини</a:t>
            </a:r>
          </a:p>
          <a:p>
            <a:pPr marL="0" indent="0">
              <a:buNone/>
            </a:pPr>
            <a:r>
              <a:rPr lang="sr-Cyrl-BA" sz="2000" dirty="0"/>
              <a:t>	</a:t>
            </a:r>
            <a:r>
              <a:rPr lang="sr-Cyrl-BA" sz="2000" b="1" dirty="0"/>
              <a:t>10	13	15	16	16	16	16	17	17	18	</a:t>
            </a:r>
            <a:endParaRPr lang="sr-Latn-BA" sz="2000" b="1" dirty="0"/>
          </a:p>
          <a:p>
            <a:pPr marL="0" indent="0">
              <a:buNone/>
            </a:pPr>
            <a:r>
              <a:rPr lang="sr-Latn-BA" sz="2000" b="1" dirty="0"/>
              <a:t>	</a:t>
            </a:r>
            <a:r>
              <a:rPr lang="sr-Cyrl-BA" sz="2000" b="1" dirty="0"/>
              <a:t>20	21	22	22	22	24	26	28	29	33</a:t>
            </a:r>
          </a:p>
          <a:p>
            <a:pPr marL="0" indent="0">
              <a:buNone/>
            </a:pPr>
            <a:r>
              <a:rPr lang="sr-Cyrl-BA" sz="2000" u="sng" dirty="0"/>
              <a:t>2. Одређивање броја и ширине интервала</a:t>
            </a:r>
            <a:endParaRPr lang="sr-Latn-BA" sz="2000" u="sng" dirty="0"/>
          </a:p>
          <a:p>
            <a:pPr marL="0" indent="0">
              <a:buNone/>
            </a:pPr>
            <a:endParaRPr lang="sr-Latn-BA" sz="2000" u="sng" dirty="0"/>
          </a:p>
          <a:p>
            <a:pPr marL="0" indent="0">
              <a:buNone/>
            </a:pPr>
            <a:endParaRPr lang="sr-Latn-BA" sz="2000" u="sng" dirty="0"/>
          </a:p>
          <a:p>
            <a:pPr marL="0" indent="0">
              <a:buNone/>
            </a:pPr>
            <a:endParaRPr lang="sr-Latn-BA" sz="2000" u="sng" dirty="0"/>
          </a:p>
          <a:p>
            <a:pPr marL="0" indent="0">
              <a:buNone/>
            </a:pPr>
            <a:endParaRPr lang="sr-Latn-BA" sz="2000" u="sng" dirty="0"/>
          </a:p>
          <a:p>
            <a:pPr marL="0" indent="0">
              <a:buNone/>
            </a:pPr>
            <a:endParaRPr lang="sr-Latn-BA" sz="2000" u="sng" dirty="0"/>
          </a:p>
          <a:p>
            <a:pPr marL="0" indent="0">
              <a:buNone/>
            </a:pPr>
            <a:r>
              <a:rPr lang="sr-Cyrl-BA" sz="2000" dirty="0"/>
              <a:t>Број интервала:				Ширина интервала:</a:t>
            </a:r>
          </a:p>
          <a:p>
            <a:pPr marL="0" indent="0">
              <a:buNone/>
            </a:pPr>
            <a:endParaRPr lang="sr-Cyrl-BA" sz="2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1C7EC5C-2A79-426F-B73A-D35095FD71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276847"/>
              </p:ext>
            </p:extLst>
          </p:nvPr>
        </p:nvGraphicFramePr>
        <p:xfrm>
          <a:off x="451249" y="2123618"/>
          <a:ext cx="11289502" cy="14689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4357">
                  <a:extLst>
                    <a:ext uri="{9D8B030D-6E8A-4147-A177-3AD203B41FA5}">
                      <a16:colId xmlns:a16="http://schemas.microsoft.com/office/drawing/2014/main" val="2059416349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431859164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604860381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3564347825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4086510173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1537242845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449547273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4171983532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2476544954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3320994120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729766230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3481790546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4090768485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1314796367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2482444714"/>
                    </a:ext>
                  </a:extLst>
                </a:gridCol>
                <a:gridCol w="622343">
                  <a:extLst>
                    <a:ext uri="{9D8B030D-6E8A-4147-A177-3AD203B41FA5}">
                      <a16:colId xmlns:a16="http://schemas.microsoft.com/office/drawing/2014/main" val="3110694783"/>
                    </a:ext>
                  </a:extLst>
                </a:gridCol>
              </a:tblGrid>
              <a:tr h="537510">
                <a:tc>
                  <a:txBody>
                    <a:bodyPr/>
                    <a:lstStyle/>
                    <a:p>
                      <a:r>
                        <a:rPr lang="sr-Cyrl-BA" sz="2000" b="1" dirty="0"/>
                        <a:t>Трајање реакције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13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15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16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17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18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20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21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22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24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26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28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29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33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latin typeface="+mn-lt"/>
                        </a:rPr>
                        <a:t>Σ</a:t>
                      </a:r>
                      <a:endParaRPr lang="en-US" sz="2000" b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7313971"/>
                  </a:ext>
                </a:extLst>
              </a:tr>
              <a:tr h="767872">
                <a:tc>
                  <a:txBody>
                    <a:bodyPr/>
                    <a:lstStyle/>
                    <a:p>
                      <a:r>
                        <a:rPr lang="sr-Cyrl-BA" sz="2000" b="1" dirty="0"/>
                        <a:t>Број експеримената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4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2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3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b="1" dirty="0">
                          <a:latin typeface="+mn-lt"/>
                        </a:rPr>
                        <a:t>20</a:t>
                      </a:r>
                      <a:endParaRPr lang="en-US" sz="2000" b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94925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3EB4889-A49D-4CA0-93A2-19E5D3432B4E}"/>
                  </a:ext>
                </a:extLst>
              </p:cNvPr>
              <p:cNvSpPr txBox="1"/>
              <p:nvPr/>
            </p:nvSpPr>
            <p:spPr>
              <a:xfrm>
                <a:off x="875627" y="4675049"/>
                <a:ext cx="17919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=1+3,3</m:t>
                      </m:r>
                      <m:func>
                        <m:func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BA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func>
                    </m:oMath>
                  </m:oMathPara>
                </a14:m>
                <a:endParaRPr lang="sr-Latn-BA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3EB4889-A49D-4CA0-93A2-19E5D3432B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27" y="4675049"/>
                <a:ext cx="1791964" cy="276999"/>
              </a:xfrm>
              <a:prstGeom prst="rect">
                <a:avLst/>
              </a:prstGeom>
              <a:blipFill>
                <a:blip r:embed="rId2"/>
                <a:stretch>
                  <a:fillRect l="-2381" r="-2041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CB9B88F-AB89-4B17-8739-586BCE3714CC}"/>
                  </a:ext>
                </a:extLst>
              </p:cNvPr>
              <p:cNvSpPr txBox="1"/>
              <p:nvPr/>
            </p:nvSpPr>
            <p:spPr>
              <a:xfrm>
                <a:off x="875627" y="5239605"/>
                <a:ext cx="187448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=1+3,3</m:t>
                      </m:r>
                      <m:func>
                        <m:func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BA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func>
                    </m:oMath>
                  </m:oMathPara>
                </a14:m>
                <a:endParaRPr lang="sr-Latn-BA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CB9B88F-AB89-4B17-8739-586BCE3714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27" y="5239605"/>
                <a:ext cx="1874488" cy="276999"/>
              </a:xfrm>
              <a:prstGeom prst="rect">
                <a:avLst/>
              </a:prstGeom>
              <a:blipFill>
                <a:blip r:embed="rId3"/>
                <a:stretch>
                  <a:fillRect l="-2280" t="-2222" r="-2280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A2CF9D4-4BA3-4121-A678-147897C9858E}"/>
                  </a:ext>
                </a:extLst>
              </p:cNvPr>
              <p:cNvSpPr txBox="1"/>
              <p:nvPr/>
            </p:nvSpPr>
            <p:spPr>
              <a:xfrm>
                <a:off x="875627" y="5804160"/>
                <a:ext cx="15218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=5,293≈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sr-Latn-BA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A2CF9D4-4BA3-4121-A678-147897C985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27" y="5804160"/>
                <a:ext cx="1521827" cy="276999"/>
              </a:xfrm>
              <a:prstGeom prst="rect">
                <a:avLst/>
              </a:prstGeom>
              <a:blipFill>
                <a:blip r:embed="rId4"/>
                <a:stretch>
                  <a:fillRect l="-3213" r="-4016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D7CF645-EC3D-46A5-B27F-5781875E2BB9}"/>
                  </a:ext>
                </a:extLst>
              </p:cNvPr>
              <p:cNvSpPr txBox="1"/>
              <p:nvPr/>
            </p:nvSpPr>
            <p:spPr>
              <a:xfrm>
                <a:off x="5337230" y="4762628"/>
                <a:ext cx="1730089" cy="47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D7CF645-EC3D-46A5-B27F-5781875E2B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7230" y="4762628"/>
                <a:ext cx="1730089" cy="4725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21C62DC-FF4B-4257-AC21-D9B39E101522}"/>
                  </a:ext>
                </a:extLst>
              </p:cNvPr>
              <p:cNvSpPr txBox="1"/>
              <p:nvPr/>
            </p:nvSpPr>
            <p:spPr>
              <a:xfrm>
                <a:off x="5337230" y="5448387"/>
                <a:ext cx="1286506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33−10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21C62DC-FF4B-4257-AC21-D9B39E1015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7230" y="5448387"/>
                <a:ext cx="1286506" cy="5186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FFB330-0EF9-4840-8632-552EDDC153E0}"/>
                  </a:ext>
                </a:extLst>
              </p:cNvPr>
              <p:cNvSpPr txBox="1"/>
              <p:nvPr/>
            </p:nvSpPr>
            <p:spPr>
              <a:xfrm>
                <a:off x="5366084" y="6180185"/>
                <a:ext cx="122879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0" i="0" smtClean="0">
                          <a:latin typeface="Cambria Math" panose="02040503050406030204" pitchFamily="18" charset="0"/>
                        </a:rPr>
                        <m:t>4,6 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FFB330-0EF9-4840-8632-552EDDC15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6084" y="6180185"/>
                <a:ext cx="1228798" cy="276999"/>
              </a:xfrm>
              <a:prstGeom prst="rect">
                <a:avLst/>
              </a:prstGeom>
              <a:blipFill>
                <a:blip r:embed="rId7"/>
                <a:stretch>
                  <a:fillRect l="-4455" r="-4455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4225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ACA6AAD8-0848-49A2-BFA7-58D5E8B8BC8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24855696"/>
                  </p:ext>
                </p:extLst>
              </p:nvPr>
            </p:nvGraphicFramePr>
            <p:xfrm>
              <a:off x="449180" y="500009"/>
              <a:ext cx="11293640" cy="58579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11705">
                      <a:extLst>
                        <a:ext uri="{9D8B030D-6E8A-4147-A177-3AD203B41FA5}">
                          <a16:colId xmlns:a16="http://schemas.microsoft.com/office/drawing/2014/main" val="1128160891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1906120404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3616195041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1757806099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3164586703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2004720639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2635504758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578659644"/>
                        </a:ext>
                      </a:extLst>
                    </a:gridCol>
                  </a:tblGrid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b="1" dirty="0"/>
                            <a:t>Трајање реакције</a:t>
                          </a:r>
                          <a:endParaRPr lang="sr-Latn-BA" b="1" dirty="0"/>
                        </a:p>
                        <a:p>
                          <a:pPr algn="ctr"/>
                          <a:r>
                            <a:rPr lang="sr-Latn-BA" b="1" dirty="0"/>
                            <a:t>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sr-Latn-BA" b="1" dirty="0"/>
                            <a:t>)</a:t>
                          </a:r>
                          <a:endParaRPr lang="sr-Cyrl-BA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b="1" dirty="0"/>
                            <a:t>Бр. експерим.</a:t>
                          </a:r>
                        </a:p>
                        <a:p>
                          <a:pPr algn="ctr"/>
                          <a:r>
                            <a:rPr lang="sr-Latn-BA" b="1" dirty="0"/>
                            <a:t>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sr-Latn-BA" b="1" dirty="0"/>
                            <a:t>)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2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𝒇</m:t>
                                    </m:r>
                                  </m:e>
                                  <m:sub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2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𝒇</m:t>
                                        </m:r>
                                      </m:e>
                                      <m:sub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sz="22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200" b="1" i="0" smtClean="0">
                                        <a:latin typeface="Cambria Math" panose="02040503050406030204" pitchFamily="18" charset="0"/>
                                      </a:rPr>
                                      <m:t>𝐥𝐨𝐠</m:t>
                                    </m:r>
                                  </m:fName>
                                  <m:e>
                                    <m:sSub>
                                      <m:sSubPr>
                                        <m:ctrlP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e>
                                </m:func>
                              </m:oMath>
                            </m:oMathPara>
                          </a14:m>
                          <a:endParaRPr lang="en-US" sz="22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𝒇</m:t>
                                    </m:r>
                                  </m:e>
                                  <m:sub>
                                    <m:r>
                                      <a:rPr lang="sr-Latn-BA" sz="22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  <m:func>
                                  <m:funcPr>
                                    <m:ctrlPr>
                                      <a:rPr lang="en-US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200" b="1" i="0" smtClean="0">
                                        <a:latin typeface="Cambria Math" panose="02040503050406030204" pitchFamily="18" charset="0"/>
                                      </a:rPr>
                                      <m:t>𝐥𝐨𝐠</m:t>
                                    </m:r>
                                  </m:fName>
                                  <m:e>
                                    <m:sSub>
                                      <m:sSubPr>
                                        <m:ctrlP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sr-Latn-BA" sz="22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e>
                                </m:func>
                              </m:oMath>
                            </m:oMathPara>
                          </a14:m>
                          <a:endParaRPr lang="en-US" sz="2200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sr-Latn-BA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sr-Latn-BA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1800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sr-Latn-BA" sz="18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nary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73820552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10 – 14,9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0,160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1,09691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2,19382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16529465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15 -19,9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8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17,5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140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0,457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1,243038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9,944304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645520206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20 - 24,9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6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135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0,267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1,352183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8,113095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16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75893469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25 - 29,9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27,5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82,5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0,109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1,439333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4,317998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19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256239386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30 – 34,9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0,031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1,511883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1,511883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937811720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l-GR" b="1" dirty="0">
                              <a:latin typeface="Corbel" panose="020B0503020204020204" pitchFamily="34" charset="0"/>
                            </a:rPr>
                            <a:t>Σ</a:t>
                          </a:r>
                          <a:endParaRPr lang="en-US" b="1" dirty="0">
                            <a:latin typeface="Gill Sans MT" panose="020B0502020104020203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20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-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415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1,024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-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26,0811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-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966856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ACA6AAD8-0848-49A2-BFA7-58D5E8B8BC8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24855696"/>
                  </p:ext>
                </p:extLst>
              </p:nvPr>
            </p:nvGraphicFramePr>
            <p:xfrm>
              <a:off x="449180" y="500009"/>
              <a:ext cx="11293640" cy="58579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11705">
                      <a:extLst>
                        <a:ext uri="{9D8B030D-6E8A-4147-A177-3AD203B41FA5}">
                          <a16:colId xmlns:a16="http://schemas.microsoft.com/office/drawing/2014/main" val="1128160891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1906120404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3616195041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1757806099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3164586703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2004720639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2635504758"/>
                        </a:ext>
                      </a:extLst>
                    </a:gridCol>
                    <a:gridCol w="1411705">
                      <a:extLst>
                        <a:ext uri="{9D8B030D-6E8A-4147-A177-3AD203B41FA5}">
                          <a16:colId xmlns:a16="http://schemas.microsoft.com/office/drawing/2014/main" val="578659644"/>
                        </a:ext>
                      </a:extLst>
                    </a:gridCol>
                  </a:tblGrid>
                  <a:tr h="93783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31" t="-3247" r="-700862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431" t="-3247" r="-600862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1299" t="-3247" r="-503463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0000" t="-3247" r="-401293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0000" t="-3247" r="-301293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00000" t="-3247" r="-201293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02597" t="-3247" r="-102165" b="-5259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99569" t="-3247" r="-1724" b="-5259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73820552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10 – 14,9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0,160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1,09691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2,19382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16529465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15 -19,9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8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17,5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140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0,457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1,243038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9,944304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645520206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20 - 24,9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6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135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0,267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1,352183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8,113095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16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75893469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25 - 29,9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27,5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82,5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0,109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1,439333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4,317998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19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256239386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30 – 34,9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/>
                            <a:t>32,5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0,031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1,511883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1,511883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937811720"/>
                      </a:ext>
                    </a:extLst>
                  </a:tr>
                  <a:tr h="8200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l-GR" b="1" dirty="0">
                              <a:latin typeface="Corbel" panose="020B0503020204020204" pitchFamily="34" charset="0"/>
                            </a:rPr>
                            <a:t>Σ</a:t>
                          </a:r>
                          <a:endParaRPr lang="en-US" b="1" dirty="0">
                            <a:latin typeface="Gill Sans MT" panose="020B0502020104020203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20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-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/>
                            <a:t>415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1,024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-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26,0811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sz="1800" b="1" dirty="0">
                              <a:latin typeface="+mn-lt"/>
                            </a:rPr>
                            <a:t>-</a:t>
                          </a:r>
                          <a:endParaRPr lang="en-US" sz="1800" b="1" dirty="0">
                            <a:latin typeface="+mn-lt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966856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3345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36FDD-C241-4AD3-9706-CD707B46F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66940"/>
            <a:ext cx="7729728" cy="1188720"/>
          </a:xfrm>
        </p:spPr>
        <p:txBody>
          <a:bodyPr/>
          <a:lstStyle/>
          <a:p>
            <a:r>
              <a:rPr lang="sr-Latn-BA" b="1" dirty="0"/>
              <a:t>1. </a:t>
            </a:r>
            <a:r>
              <a:rPr lang="sr-Cyrl-BA" b="1" dirty="0"/>
              <a:t>Мјере центалне тенденције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8B20AAB-2A35-49F3-89D9-39BDC96C9B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44130" y="1671484"/>
                <a:ext cx="11847870" cy="518651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400" b="1" dirty="0">
                    <a:solidFill>
                      <a:schemeClr val="tx1"/>
                    </a:solidFill>
                  </a:rPr>
                  <a:t>1.1. </a:t>
                </a:r>
                <a:r>
                  <a:rPr lang="sr-Cyrl-BA" sz="2400" b="1" dirty="0">
                    <a:solidFill>
                      <a:schemeClr val="tx1"/>
                    </a:solidFill>
                  </a:rPr>
                  <a:t>Израчунате средње вриједности</a:t>
                </a:r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а)  Аритметичка средина - </a:t>
                </a:r>
                <a:r>
                  <a:rPr lang="en-US" altLang="en-US" sz="2400" b="1" dirty="0">
                    <a:solidFill>
                      <a:schemeClr val="accent1"/>
                    </a:solidFill>
                    <a:sym typeface="Symbol" panose="05050102010706020507" pitchFamily="18" charset="2"/>
                  </a:rPr>
                  <a:t></a:t>
                </a:r>
                <a:endParaRPr lang="sr-Cyrl-BA" altLang="en-US" sz="2400" b="1" dirty="0">
                  <a:solidFill>
                    <a:schemeClr val="accent1"/>
                  </a:solidFill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sr-Cyrl-BA" sz="2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r>
                      <a:rPr lang="sr-Cyrl-BA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𝜇</m:t>
                    </m:r>
                    <m:r>
                      <a:rPr lang="sr-Cyrl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Cyrl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Cyrl-BA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Cyrl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Cyrl-BA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Cyrl-BA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Cyrl-BA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4</m:t>
                        </m:r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15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20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𝟐𝟎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𝟕𝟓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′′</m:t>
                    </m:r>
                  </m:oMath>
                </a14:m>
                <a:r>
                  <a:rPr lang="sr-Latn-BA" sz="2400" dirty="0"/>
                  <a:t>	</a:t>
                </a:r>
              </a:p>
              <a:p>
                <a:pPr marL="0" indent="0">
                  <a:buNone/>
                </a:pPr>
                <a:r>
                  <a:rPr lang="sr-Latn-BA" sz="2400" b="1" dirty="0">
                    <a:solidFill>
                      <a:schemeClr val="accent1"/>
                    </a:solidFill>
                  </a:rPr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б) Хармонијска средина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 - H</a:t>
                </a:r>
                <a:endParaRPr lang="sr-Cyrl-BA" sz="24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f>
                              <m:f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1,024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𝟏𝟗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𝟓𝟒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′′</m:t>
                    </m:r>
                  </m:oMath>
                </a14:m>
                <a:r>
                  <a:rPr lang="sr-Latn-BA" sz="2400" b="1" dirty="0"/>
                  <a:t> 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в) Геометријска средина –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G</a:t>
                </a:r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g>
                      <m:e>
                        <m:nary>
                          <m:naryPr>
                            <m:chr m:val="∏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rad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BA" sz="24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func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func>
                          <m:func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func>
                      </m:e>
                    </m:nary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26,0811 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=1,30405</m:t>
                    </m:r>
                  </m:oMath>
                </a14:m>
                <a:endParaRPr lang="sr-Latn-BA" sz="2400" b="0" dirty="0"/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𝑎𝑛𝑡𝑖</m:t>
                    </m:r>
                    <m:func>
                      <m:func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BA" sz="24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1,30405=</m:t>
                        </m:r>
                        <m:sSup>
                          <m:sSup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1,30405</m:t>
                            </m:r>
                          </m:sup>
                        </m:sSup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e>
                    </m:func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8B20AAB-2A35-49F3-89D9-39BDC96C9B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4130" y="1671484"/>
                <a:ext cx="11847870" cy="5186516"/>
              </a:xfrm>
              <a:blipFill>
                <a:blip r:embed="rId2"/>
                <a:stretch>
                  <a:fillRect l="-772" t="-1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2378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97507EC-EF10-4C68-AF62-27C0148027C2}"/>
              </a:ext>
            </a:extLst>
          </p:cNvPr>
          <p:cNvSpPr/>
          <p:nvPr/>
        </p:nvSpPr>
        <p:spPr>
          <a:xfrm>
            <a:off x="320843" y="4493342"/>
            <a:ext cx="7623622" cy="21801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45F7770-27D5-4B5C-A8F0-F7E8974B41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20843" y="352926"/>
                <a:ext cx="11379544" cy="632059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r-Latn-BA" sz="2400" b="1" dirty="0">
                    <a:latin typeface="Gill Sans" panose="020B0604020202020204" charset="0"/>
                  </a:rPr>
                  <a:t>1.2. </a:t>
                </a:r>
                <a:r>
                  <a:rPr lang="sr-Cyrl-BA" sz="2400" b="1" dirty="0">
                    <a:latin typeface="Gill Sans" panose="020B0604020202020204" charset="0"/>
                  </a:rPr>
                  <a:t>Позиционе средње вриједности</a:t>
                </a:r>
              </a:p>
              <a:p>
                <a:pPr marL="0" indent="0">
                  <a:buNone/>
                </a:pPr>
                <a:endParaRPr lang="sr-Cyrl-BA" sz="2400" b="1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r>
                  <a:rPr lang="sr-Cyrl-BA" sz="2400" dirty="0">
                    <a:latin typeface="Gill Sans" panose="020B0604020202020204" charset="0"/>
                  </a:rPr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а)</a:t>
                </a:r>
                <a:r>
                  <a:rPr lang="sr-Latn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 </a:t>
                </a:r>
                <a:r>
                  <a:rPr lang="sr-Cyrl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Модус (Мо)</a:t>
                </a:r>
              </a:p>
              <a:p>
                <a:pPr marL="0" indent="0">
                  <a:buNone/>
                </a:pPr>
                <a:r>
                  <a:rPr lang="sr-Cyrl-BA" sz="2400" b="1" dirty="0">
                    <a:latin typeface="Gill Sans" panose="020B0604020202020204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Cyrl-BA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Cyrl-BA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800" b="0" i="1" smtClean="0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sr-Latn-BA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sr-Latn-BA" sz="28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)+(</m:t>
                        </m:r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sr-Latn-BA" sz="28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sr-Cyrl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sr-Latn-BA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BA" sz="2800" b="0" i="1" smtClean="0">
                        <a:latin typeface="Cambria Math" panose="02040503050406030204" pitchFamily="18" charset="0"/>
                      </a:rPr>
                      <m:t>=15+ </m:t>
                    </m:r>
                    <m:f>
                      <m:fPr>
                        <m:ctrlPr>
                          <a:rPr lang="sr-Latn-BA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8−2</m:t>
                        </m:r>
                      </m:num>
                      <m:den>
                        <m:d>
                          <m:d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8−2</m:t>
                            </m:r>
                          </m:e>
                        </m:d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+(8−6)</m:t>
                        </m:r>
                      </m:den>
                    </m:f>
                    <m:r>
                      <a:rPr lang="sr-Latn-BA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∙5</m:t>
                    </m:r>
                    <m:r>
                      <a:rPr lang="sr-Latn-BA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𝟏𝟖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𝟕𝟓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′′</m:t>
                    </m:r>
                  </m:oMath>
                </a14:m>
                <a:endParaRPr lang="sr-Latn-BA" sz="2400" b="1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r>
                  <a:rPr lang="sr-Cyrl-BA" sz="2400" b="1" dirty="0">
                    <a:latin typeface="Gill Sans" panose="020B0604020202020204" charset="0"/>
                  </a:rPr>
                  <a:t>	</a:t>
                </a:r>
              </a:p>
              <a:p>
                <a:pPr marL="0" indent="0">
                  <a:buNone/>
                </a:pPr>
                <a:r>
                  <a:rPr lang="sr-Cyrl-BA" sz="2400" b="1" dirty="0">
                    <a:latin typeface="Gill Sans" panose="020B0604020202020204" charset="0"/>
                  </a:rPr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б) Медијана (Ме)</a:t>
                </a:r>
              </a:p>
              <a:p>
                <a:pPr marL="0" indent="0">
                  <a:buNone/>
                </a:pPr>
                <a:r>
                  <a:rPr lang="sr-Cyrl-BA" sz="2400" dirty="0">
                    <a:latin typeface="Gill Sans" panose="020B0604020202020204" charset="0"/>
                  </a:rPr>
                  <a:t>	</a:t>
                </a:r>
                <a:endParaRPr lang="sr-Latn-BA" sz="2400" u="sng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endParaRPr lang="sr-Cyrl-BA" sz="24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r-Latn-BA" sz="24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Cyrl-BA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r-Latn-BA" sz="2400" dirty="0">
                    <a:latin typeface="Gill Sans" panose="020B0604020202020204" charset="0"/>
                  </a:rPr>
                  <a:t> </a:t>
                </a:r>
                <a:r>
                  <a:rPr lang="sr-Cyrl-BA" sz="2400" dirty="0">
                    <a:latin typeface="Gill Sans" panose="020B0604020202020204" charset="0"/>
                  </a:rPr>
                  <a:t>- доња граница модалног/медијалног интервала</a:t>
                </a:r>
                <a:endParaRPr lang="sr-Latn-BA" sz="2400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r-Cyrl-BA" sz="2400" dirty="0">
                    <a:latin typeface="Gill Sans" panose="020B0604020202020204" charset="0"/>
                  </a:rPr>
                  <a:t> - збир фреквенција до медијалног интервала (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sr-Cyrl-BA" sz="2400" dirty="0">
                    <a:latin typeface="Gill Sans" panose="020B0604020202020204" charset="0"/>
                  </a:rPr>
                  <a:t>)</a:t>
                </a:r>
                <a:endParaRPr lang="sr-Latn-BA" sz="2400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Cyrl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sr-Cyrl-BA" sz="2400" dirty="0">
                    <a:latin typeface="Gill Sans" panose="020B0604020202020204" charset="0"/>
                  </a:rPr>
                  <a:t> - фреквенција медијалног интервала</a:t>
                </a:r>
                <a:endParaRPr lang="sr-Latn-BA" sz="2400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sr-Cyrl-BA" sz="2400" dirty="0">
                    <a:latin typeface="Gill Sans" panose="020B0604020202020204" charset="0"/>
                  </a:rPr>
                  <a:t> – ширина медијалног интервала</a:t>
                </a: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45F7770-27D5-4B5C-A8F0-F7E8974B41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0843" y="352926"/>
                <a:ext cx="11379544" cy="6320590"/>
              </a:xfrm>
              <a:blipFill>
                <a:blip r:embed="rId2"/>
                <a:stretch>
                  <a:fillRect l="-857" t="-1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62B6583-453F-46ED-A1DE-5E4AD11A4E96}"/>
                  </a:ext>
                </a:extLst>
              </p:cNvPr>
              <p:cNvSpPr txBox="1"/>
              <p:nvPr/>
            </p:nvSpPr>
            <p:spPr>
              <a:xfrm>
                <a:off x="1183491" y="3429000"/>
                <a:ext cx="9985953" cy="6864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sr-Cyrl-BA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Cyrl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0,5(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nary>
                        <m:r>
                          <a:rPr lang="sr-Cyrl-BA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r-Cyrl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=20+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10,5−10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∙5=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𝟐𝟎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𝟒𝟐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′′</m:t>
                    </m:r>
                  </m:oMath>
                </a14:m>
                <a:endParaRPr lang="en-US" sz="24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62B6583-453F-46ED-A1DE-5E4AD11A4E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491" y="3429000"/>
                <a:ext cx="9985953" cy="6864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1060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9F77D-4F8F-44E3-882D-A1BF1DA00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18813"/>
            <a:ext cx="7729728" cy="1188720"/>
          </a:xfrm>
        </p:spPr>
        <p:txBody>
          <a:bodyPr/>
          <a:lstStyle/>
          <a:p>
            <a:r>
              <a:rPr lang="sr-Cyrl-BA" b="1" dirty="0"/>
              <a:t>2. Мјере дисперзије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D0216DE-C847-47B9-BFC6-E53D6573452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81781" y="1651820"/>
                <a:ext cx="10903974" cy="505756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Cyrl-BA" sz="2400" b="1" dirty="0"/>
                  <a:t>1.1. Апсолутне мјере дисперзије</a:t>
                </a:r>
                <a:endParaRPr lang="sr-Cyrl-BA" sz="2400" dirty="0"/>
              </a:p>
              <a:p>
                <a:pPr marL="0" indent="0">
                  <a:buNone/>
                </a:pPr>
                <a:r>
                  <a:rPr lang="sr-Cyrl-BA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а) Стандардна девијација и варијанса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 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основног скупа</a:t>
                </a:r>
                <a:endParaRPr lang="sr-Latn-BA" sz="24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sr-Latn-BA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Sup>
                                  <m:sSubSupPr>
                                    <m:ctrlP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nary>
                            <m:sSubSup>
                              <m:sSubSupPr>
                                <m:ctrlPr>
                                  <a:rPr lang="sr-Latn-BA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sr-Latn-BA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/>
                            </m:sSubSup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Sup>
                                  <m:sSubSupPr>
                                    <m:ctrlPr>
                                      <a:rPr lang="sr-Latn-BA" sz="2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sr-Latn-BA" sz="2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</m:e>
                            </m:nary>
                          </m:den>
                        </m:f>
                        <m:r>
                          <a:rPr lang="sr-Latn-B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p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sr-Latn-BA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9125</m:t>
                            </m:r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20</m:t>
                            </m:r>
                          </m:den>
                        </m:f>
                        <m:r>
                          <a:rPr lang="sr-Latn-BA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sr-Latn-BA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20,75</m:t>
                            </m:r>
                          </m:e>
                          <m:sup>
                            <m:r>
                              <a:rPr lang="sr-Latn-BA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𝟎𝟔𝟖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𝒔𝒆𝒄</m:t>
                    </m:r>
                  </m:oMath>
                </a14:m>
                <a:endParaRPr lang="sr-Cyrl-BA" sz="2400" dirty="0"/>
              </a:p>
              <a:p>
                <a:pPr marL="0" indent="0">
                  <a:buNone/>
                </a:pPr>
                <a:r>
                  <a:rPr lang="sr-Cyrl-BA" sz="20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Cyrl-BA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5,068</m:t>
                        </m:r>
                      </m:e>
                      <m:sup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𝟐𝟓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𝟔𝟖𝟓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sr-Latn-BA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𝒔𝒆𝒄</m:t>
                        </m:r>
                      </m:e>
                      <m:sup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sr-Cyrl-BA" sz="2400" b="1" dirty="0"/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б) Стандардна девијација и варијанса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 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узорка</a:t>
                </a:r>
                <a:endParaRPr lang="sr-Latn-BA" sz="24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Sup>
                                  <m:sSubSupPr>
                                    <m:ctrlP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sSub>
                                  <m:sSubPr>
                                    <m:ctrlP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sSup>
                                  <m:sSupPr>
                                    <m:ctrlP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sr-Latn-BA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sr-Latn-BA" sz="24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rad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9125−20</m:t>
                            </m:r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20,75</m:t>
                                </m:r>
                              </m:e>
                              <m:sup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20−1</m:t>
                            </m:r>
                          </m:den>
                        </m:f>
                      </m:e>
                    </m:rad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𝟐𝟎𝟎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𝒔𝒆𝒄</m:t>
                    </m:r>
                  </m:oMath>
                </a14:m>
                <a:endParaRPr lang="sr-Latn-BA" sz="2400" b="1" dirty="0"/>
              </a:p>
              <a:p>
                <a:pPr marL="0" indent="0">
                  <a:buNone/>
                </a:pPr>
                <a:r>
                  <a:rPr lang="sr-Latn-BA" sz="2400" b="1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5,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200</m:t>
                        </m:r>
                      </m:e>
                      <m:sup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sr-Latn-BA" sz="2400" b="1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𝟎𝟒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sr-Latn-BA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2400" b="1" i="1">
                            <a:latin typeface="Cambria Math" panose="02040503050406030204" pitchFamily="18" charset="0"/>
                          </a:rPr>
                          <m:t>𝒔𝒆𝒄</m:t>
                        </m:r>
                      </m:e>
                      <m:sup>
                        <m:r>
                          <a:rPr lang="sr-Latn-BA" sz="24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sr-Cyrl-BA" sz="2400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D0216DE-C847-47B9-BFC6-E53D6573452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1781" y="1651820"/>
                <a:ext cx="10903974" cy="5057565"/>
              </a:xfrm>
              <a:blipFill>
                <a:blip r:embed="rId2"/>
                <a:stretch>
                  <a:fillRect l="-838" t="-9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0145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8F6C349-3EDF-4D83-9D1F-1C5CEBFDFB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568" y="263013"/>
                <a:ext cx="11420168" cy="633197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Cyrl-BA" sz="2400" b="1" dirty="0"/>
                  <a:t>1.2. Релативне мјере дисперзије</a:t>
                </a:r>
                <a:endParaRPr lang="sr-Cyrl-BA" sz="2400" dirty="0"/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а) Коефицијент варијације -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V: </a:t>
                </a:r>
                <a:r>
                  <a:rPr lang="sr-Cyrl-BA" sz="2400" b="1" dirty="0">
                    <a:solidFill>
                      <a:schemeClr val="accent1"/>
                    </a:solidFill>
                    <a:sym typeface="Symbol" panose="05050102010706020507" pitchFamily="18" charset="2"/>
                  </a:rPr>
                  <a:t>	</a:t>
                </a:r>
                <a:endParaRPr lang="sr-Latn-BA" sz="2400" b="1" dirty="0">
                  <a:solidFill>
                    <a:schemeClr val="accent1"/>
                  </a:solidFill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sr-Latn-BA" sz="2000" b="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𝑉</m:t>
                    </m:r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𝜎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𝜇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5,068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20,75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𝟎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𝟐𝟒𝟒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lang="sr-Latn-BA" sz="2400" b="1" dirty="0"/>
              </a:p>
              <a:p>
                <a:pPr marL="0" indent="0">
                  <a:buNone/>
                </a:pPr>
                <a:r>
                  <a:rPr lang="sr-Latn-BA" sz="2400" b="1" dirty="0"/>
                  <a:t>	</a:t>
                </a:r>
                <a:r>
                  <a:rPr lang="sr-Latn-BA" sz="2400" b="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𝑉</m:t>
                    </m:r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num>
                      <m:den>
                        <m:acc>
                          <m:accPr>
                            <m:chr m:val="̅"/>
                            <m:ctrlPr>
                              <a:rPr lang="sr-Latn-BA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accPr>
                          <m:e>
                            <m:r>
                              <a:rPr lang="sr-Latn-BA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𝑥</m:t>
                            </m:r>
                          </m:e>
                        </m:acc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5,200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20,75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𝟎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𝟐𝟓𝟏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lang="sr-Cyrl-BA" sz="2400" b="1" dirty="0"/>
              </a:p>
              <a:p>
                <a:pPr marL="0" indent="0">
                  <a:buNone/>
                </a:pPr>
                <a:r>
                  <a:rPr lang="sr-Cyrl-BA" sz="2000" b="1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б) Коефицијент интерквартилне варијације –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Vq: </a:t>
                </a:r>
                <a:endParaRPr lang="sr-Latn-BA" sz="2400" dirty="0"/>
              </a:p>
              <a:p>
                <a:pPr marL="0" indent="0">
                  <a:buNone/>
                </a:pPr>
                <a:r>
                  <a:rPr lang="sr-Cyrl-BA" sz="20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sr-Latn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r-Latn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sr-Latn-BA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sr-Latn-B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sr-Cyrl-BA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Cyrl-BA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BA" sz="2800" b="0" i="1" smtClean="0">
                            <a:latin typeface="Cambria Math" panose="02040503050406030204" pitchFamily="18" charset="0"/>
                          </a:rPr>
                          <m:t>24,583−17,188</m:t>
                        </m:r>
                      </m:num>
                      <m:den>
                        <m:r>
                          <a:rPr lang="sr-Cyrl-BA" sz="2800" i="1">
                            <a:latin typeface="Cambria Math" panose="02040503050406030204" pitchFamily="18" charset="0"/>
                          </a:rPr>
                          <m:t>24,583</m:t>
                        </m:r>
                        <m:r>
                          <a:rPr lang="sr-Cyrl-BA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Cyrl-BA" sz="2800" i="1">
                            <a:latin typeface="Cambria Math" panose="02040503050406030204" pitchFamily="18" charset="0"/>
                          </a:rPr>
                          <m:t>17,188</m:t>
                        </m:r>
                      </m:den>
                    </m:f>
                    <m:r>
                      <a:rPr lang="sr-Latn-BA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800" b="1" i="1" smtClean="0">
                        <a:latin typeface="Cambria Math" panose="02040503050406030204" pitchFamily="18" charset="0"/>
                      </a:rPr>
                      <m:t>𝟏𝟕𝟕</m:t>
                    </m:r>
                  </m:oMath>
                </a14:m>
                <a:endParaRPr lang="sr-Latn-BA" sz="2800" b="1" dirty="0"/>
              </a:p>
              <a:p>
                <a:pPr marL="0" indent="0">
                  <a:buNone/>
                </a:pPr>
                <a:r>
                  <a:rPr lang="sr-Latn-BA" sz="2000" b="1" dirty="0"/>
                  <a:t>	</a:t>
                </a:r>
              </a:p>
              <a:p>
                <a:pPr marL="0" indent="0">
                  <a:buNone/>
                </a:pPr>
                <a:r>
                  <a:rPr lang="sr-Latn-BA" sz="2000" b="1" dirty="0"/>
                  <a:t>	</a:t>
                </a:r>
                <a:r>
                  <a:rPr lang="sr-Cyrl-BA" sz="2000" dirty="0"/>
                  <a:t>Одређивање квартила за парни број података:</a:t>
                </a:r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b="1" dirty="0"/>
                  <a:t>	</a:t>
                </a:r>
                <a:r>
                  <a:rPr lang="sr-Cyrl-BA" dirty="0"/>
                  <a:t> </a:t>
                </a:r>
                <a14:m>
                  <m:oMath xmlns:m="http://schemas.openxmlformats.org/officeDocument/2006/math">
                    <m:r>
                      <a:rPr lang="sr-Cyrl-BA" sz="2000" b="0" i="0" smtClean="0">
                        <a:latin typeface="Cambria Math" panose="02040503050406030204" pitchFamily="18" charset="0"/>
                      </a:rPr>
                      <m:t>мјесто</m:t>
                    </m:r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=5,5  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 </m:t>
                    </m:r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BA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sr-Latn-BA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nary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− 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num>
                      <m:den>
                        <m:sSub>
                          <m:sSubPr>
                            <m:ctrlP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=15+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5,5−2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∙5=17,188 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𝑠𝑒𝑐</m:t>
                    </m:r>
                  </m:oMath>
                </a14:m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dirty="0"/>
                  <a:t>	</a:t>
                </a:r>
                <a14:m>
                  <m:oMath xmlns:m="http://schemas.openxmlformats.org/officeDocument/2006/math">
                    <m:r>
                      <a:rPr lang="sr-Cyrl-BA" sz="2000">
                        <a:latin typeface="Cambria Math" panose="02040503050406030204" pitchFamily="18" charset="0"/>
                      </a:rPr>
                      <m:t>мјесто</m:t>
                    </m:r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3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=15,5  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 </m:t>
                    </m:r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0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sr-Latn-BA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sr-Latn-BA" sz="20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nary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− 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sr-Latn-BA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num>
                      <m:den>
                        <m:sSub>
                          <m:sSub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sr-Latn-BA" sz="20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=20+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15,5−10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∙5=24,583 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𝑠𝑒𝑐</m:t>
                    </m:r>
                  </m:oMath>
                </a14:m>
                <a:r>
                  <a:rPr lang="sr-Latn-BA" sz="2400" dirty="0"/>
                  <a:t>	</a:t>
                </a:r>
                <a:endParaRPr lang="sr-Cyrl-BA" sz="2400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8F6C349-3EDF-4D83-9D1F-1C5CEBFDFB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568" y="263013"/>
                <a:ext cx="11420168" cy="6331974"/>
              </a:xfrm>
              <a:blipFill>
                <a:blip r:embed="rId2"/>
                <a:stretch>
                  <a:fillRect l="-800" t="-7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7975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47326-5DFA-4925-888D-94DD8E377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14153"/>
            <a:ext cx="7729728" cy="1188720"/>
          </a:xfrm>
        </p:spPr>
        <p:txBody>
          <a:bodyPr/>
          <a:lstStyle/>
          <a:p>
            <a:r>
              <a:rPr lang="sr-Cyrl-BA" b="1" dirty="0"/>
              <a:t>3. Мјере облика распореда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0A97A4-E362-4CC3-9F48-4CE71A8A80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4027" y="1500971"/>
                <a:ext cx="10843945" cy="5153656"/>
              </a:xfrm>
            </p:spPr>
            <p:txBody>
              <a:bodyPr>
                <a:noAutofit/>
              </a:bodyPr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а) Коефицијенти асиметрије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Cyrl-BA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  <m:sub>
                        <m:r>
                          <a:rPr lang="sr-Cyrl-BA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accent1"/>
                    </a:solidFill>
                  </a:rPr>
                  <a:t>) и спљоштености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Cyrl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  <m:sub>
                        <m:r>
                          <a:rPr lang="sr-Cyrl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sr-Cyrl-BA" b="1" dirty="0">
                    <a:solidFill>
                      <a:schemeClr val="accent1"/>
                    </a:solidFill>
                  </a:rPr>
                  <a:t>):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Cyrl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Cyrl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Cyrl-BA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sr-Cyrl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sr-Cyrl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sr-Cyrl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sr-Cyrl-BA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Cyrl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sr-Cyrl-BA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𝟒𝟓𝟑</m:t>
                      </m:r>
                      <m:r>
                        <a:rPr lang="sr-Latn-BA" b="0" i="0" smtClean="0">
                          <a:latin typeface="Cambria Math" panose="02040503050406030204" pitchFamily="18" charset="0"/>
                        </a:rPr>
                        <m:t>&gt;0   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позитивно асиметричан</m:t>
                      </m:r>
                    </m:oMath>
                  </m:oMathPara>
                </a14:m>
                <a:endParaRPr lang="sr-Cyrl-BA" dirty="0"/>
              </a:p>
              <a:p>
                <a:pPr marL="0" indent="0">
                  <a:spcBef>
                    <a:spcPts val="600"/>
                  </a:spcBef>
                  <a:buNone/>
                </a:pPr>
                <a:endParaRPr lang="sr-Latn-BA" dirty="0"/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Cyrl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Cyrl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Cyrl-BA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sr-Cyrl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sr-Cyrl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sr-Cyrl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sr-Cyrl-BA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Cyrl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𝟔𝟗𝟏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&lt;3   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већа спљоштеност од нормалног распореда</m:t>
                      </m:r>
                    </m:oMath>
                  </m:oMathPara>
                </a14:m>
                <a:endParaRPr lang="sr-Cyrl-BA" dirty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sr-Latn-BA" dirty="0"/>
                  <a:t> </a:t>
                </a:r>
                <a:endParaRPr lang="sr-Cyrl-BA" dirty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б) </a:t>
                </a:r>
                <a:r>
                  <a:rPr lang="en-US" b="1" dirty="0">
                    <a:solidFill>
                      <a:schemeClr val="accent1"/>
                    </a:solidFill>
                  </a:rPr>
                  <a:t>Pearson-</a:t>
                </a:r>
                <a:r>
                  <a:rPr lang="sr-Cyrl-BA" b="1" dirty="0">
                    <a:solidFill>
                      <a:schemeClr val="accent1"/>
                    </a:solidFill>
                  </a:rPr>
                  <a:t>ове мјере асиметрије: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𝑀𝑜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𝟑𝟗𝟓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3(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𝑀𝑒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𝟏𝟗𝟕</m:t>
                      </m:r>
                    </m:oMath>
                  </m:oMathPara>
                </a14:m>
                <a:endParaRPr lang="sr-Cyrl-BA" b="1" dirty="0"/>
              </a:p>
              <a:p>
                <a:pPr marL="0" indent="0">
                  <a:spcBef>
                    <a:spcPts val="600"/>
                  </a:spcBef>
                  <a:buNone/>
                </a:pPr>
                <a:endParaRPr lang="sr-Latn-BA" b="1" dirty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в) </a:t>
                </a:r>
                <a:r>
                  <a:rPr lang="en-US" b="1" dirty="0">
                    <a:solidFill>
                      <a:schemeClr val="accent1"/>
                    </a:solidFill>
                  </a:rPr>
                  <a:t>Bowley-</a:t>
                </a:r>
                <a:r>
                  <a:rPr lang="sr-Cyrl-BA" b="1" dirty="0">
                    <a:solidFill>
                      <a:schemeClr val="accent1"/>
                    </a:solidFill>
                  </a:rPr>
                  <a:t>ев коефицијент асиметрије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)−2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𝑀𝑒</m:t>
                          </m:r>
                        </m:num>
                        <m:den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𝟏𝟐𝟕</m:t>
                      </m:r>
                    </m:oMath>
                  </m:oMathPara>
                </a14:m>
                <a:endParaRPr lang="en-US" b="1" u="sng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0A97A4-E362-4CC3-9F48-4CE71A8A80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4027" y="1500971"/>
                <a:ext cx="10843945" cy="5153656"/>
              </a:xfrm>
              <a:blipFill>
                <a:blip r:embed="rId2"/>
                <a:stretch>
                  <a:fillRect l="-506" t="-591" b="-2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AE282B4-66EE-4BED-96EE-5321E5F61E78}"/>
              </a:ext>
            </a:extLst>
          </p:cNvPr>
          <p:cNvSpPr txBox="1"/>
          <p:nvPr/>
        </p:nvSpPr>
        <p:spPr>
          <a:xfrm>
            <a:off x="7480278" y="4077799"/>
            <a:ext cx="31975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altLang="en-US" sz="1800" b="1" dirty="0">
                <a:solidFill>
                  <a:schemeClr val="accent1"/>
                </a:solidFill>
                <a:sym typeface="Courier New" panose="02070309020205020404" pitchFamily="49" charset="0"/>
              </a:rPr>
              <a:t>г) Поређење </a:t>
            </a:r>
            <a:r>
              <a:rPr lang="en-US" altLang="en-US" sz="1800" b="1" dirty="0">
                <a:solidFill>
                  <a:schemeClr val="accent1"/>
                </a:solidFill>
                <a:sym typeface="Symbol" panose="05050102010706020507" pitchFamily="18" charset="2"/>
              </a:rPr>
              <a:t></a:t>
            </a:r>
            <a:r>
              <a:rPr lang="sr-Cyrl-BA" altLang="en-US" sz="1800" b="1" dirty="0">
                <a:solidFill>
                  <a:schemeClr val="accent1"/>
                </a:solidFill>
                <a:sym typeface="Symbol" panose="05050102010706020507" pitchFamily="18" charset="2"/>
              </a:rPr>
              <a:t>, Мо и Ме</a:t>
            </a:r>
          </a:p>
          <a:p>
            <a:r>
              <a:rPr lang="en-US" dirty="0"/>
              <a:t>𝜇</a:t>
            </a:r>
            <a:r>
              <a:rPr lang="sr-Cyrl-BA" dirty="0"/>
              <a:t> = 20,75</a:t>
            </a:r>
          </a:p>
          <a:p>
            <a:r>
              <a:rPr lang="sr-Cyrl-BA" dirty="0"/>
              <a:t>Мо = 18,75</a:t>
            </a:r>
          </a:p>
          <a:p>
            <a:r>
              <a:rPr lang="sr-Cyrl-BA" dirty="0"/>
              <a:t>Ме= 20,42</a:t>
            </a:r>
          </a:p>
          <a:p>
            <a:r>
              <a:rPr lang="en-US" altLang="en-US" sz="1800" b="1" dirty="0">
                <a:solidFill>
                  <a:schemeClr val="tx1"/>
                </a:solidFill>
                <a:sym typeface="Symbol" panose="05050102010706020507" pitchFamily="18" charset="2"/>
              </a:rPr>
              <a:t></a:t>
            </a:r>
            <a:r>
              <a:rPr lang="sr-Cyrl-BA" altLang="en-US" b="1" dirty="0">
                <a:sym typeface="Symbol" panose="05050102010706020507" pitchFamily="18" charset="2"/>
              </a:rPr>
              <a:t>&gt;</a:t>
            </a:r>
            <a:r>
              <a:rPr lang="sr-Cyrl-BA" altLang="en-US" sz="1800" b="1" dirty="0">
                <a:solidFill>
                  <a:schemeClr val="tx1"/>
                </a:solidFill>
                <a:sym typeface="Symbol" panose="05050102010706020507" pitchFamily="18" charset="2"/>
              </a:rPr>
              <a:t>Ме&gt;Мо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5313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0A642-C968-49F8-8F6A-91B8C00E8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2646" y="217440"/>
            <a:ext cx="7729728" cy="1188720"/>
          </a:xfrm>
        </p:spPr>
        <p:txBody>
          <a:bodyPr/>
          <a:lstStyle/>
          <a:p>
            <a:r>
              <a:rPr lang="sr-Cyrl-BA" b="1" dirty="0"/>
              <a:t>Задаци за вјежбу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E3BBE-9A36-4A5D-B482-CA72053A1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775" y="1671484"/>
            <a:ext cx="11228438" cy="5043948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sr-Cyrl-BA" dirty="0"/>
              <a:t>Ако је распоред радника према испуњењу радне норме дат у табели, утврдити просјечно испуњење норме за првих 50% радника тог предузећа.</a:t>
            </a:r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Font typeface="+mj-lt"/>
              <a:buAutoNum type="arabicPeriod"/>
            </a:pPr>
            <a:r>
              <a:rPr lang="sr-Cyrl-BA" dirty="0"/>
              <a:t>Вриједност промета у хиљадама КМ у посматраних 25 продавница на једном подручју износила је: </a:t>
            </a:r>
          </a:p>
          <a:p>
            <a:pPr marL="0" indent="0">
              <a:buNone/>
            </a:pPr>
            <a:r>
              <a:rPr lang="sr-Cyrl-BA" dirty="0"/>
              <a:t>	</a:t>
            </a:r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r>
              <a:rPr lang="sr-Cyrl-BA" dirty="0"/>
              <a:t>Формирати серију дистрибуције фреквенције, а затим одредити највјероватнију висину промета, ако бисмо случајно бирали једну продавницу.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E1BCB8-C704-41A7-876A-5D81DD611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140003"/>
              </p:ext>
            </p:extLst>
          </p:nvPr>
        </p:nvGraphicFramePr>
        <p:xfrm>
          <a:off x="3392647" y="2430042"/>
          <a:ext cx="5004101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9521">
                  <a:extLst>
                    <a:ext uri="{9D8B030D-6E8A-4147-A177-3AD203B41FA5}">
                      <a16:colId xmlns:a16="http://schemas.microsoft.com/office/drawing/2014/main" val="3882833342"/>
                    </a:ext>
                  </a:extLst>
                </a:gridCol>
                <a:gridCol w="2444580">
                  <a:extLst>
                    <a:ext uri="{9D8B030D-6E8A-4147-A177-3AD203B41FA5}">
                      <a16:colId xmlns:a16="http://schemas.microsoft.com/office/drawing/2014/main" val="789000424"/>
                    </a:ext>
                  </a:extLst>
                </a:gridCol>
              </a:tblGrid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Испуњење норме (у %)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Број радника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4565680"/>
                  </a:ext>
                </a:extLst>
              </a:tr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70 - 80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45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0542228"/>
                  </a:ext>
                </a:extLst>
              </a:tr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80 - 90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73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548351"/>
                  </a:ext>
                </a:extLst>
              </a:tr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90 - 100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375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6550877"/>
                  </a:ext>
                </a:extLst>
              </a:tr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100 - 110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186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3545844"/>
                  </a:ext>
                </a:extLst>
              </a:tr>
              <a:tr h="31108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110 – 120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134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67492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31A4869-46B0-43B2-A171-BB1BD706E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26988"/>
              </p:ext>
            </p:extLst>
          </p:nvPr>
        </p:nvGraphicFramePr>
        <p:xfrm>
          <a:off x="1455620" y="5220806"/>
          <a:ext cx="8538610" cy="57039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56010">
                  <a:extLst>
                    <a:ext uri="{9D8B030D-6E8A-4147-A177-3AD203B41FA5}">
                      <a16:colId xmlns:a16="http://schemas.microsoft.com/office/drawing/2014/main" val="4204671544"/>
                    </a:ext>
                  </a:extLst>
                </a:gridCol>
                <a:gridCol w="656010">
                  <a:extLst>
                    <a:ext uri="{9D8B030D-6E8A-4147-A177-3AD203B41FA5}">
                      <a16:colId xmlns:a16="http://schemas.microsoft.com/office/drawing/2014/main" val="3471223710"/>
                    </a:ext>
                  </a:extLst>
                </a:gridCol>
                <a:gridCol w="656010">
                  <a:extLst>
                    <a:ext uri="{9D8B030D-6E8A-4147-A177-3AD203B41FA5}">
                      <a16:colId xmlns:a16="http://schemas.microsoft.com/office/drawing/2014/main" val="3818640372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943258151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862082454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1166136994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4035612712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1290396775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2590403549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2406194708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707863351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1932273465"/>
                    </a:ext>
                  </a:extLst>
                </a:gridCol>
                <a:gridCol w="657058">
                  <a:extLst>
                    <a:ext uri="{9D8B030D-6E8A-4147-A177-3AD203B41FA5}">
                      <a16:colId xmlns:a16="http://schemas.microsoft.com/office/drawing/2014/main" val="224624245"/>
                    </a:ext>
                  </a:extLst>
                </a:gridCol>
              </a:tblGrid>
              <a:tr h="277049"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5946933"/>
                  </a:ext>
                </a:extLst>
              </a:tr>
              <a:tr h="293345"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/>
                      <a:r>
                        <a:rPr lang="sr-Latn-CS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3602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6664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1AAEB-D0EA-4588-9135-437FB2067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58839"/>
            <a:ext cx="7729728" cy="1188720"/>
          </a:xfrm>
        </p:spPr>
        <p:txBody>
          <a:bodyPr/>
          <a:lstStyle/>
          <a:p>
            <a:r>
              <a:rPr lang="sr-Cyrl-BA" b="1" dirty="0"/>
              <a:t>Задаци за вјежбу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5A53F-1C26-4631-A256-0C6772BD2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116" y="1668379"/>
            <a:ext cx="11341768" cy="4930782"/>
          </a:xfrm>
        </p:spPr>
        <p:txBody>
          <a:bodyPr/>
          <a:lstStyle/>
          <a:p>
            <a:pPr marL="342900" indent="-342900">
              <a:buFont typeface="+mj-lt"/>
              <a:buAutoNum type="arabicPeriod" startAt="3"/>
            </a:pPr>
            <a:r>
              <a:rPr lang="sr-Cyrl-BA" dirty="0"/>
              <a:t>Просјечан мјесечни број запослених  у једном предузећу у 2007. је износио 6.000, са просјечним одступањем од 250. Просјечан мјесечни број запослених у 2008. је био 4.000, са просјечним квадратним одступањем 40.000. У којој години је била већа стабилност броја запослених?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sr-Cyrl-BA" dirty="0"/>
              <a:t>Према времену потребном за израду једног производа, радници су распоређени као у сљедећој табели:</a:t>
            </a:r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r>
              <a:rPr lang="sr-Cyrl-BA" dirty="0"/>
              <a:t>Израчунати просјечну продуктивност, тј. просјечно вријеме за које радници израде јединицу производа.</a:t>
            </a:r>
          </a:p>
          <a:p>
            <a:pPr marL="0" indent="0">
              <a:buNone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4D0DD05-1683-4F8E-ABE8-07226D71BB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293947"/>
              </p:ext>
            </p:extLst>
          </p:nvPr>
        </p:nvGraphicFramePr>
        <p:xfrm>
          <a:off x="3800254" y="3013687"/>
          <a:ext cx="347044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222">
                  <a:extLst>
                    <a:ext uri="{9D8B030D-6E8A-4147-A177-3AD203B41FA5}">
                      <a16:colId xmlns:a16="http://schemas.microsoft.com/office/drawing/2014/main" val="385979377"/>
                    </a:ext>
                  </a:extLst>
                </a:gridCol>
                <a:gridCol w="1735222">
                  <a:extLst>
                    <a:ext uri="{9D8B030D-6E8A-4147-A177-3AD203B41FA5}">
                      <a16:colId xmlns:a16="http://schemas.microsoft.com/office/drawing/2014/main" val="2476543412"/>
                    </a:ext>
                  </a:extLst>
                </a:gridCol>
              </a:tblGrid>
              <a:tr h="310848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Вријеме (у </a:t>
                      </a:r>
                      <a:r>
                        <a:rPr lang="sr-Latn-BA" dirty="0"/>
                        <a:t>h)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Број радника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0964339"/>
                  </a:ext>
                </a:extLst>
              </a:tr>
              <a:tr h="310848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14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9572357"/>
                  </a:ext>
                </a:extLst>
              </a:tr>
              <a:tr h="310848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22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9896463"/>
                  </a:ext>
                </a:extLst>
              </a:tr>
              <a:tr h="310848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3810506"/>
                  </a:ext>
                </a:extLst>
              </a:tr>
              <a:tr h="310848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8783052"/>
                  </a:ext>
                </a:extLst>
              </a:tr>
              <a:tr h="310848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4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1024759"/>
                  </a:ext>
                </a:extLst>
              </a:tr>
              <a:tr h="310848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117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3531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9F333-0D38-4B5B-A812-758319338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/>
              <a:t>Задаци за вјежбу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2B9B8-BBFE-43E0-BDE0-0D6107ED7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 startAt="5"/>
            </a:pPr>
            <a:r>
              <a:rPr lang="sr-Cyrl-BA" dirty="0"/>
              <a:t>На првој години студија просјечна оцјена 180 студената је износила 7,5, док је просјечна оцјена 290 студентица износила 7,3. Израчунати просјечну оцјену коју су остварили сви студенти прве године.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839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69FECDF-8CA4-4640-8101-D83DCAA93E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536921"/>
              </p:ext>
            </p:extLst>
          </p:nvPr>
        </p:nvGraphicFramePr>
        <p:xfrm>
          <a:off x="658762" y="412955"/>
          <a:ext cx="10476642" cy="6272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6325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6C035B-3A16-4207-8CA8-7F9AFBE66E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/>
              <a:t>Хвала на пажњи</a:t>
            </a:r>
            <a:r>
              <a:rPr lang="sr-Latn-BA" dirty="0"/>
              <a:t>!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860DAEF-0E24-4ADA-B1F5-3FFC72CFB8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85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50514-4BFB-40E7-944B-F860C9F48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606" y="355092"/>
            <a:ext cx="7886258" cy="1404882"/>
          </a:xfrm>
        </p:spPr>
        <p:txBody>
          <a:bodyPr>
            <a:normAutofit/>
          </a:bodyPr>
          <a:lstStyle/>
          <a:p>
            <a:r>
              <a:rPr lang="sr-Cyrl-BA" b="1" dirty="0"/>
              <a:t>Просте серије</a:t>
            </a:r>
            <a:br>
              <a:rPr lang="sr-Cyrl-BA" b="1" dirty="0"/>
            </a:br>
            <a:r>
              <a:rPr lang="sr-Cyrl-BA" sz="2200" b="1" dirty="0">
                <a:solidFill>
                  <a:schemeClr val="accent1"/>
                </a:solidFill>
              </a:rPr>
              <a:t>(серије са негруписаним подацима)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65433-9526-4C64-827D-C6DCA531B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225" y="1966452"/>
            <a:ext cx="9783097" cy="4536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400" b="1" dirty="0">
                <a:solidFill>
                  <a:schemeClr val="accent1"/>
                </a:solidFill>
              </a:rPr>
              <a:t>Примјер: </a:t>
            </a:r>
            <a:r>
              <a:rPr lang="sr-Cyrl-BA" altLang="en-US" sz="2400" dirty="0"/>
              <a:t>На једном имању принос шљива по стаблу износио је (у </a:t>
            </a:r>
            <a:r>
              <a:rPr lang="sr-Latn-BA" altLang="en-US" sz="2400" dirty="0"/>
              <a:t>kg</a:t>
            </a:r>
            <a:r>
              <a:rPr lang="sr-Cyrl-BA" altLang="en-US" sz="2400" dirty="0"/>
              <a:t>):</a:t>
            </a:r>
            <a:r>
              <a:rPr lang="sr-Cyrl-BA" sz="2400" b="1" dirty="0">
                <a:solidFill>
                  <a:schemeClr val="accent1"/>
                </a:solidFill>
              </a:rPr>
              <a:t>	    </a:t>
            </a:r>
            <a:endParaRPr lang="sr-Latn-BA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r-Cyrl-BA" sz="2400" b="1" dirty="0">
                <a:solidFill>
                  <a:schemeClr val="accent1"/>
                </a:solidFill>
              </a:rPr>
              <a:t>  </a:t>
            </a:r>
            <a:r>
              <a:rPr lang="sr-Latn-BA" sz="2400" b="1" dirty="0">
                <a:solidFill>
                  <a:schemeClr val="accent1"/>
                </a:solidFill>
              </a:rPr>
              <a:t>	</a:t>
            </a:r>
            <a:r>
              <a:rPr lang="sr-Cyrl-BA" altLang="en-US" sz="2400" b="1" dirty="0"/>
              <a:t>22   18   19   23   20   28   27   25   22   26   22</a:t>
            </a:r>
          </a:p>
          <a:p>
            <a:pPr marL="0" indent="0">
              <a:buNone/>
            </a:pPr>
            <a:endParaRPr lang="sr-Cyrl-BA" altLang="en-US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sr-Cyrl-BA" altLang="en-US" sz="2400" dirty="0">
                <a:solidFill>
                  <a:schemeClr val="tx1"/>
                </a:solidFill>
              </a:rPr>
              <a:t>Израчунати и објаснити: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Cyrl-BA" altLang="en-US" sz="2400" dirty="0">
                <a:solidFill>
                  <a:schemeClr val="tx1"/>
                </a:solidFill>
              </a:rPr>
              <a:t>1) Мјере централне тенденције (</a:t>
            </a:r>
            <a:r>
              <a:rPr lang="en-US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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H, G, M</a:t>
            </a:r>
            <a:r>
              <a:rPr lang="sr-Latn-BA" altLang="en-US" sz="24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o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и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M</a:t>
            </a:r>
            <a:r>
              <a:rPr lang="sr-Latn-BA" altLang="en-US" sz="24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e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) и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2) Мјере варијабилитета (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  <a:sym typeface="Courier New" panose="02070309020205020404" pitchFamily="49" charset="0"/>
              </a:rPr>
              <a:t>s</a:t>
            </a:r>
            <a:r>
              <a:rPr lang="en-US" altLang="en-US" sz="2400" baseline="30000" dirty="0">
                <a:solidFill>
                  <a:schemeClr val="tx1"/>
                </a:solidFill>
              </a:rPr>
              <a:t>2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, 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  <a:sym typeface="Courier New" panose="02070309020205020404" pitchFamily="49" charset="0"/>
              </a:rPr>
              <a:t>s</a:t>
            </a:r>
            <a:r>
              <a:rPr lang="en-US" altLang="en-US" sz="2400" dirty="0">
                <a:solidFill>
                  <a:schemeClr val="tx1"/>
                </a:solidFill>
              </a:rPr>
              <a:t>, </a:t>
            </a:r>
            <a:r>
              <a:rPr lang="sr-Cyrl-BA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V 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и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sym typeface="Courier New" panose="02070309020205020404" pitchFamily="49" charset="0"/>
              </a:rPr>
              <a:t>Vq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).</a:t>
            </a:r>
            <a:endParaRPr lang="sr-Latn-BA" altLang="en-US" sz="2400" baseline="-250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alt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350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42E2D-20E1-4CC9-B482-C797D959A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33867"/>
            <a:ext cx="7729728" cy="1188720"/>
          </a:xfrm>
        </p:spPr>
        <p:txBody>
          <a:bodyPr/>
          <a:lstStyle/>
          <a:p>
            <a:r>
              <a:rPr lang="sr-Cyrl-BA" b="1" dirty="0"/>
              <a:t>1. Мјере централне тенденције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E837BC-F321-4473-9487-47F2822441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44130" y="1671484"/>
                <a:ext cx="11847870" cy="518651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400" b="1" dirty="0">
                    <a:solidFill>
                      <a:schemeClr val="tx1"/>
                    </a:solidFill>
                  </a:rPr>
                  <a:t>1.1. </a:t>
                </a:r>
                <a:r>
                  <a:rPr lang="sr-Cyrl-BA" sz="2400" b="1" dirty="0">
                    <a:solidFill>
                      <a:schemeClr val="tx1"/>
                    </a:solidFill>
                  </a:rPr>
                  <a:t>Израчунате средње вриједности</a:t>
                </a:r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:r>
                  <a:rPr lang="sr-Cyrl-BA" sz="2000" b="1" dirty="0">
                    <a:solidFill>
                      <a:schemeClr val="accent1"/>
                    </a:solidFill>
                  </a:rPr>
                  <a:t>а) 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 Аритметичка средина - </a:t>
                </a:r>
                <a:r>
                  <a:rPr lang="en-US" altLang="en-US" sz="2400" b="1" dirty="0">
                    <a:solidFill>
                      <a:schemeClr val="accent1"/>
                    </a:solidFill>
                    <a:sym typeface="Symbol" panose="05050102010706020507" pitchFamily="18" charset="2"/>
                  </a:rPr>
                  <a:t></a:t>
                </a:r>
                <a:endParaRPr lang="sr-Cyrl-BA" altLang="en-US" sz="2400" b="1" dirty="0">
                  <a:solidFill>
                    <a:schemeClr val="accent1"/>
                  </a:solidFill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sr-Cyrl-BA" sz="2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r>
                      <a:rPr lang="sr-Cyrl-BA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𝜇</m:t>
                    </m:r>
                    <m:r>
                      <a:rPr lang="sr-Cyrl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Cyrl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Cyrl-BA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Cyrl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𝑁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252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11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𝟐𝟐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𝟗𝟎𝟗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𝒌𝒈</m:t>
                    </m:r>
                  </m:oMath>
                </a14:m>
                <a:endParaRPr lang="sr-Latn-BA" sz="2400" b="1" dirty="0"/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б) Хармонијска средина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 - H</a:t>
                </a:r>
                <a:endParaRPr lang="sr-Cyrl-BA" sz="24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f>
                              <m:f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f>
                          <m:f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22</m:t>
                            </m:r>
                          </m:den>
                        </m:f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18</m:t>
                            </m:r>
                          </m:den>
                        </m:f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22</m:t>
                            </m:r>
                          </m:den>
                        </m:f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0,488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𝟐𝟐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𝟓𝟒𝟏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𝒌𝒈</m:t>
                    </m:r>
                  </m:oMath>
                </a14:m>
                <a:r>
                  <a:rPr lang="sr-Latn-BA" sz="2400" b="1" dirty="0"/>
                  <a:t> 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в) Геометријска средина –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G</a:t>
                </a:r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g>
                      <m:e>
                        <m:nary>
                          <m:naryPr>
                            <m:chr m:val="∏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rad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 </m:t>
                    </m:r>
                    <m:func>
                      <m:func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BA" sz="24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func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func>
                      </m:e>
                    </m:nary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22</m:t>
                            </m:r>
                          </m:e>
                        </m:func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4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18</m:t>
                            </m:r>
                          </m:e>
                        </m:func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func>
                          <m:func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BA" sz="24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22</m:t>
                            </m:r>
                          </m:e>
                        </m:func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14.91547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=1,35595</m:t>
                    </m:r>
                  </m:oMath>
                </a14:m>
                <a:endParaRPr lang="sr-Latn-BA" sz="2400" b="0" dirty="0"/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𝑎𝑛𝑡𝑖</m:t>
                    </m:r>
                    <m:func>
                      <m:func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BA" sz="24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1,35595=</m:t>
                        </m:r>
                        <m:sSup>
                          <m:sSup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1,35595</m:t>
                            </m:r>
                          </m:sup>
                        </m:sSup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𝟐𝟐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𝟔𝟗𝟔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𝒌𝒈</m:t>
                        </m:r>
                      </m:e>
                    </m:func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E837BC-F321-4473-9487-47F2822441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4130" y="1671484"/>
                <a:ext cx="11847870" cy="5186516"/>
              </a:xfrm>
              <a:blipFill>
                <a:blip r:embed="rId2"/>
                <a:stretch>
                  <a:fillRect l="-772" t="-1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6375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319963-C7A8-45C6-BEDE-9A1FCBF469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3137" y="352926"/>
                <a:ext cx="11267249" cy="619535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400" b="1" dirty="0">
                    <a:latin typeface="Gill Sans" panose="020B0604020202020204" charset="0"/>
                  </a:rPr>
                  <a:t>1.2. </a:t>
                </a:r>
                <a:r>
                  <a:rPr lang="sr-Cyrl-BA" sz="2400" b="1" dirty="0">
                    <a:latin typeface="Gill Sans" panose="020B0604020202020204" charset="0"/>
                  </a:rPr>
                  <a:t>Позиционе средње вриједности</a:t>
                </a:r>
              </a:p>
              <a:p>
                <a:pPr marL="0" indent="0">
                  <a:buNone/>
                </a:pPr>
                <a:endParaRPr lang="sr-Cyrl-BA" sz="2400" b="1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r>
                  <a:rPr lang="sr-Cyrl-BA" sz="2400" dirty="0">
                    <a:latin typeface="Gill Sans" panose="020B0604020202020204" charset="0"/>
                  </a:rPr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а) Медијана – Ме: </a:t>
                </a:r>
                <a:r>
                  <a:rPr lang="sr-Cyrl-BA" sz="2000" dirty="0">
                    <a:latin typeface="Gill Sans" panose="020B0604020202020204" charset="0"/>
                  </a:rPr>
                  <a:t>вриједност обиљежја која се налази у средини серије чији су 	подаци </a:t>
                </a:r>
                <a:r>
                  <a:rPr lang="sr-Latn-BA" sz="2000" dirty="0">
                    <a:latin typeface="Gill Sans" panose="020B0604020202020204" charset="0"/>
                  </a:rPr>
                  <a:t>	</a:t>
                </a:r>
                <a:r>
                  <a:rPr lang="sr-Cyrl-BA" sz="2000" dirty="0">
                    <a:latin typeface="Gill Sans" panose="020B0604020202020204" charset="0"/>
                  </a:rPr>
                  <a:t>поредани по величини</a:t>
                </a:r>
              </a:p>
              <a:p>
                <a:pPr marL="0" indent="0">
                  <a:buNone/>
                </a:pPr>
                <a:r>
                  <a:rPr lang="sr-Cyrl-BA" sz="2400" dirty="0">
                    <a:latin typeface="Gill Sans" panose="020B0604020202020204" charset="0"/>
                  </a:rPr>
                  <a:t>	</a:t>
                </a:r>
                <a:r>
                  <a:rPr lang="sr-Cyrl-BA" sz="2000" dirty="0">
                    <a:latin typeface="Gill Sans" panose="020B0604020202020204" charset="0"/>
                  </a:rPr>
                  <a:t>Да бисмо одредили Ме, прво дате податке редамо по величини:</a:t>
                </a:r>
              </a:p>
              <a:p>
                <a:pPr marL="0" indent="0">
                  <a:buNone/>
                </a:pPr>
                <a:r>
                  <a:rPr lang="sr-Cyrl-BA" sz="2000" dirty="0">
                    <a:latin typeface="Gill Sans" panose="020B0604020202020204" charset="0"/>
                  </a:rPr>
                  <a:t>	</a:t>
                </a:r>
                <a:endParaRPr lang="sr-Cyrl-BA" sz="2400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r>
                  <a:rPr lang="sr-Cyrl-BA" sz="2400" dirty="0">
                    <a:latin typeface="Gill Sans" panose="020B0604020202020204" charset="0"/>
                  </a:rPr>
                  <a:t>	</a:t>
                </a:r>
                <a:r>
                  <a:rPr lang="sr-Cyrl-BA" sz="2000" dirty="0">
                    <a:latin typeface="Gill Sans" panose="020B0604020202020204" charset="0"/>
                  </a:rPr>
                  <a:t>Затим одређујемо мјесто медијане преко формуле:</a:t>
                </a:r>
              </a:p>
              <a:p>
                <a:pPr marL="0" indent="0">
                  <a:buNone/>
                </a:pPr>
                <a:r>
                  <a:rPr lang="sr-Cyrl-BA" sz="2000" dirty="0">
                    <a:latin typeface="Gill Sans" panose="020B060402020202020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sr-Cyrl-BA" sz="2000" b="0" i="1" smtClean="0">
                        <a:latin typeface="Cambria Math" panose="02040503050406030204" pitchFamily="18" charset="0"/>
                      </a:rPr>
                      <m:t>Ме= </m:t>
                    </m:r>
                    <m:f>
                      <m:fPr>
                        <m:ctrlPr>
                          <a:rPr lang="sr-Cyrl-BA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=6   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𝑴𝒆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𝟐𝟐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𝒌𝒈</m:t>
                    </m:r>
                  </m:oMath>
                </a14:m>
                <a:endParaRPr lang="sr-Latn-BA" sz="2400" b="1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endParaRPr lang="sr-Latn-BA" sz="2400" b="1" dirty="0">
                  <a:latin typeface="Gill Sans" panose="020B0604020202020204" charset="0"/>
                </a:endParaRPr>
              </a:p>
              <a:p>
                <a:pPr marL="0" indent="0">
                  <a:buNone/>
                </a:pPr>
                <a:r>
                  <a:rPr lang="sr-Latn-BA" sz="2400" b="1" dirty="0">
                    <a:latin typeface="Gill Sans" panose="020B0604020202020204" charset="0"/>
                  </a:rPr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  <a:latin typeface="Gill Sans" panose="020B0604020202020204" charset="0"/>
                  </a:rPr>
                  <a:t>б) Модус – Мо: </a:t>
                </a:r>
                <a:r>
                  <a:rPr lang="sr-Cyrl-BA" sz="2000" dirty="0">
                    <a:latin typeface="Gill Sans" panose="020B0604020202020204" charset="0"/>
                  </a:rPr>
                  <a:t>вриједност обиљежја која се најчешће јавља у серији</a:t>
                </a:r>
              </a:p>
              <a:p>
                <a:pPr marL="0" indent="0">
                  <a:buNone/>
                </a:pPr>
                <a:r>
                  <a:rPr lang="sr-Cyrl-BA" sz="2000" b="1" dirty="0">
                    <a:latin typeface="Gill Sans" panose="020B0604020202020204" charset="0"/>
                  </a:rPr>
                  <a:t>	</a:t>
                </a:r>
                <a:r>
                  <a:rPr lang="sr-Cyrl-BA" sz="2000" dirty="0">
                    <a:latin typeface="Gill Sans" panose="020B0604020202020204" charset="0"/>
                  </a:rPr>
                  <a:t>У овом примјеру, најчешћи принос стабла је 22, тако да је </a:t>
                </a:r>
                <a14:m>
                  <m:oMath xmlns:m="http://schemas.openxmlformats.org/officeDocument/2006/math"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𝑴</m:t>
                    </m:r>
                    <m:r>
                      <a:rPr lang="sr-Cyrl-BA" sz="2000" b="1" i="1" smtClean="0">
                        <a:latin typeface="Cambria Math" panose="02040503050406030204" pitchFamily="18" charset="0"/>
                      </a:rPr>
                      <m:t>о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𝟐𝟐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𝒌𝒈</m:t>
                    </m:r>
                  </m:oMath>
                </a14:m>
                <a:endParaRPr lang="sr-Cyrl-BA" sz="2400" b="1" dirty="0">
                  <a:latin typeface="Gill Sans" panose="020B0604020202020204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319963-C7A8-45C6-BEDE-9A1FCBF469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3137" y="352926"/>
                <a:ext cx="11267249" cy="6195358"/>
              </a:xfrm>
              <a:blipFill>
                <a:blip r:embed="rId2"/>
                <a:stretch>
                  <a:fillRect l="-812" t="-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C422730-1D59-4FDC-8F33-45CE5EF1FE62}"/>
              </a:ext>
            </a:extLst>
          </p:cNvPr>
          <p:cNvSpPr txBox="1"/>
          <p:nvPr/>
        </p:nvSpPr>
        <p:spPr>
          <a:xfrm>
            <a:off x="1445469" y="2714654"/>
            <a:ext cx="5622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000" dirty="0"/>
              <a:t>18	19	20	22	22	22	23	25	26	27	28	</a:t>
            </a:r>
            <a:endParaRPr lang="en-US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9A8208-C9D0-4CF5-8ADF-4756D70BD6D1}"/>
              </a:ext>
            </a:extLst>
          </p:cNvPr>
          <p:cNvSpPr/>
          <p:nvPr/>
        </p:nvSpPr>
        <p:spPr>
          <a:xfrm>
            <a:off x="3711156" y="2714654"/>
            <a:ext cx="442452" cy="40011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58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3BF4D-2116-40B7-AD23-09D34EB67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46937"/>
            <a:ext cx="7729728" cy="1188720"/>
          </a:xfrm>
        </p:spPr>
        <p:txBody>
          <a:bodyPr/>
          <a:lstStyle/>
          <a:p>
            <a:r>
              <a:rPr lang="sr-Cyrl-BA" b="1" dirty="0"/>
              <a:t>2. Мјере дисперзије 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B69090C-24A8-4E18-9B2C-724030236D0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0607" y="1632155"/>
                <a:ext cx="10903974" cy="505756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r-Cyrl-BA" sz="2400" b="1" dirty="0"/>
                  <a:t>1.1. Апсолутне мјере дисперзије –</a:t>
                </a:r>
                <a:r>
                  <a:rPr lang="sr-Cyrl-BA" sz="2400" dirty="0"/>
                  <a:t> изражавају одступање у мјерним јединицама обиљежја</a:t>
                </a:r>
              </a:p>
              <a:p>
                <a:pPr marL="0" indent="0">
                  <a:buNone/>
                </a:pPr>
                <a:endParaRPr lang="sr-Cyrl-BA" sz="2400" dirty="0"/>
              </a:p>
              <a:p>
                <a:pPr marL="0" indent="0">
                  <a:buNone/>
                </a:pPr>
                <a:r>
                  <a:rPr lang="sr-Cyrl-BA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а) Стандардна девијација – </a:t>
                </a:r>
                <a14:m>
                  <m:oMath xmlns:m="http://schemas.openxmlformats.org/officeDocument/2006/math">
                    <m:r>
                      <a:rPr lang="sr-Latn-BA" sz="24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  <m:r>
                      <a:rPr lang="sr-Latn-BA" sz="24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sr-Cyrl-BA" sz="2400" dirty="0"/>
                  <a:t>просјечно одступање од просјека</a:t>
                </a:r>
                <a:r>
                  <a:rPr lang="sr-Latn-BA" sz="2400" dirty="0"/>
                  <a:t>.</a:t>
                </a:r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:r>
                  <a:rPr lang="sr-Cyrl-BA" sz="2400" dirty="0"/>
                  <a:t>Користи се сљедећа формула:</a:t>
                </a:r>
              </a:p>
              <a:p>
                <a:pPr marL="0" indent="0">
                  <a:buNone/>
                </a:pPr>
                <a:endParaRPr lang="sr-Latn-BA" sz="2400" dirty="0"/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sr-Latn-BA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sr-Latn-BA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sr-Latn-BA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rad>
                    <m:r>
                      <a:rPr lang="sr-Latn-BA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Sup>
                                  <m:sSubSupPr>
                                    <m:ctrlP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sr-Latn-BA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nary>
                          </m:num>
                          <m:den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  <m:r>
                          <a:rPr lang="sr-Latn-BA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  <m:sup>
                            <m:r>
                              <a:rPr lang="sr-Latn-BA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sr-Cyrl-BA" sz="2400" dirty="0"/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</a:p>
              <a:p>
                <a:pPr marL="0" indent="0">
                  <a:buNone/>
                </a:pPr>
                <a:r>
                  <a:rPr lang="sr-Cyrl-BA" sz="2000" dirty="0"/>
                  <a:t>	</a:t>
                </a:r>
                <a:r>
                  <a:rPr lang="sr-Cyrl-BA" sz="2400" dirty="0"/>
                  <a:t>Да бисмо израчунали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r-Latn-BA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sr-Cyrl-BA" sz="2400" dirty="0"/>
                  <a:t> и добили </a:t>
                </a:r>
                <a14:m>
                  <m:oMath xmlns:m="http://schemas.openxmlformats.org/officeDocument/2006/math">
                    <m:r>
                      <a:rPr lang="sr-Latn-BA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sr-Cyrl-BA" sz="2400" dirty="0"/>
                  <a:t>, формирамо табелу на 	наредном слајду.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B69090C-24A8-4E18-9B2C-724030236D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0607" y="1632155"/>
                <a:ext cx="10903974" cy="5057565"/>
              </a:xfrm>
              <a:blipFill>
                <a:blip r:embed="rId2"/>
                <a:stretch>
                  <a:fillRect l="-838" t="-1689" r="-224" b="-5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2854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EB3166-34E0-4D7A-9162-0837C75B7AB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74891" y="88490"/>
                <a:ext cx="6410632" cy="6607278"/>
              </a:xfrm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sr-Cyrl-BA" dirty="0"/>
                  <a:t>На основу података из формиране табеле рачунамо</a:t>
                </a:r>
              </a:p>
              <a:p>
                <a:pPr>
                  <a:spcBef>
                    <a:spcPts val="600"/>
                  </a:spcBef>
                </a:pPr>
                <a:endParaRPr lang="sr-Cyrl-BA" dirty="0"/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sr-Latn-BA" sz="1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sz="1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sr-Latn-BA" sz="1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  <m:r>
                        <a:rPr lang="sr-Cyrl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Cyrl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Cyrl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Cyrl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106,909</m:t>
                              </m:r>
                            </m:num>
                            <m:den>
                              <m:r>
                                <a:rPr lang="sr-Cyrl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</m:t>
                              </m:r>
                            </m:den>
                          </m:f>
                        </m:e>
                      </m:rad>
                      <m:r>
                        <a:rPr lang="sr-Cyrl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Cyrl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sr-Cyrl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Cyrl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𝟏𝟏𝟖</m:t>
                      </m:r>
                      <m:r>
                        <a:rPr lang="sr-Cyrl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sr-Cyrl-BA" b="1" dirty="0"/>
              </a:p>
              <a:p>
                <a:pPr marL="0" indent="0" algn="ctr">
                  <a:spcBef>
                    <a:spcPts val="600"/>
                  </a:spcBef>
                  <a:buNone/>
                </a:pPr>
                <a:r>
                  <a:rPr lang="sr-Cyrl-BA" dirty="0"/>
                  <a:t>или</a:t>
                </a:r>
              </a:p>
              <a:p>
                <a:pPr marL="0" indent="0" algn="ctr">
                  <a:spcBef>
                    <a:spcPts val="600"/>
                  </a:spcBef>
                  <a:buNone/>
                </a:pPr>
                <a:endParaRPr lang="sr-Latn-BA" b="1" dirty="0"/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Sup>
                                    <m:sSubSupPr>
                                      <m:ctrlP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num>
                            <m:den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5.880</m:t>
                              </m:r>
                            </m:num>
                            <m:den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</m:t>
                              </m:r>
                            </m:den>
                          </m:f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22,909</m:t>
                              </m:r>
                            </m:e>
                            <m:sup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Cyrl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sr-Cyrl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Cyrl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𝟏𝟏𝟖</m:t>
                      </m:r>
                      <m:r>
                        <a:rPr lang="sr-Cyrl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sr-Cyrl-BA" b="1" dirty="0"/>
              </a:p>
              <a:p>
                <a:pPr marL="0" indent="0">
                  <a:buNone/>
                </a:pPr>
                <a:r>
                  <a:rPr lang="sr-Cyrl-BA" b="1" dirty="0"/>
                  <a:t>Тумачење: </a:t>
                </a:r>
                <a:r>
                  <a:rPr lang="sr-Cyrl-BA" dirty="0"/>
                  <a:t>посматрани приноси приноси шљиве у просјеку одступају за 3,118 </a:t>
                </a:r>
                <a:r>
                  <a:rPr lang="sr-Latn-BA" dirty="0"/>
                  <a:t>kg </a:t>
                </a:r>
                <a:r>
                  <a:rPr lang="sr-Cyrl-BA" dirty="0"/>
                  <a:t>од просјека.</a:t>
                </a:r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accent1"/>
                    </a:solidFill>
                  </a:rPr>
                  <a:t>б) Варијанса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Cyrl-BA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p>
                        <m:r>
                          <a:rPr lang="sr-Cyrl-BA" sz="2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sr-Cyrl-BA" sz="2000" b="1" dirty="0">
                    <a:solidFill>
                      <a:schemeClr val="accent1"/>
                    </a:solidFill>
                  </a:rPr>
                  <a:t>: </a:t>
                </a:r>
                <a:r>
                  <a:rPr lang="sr-Cyrl-BA" sz="1800" dirty="0"/>
                  <a:t>просјечно </a:t>
                </a:r>
                <a:r>
                  <a:rPr lang="sr-Cyrl-BA" sz="1800" b="1" dirty="0"/>
                  <a:t>квадратно</a:t>
                </a:r>
                <a:r>
                  <a:rPr lang="sr-Cyrl-BA" sz="1800" dirty="0"/>
                  <a:t> одступање посматраних података од њихове аритметичке средине</a:t>
                </a:r>
              </a:p>
              <a:p>
                <a:pPr marL="0" indent="0">
                  <a:buNone/>
                </a:pPr>
                <a:r>
                  <a:rPr lang="sr-Cyrl-BA" sz="1800" dirty="0"/>
                  <a:t>У посматраном примјеру, варијанса износи:</a:t>
                </a:r>
              </a:p>
              <a:p>
                <a:pPr marL="0" indent="0">
                  <a:buNone/>
                </a:pPr>
                <a:endParaRPr lang="sr-Cyrl-BA" sz="1800" dirty="0"/>
              </a:p>
              <a:p>
                <a:pPr marL="0" indent="0">
                  <a:buNone/>
                </a:pPr>
                <a:r>
                  <a:rPr lang="sr-Cyrl-BA" sz="1800" dirty="0"/>
                  <a:t>	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Cyrl-BA" sz="1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Cyrl-BA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sr-Cyrl-BA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Cyrl-BA" sz="1800" b="0" i="1" smtClean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sr-Cyrl-BA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Cyrl-BA" sz="1800" b="0" i="1" smtClean="0">
                            <a:latin typeface="Cambria Math" panose="02040503050406030204" pitchFamily="18" charset="0"/>
                          </a:rPr>
                          <m:t>3,118</m:t>
                        </m:r>
                      </m:e>
                      <m:sup>
                        <m:r>
                          <a:rPr lang="sr-Cyrl-BA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Cyrl-BA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𝟕𝟐𝟑</m:t>
                    </m:r>
                    <m:sSup>
                      <m:sSupPr>
                        <m:ctrlPr>
                          <a:rPr lang="sr-Cyrl-BA" sz="1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BA" sz="1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r-Latn-BA" sz="1800" b="1" i="1" smtClean="0">
                            <a:latin typeface="Cambria Math" panose="02040503050406030204" pitchFamily="18" charset="0"/>
                          </a:rPr>
                          <m:t>𝒌𝒈</m:t>
                        </m:r>
                      </m:e>
                      <m:sup>
                        <m:r>
                          <a:rPr lang="sr-Cyrl-BA" sz="18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EB3166-34E0-4D7A-9162-0837C75B7AB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74891" y="88490"/>
                <a:ext cx="6410632" cy="6607278"/>
              </a:xfrm>
              <a:blipFill>
                <a:blip r:embed="rId2"/>
                <a:stretch>
                  <a:fillRect l="-1047" t="-5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5DE35257-F858-4045-B8FF-2FE7FDECE97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50045666"/>
                  </p:ext>
                </p:extLst>
              </p:nvPr>
            </p:nvGraphicFramePr>
            <p:xfrm>
              <a:off x="206477" y="324465"/>
              <a:ext cx="5250429" cy="610214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47191">
                      <a:extLst>
                        <a:ext uri="{9D8B030D-6E8A-4147-A177-3AD203B41FA5}">
                          <a16:colId xmlns:a16="http://schemas.microsoft.com/office/drawing/2014/main" val="63653440"/>
                        </a:ext>
                      </a:extLst>
                    </a:gridCol>
                    <a:gridCol w="1991216">
                      <a:extLst>
                        <a:ext uri="{9D8B030D-6E8A-4147-A177-3AD203B41FA5}">
                          <a16:colId xmlns:a16="http://schemas.microsoft.com/office/drawing/2014/main" val="2217088508"/>
                        </a:ext>
                      </a:extLst>
                    </a:gridCol>
                    <a:gridCol w="2112022">
                      <a:extLst>
                        <a:ext uri="{9D8B030D-6E8A-4147-A177-3AD203B41FA5}">
                          <a16:colId xmlns:a16="http://schemas.microsoft.com/office/drawing/2014/main" val="1522672793"/>
                        </a:ext>
                      </a:extLst>
                    </a:gridCol>
                  </a:tblGrid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sr-Latn-BA" sz="2000" b="1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𝝁</m:t>
                                    </m:r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  <m:sup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0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558157424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18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24,098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324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73904700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19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15,280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361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1145145681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20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8,462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400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1281760018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22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0,826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484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649341269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22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0,826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484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150106959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22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0,826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484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46008347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23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0,008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529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1510285265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25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4,372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625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334236863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9,554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676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385121767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27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16,736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729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353489298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28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25,918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784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721576783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0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" panose="020B0503020204020204" pitchFamily="34" charset="0"/>
                            </a:rPr>
                            <a:t>Σ</a:t>
                          </a:r>
                          <a:endParaRPr lang="en-US" sz="20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b="1" u="none" strike="noStrike" dirty="0">
                              <a:effectLst/>
                              <a:latin typeface="Corbel" panose="020B0503020204020204" pitchFamily="34" charset="0"/>
                            </a:rPr>
                            <a:t>106,9</a:t>
                          </a:r>
                          <a:r>
                            <a:rPr lang="sr-Latn-BA" sz="2000" b="1" u="none" strike="noStrike" dirty="0">
                              <a:effectLst/>
                              <a:latin typeface="Corbel" panose="020B0503020204020204" pitchFamily="34" charset="0"/>
                            </a:rPr>
                            <a:t>09</a:t>
                          </a:r>
                          <a:r>
                            <a:rPr lang="en-US" sz="2000" b="1" u="none" strike="noStrike" dirty="0">
                              <a:effectLst/>
                              <a:latin typeface="Corbel" panose="020B0503020204020204" pitchFamily="34" charset="0"/>
                            </a:rPr>
                            <a:t> </a:t>
                          </a:r>
                          <a:endParaRPr lang="en-US" sz="20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b="1" u="none" strike="noStrike" dirty="0">
                              <a:effectLst/>
                              <a:latin typeface="Corbel" panose="020B0503020204020204" pitchFamily="34" charset="0"/>
                            </a:rPr>
                            <a:t>   5.880 </a:t>
                          </a:r>
                          <a:endParaRPr lang="en-US" sz="20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127238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5DE35257-F858-4045-B8FF-2FE7FDECE97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50045666"/>
                  </p:ext>
                </p:extLst>
              </p:nvPr>
            </p:nvGraphicFramePr>
            <p:xfrm>
              <a:off x="206477" y="324465"/>
              <a:ext cx="5250429" cy="610214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47191">
                      <a:extLst>
                        <a:ext uri="{9D8B030D-6E8A-4147-A177-3AD203B41FA5}">
                          <a16:colId xmlns:a16="http://schemas.microsoft.com/office/drawing/2014/main" val="63653440"/>
                        </a:ext>
                      </a:extLst>
                    </a:gridCol>
                    <a:gridCol w="1991216">
                      <a:extLst>
                        <a:ext uri="{9D8B030D-6E8A-4147-A177-3AD203B41FA5}">
                          <a16:colId xmlns:a16="http://schemas.microsoft.com/office/drawing/2014/main" val="2217088508"/>
                        </a:ext>
                      </a:extLst>
                    </a:gridCol>
                    <a:gridCol w="2112022">
                      <a:extLst>
                        <a:ext uri="{9D8B030D-6E8A-4147-A177-3AD203B41FA5}">
                          <a16:colId xmlns:a16="http://schemas.microsoft.com/office/drawing/2014/main" val="1522672793"/>
                        </a:ext>
                      </a:extLst>
                    </a:gridCol>
                  </a:tblGrid>
                  <a:tr h="4693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752" marR="12752" marT="12752" marB="0" anchor="ctr">
                        <a:blipFill>
                          <a:blip r:embed="rId3"/>
                          <a:stretch>
                            <a:fillRect l="-529" t="-1299" r="-358730" b="-1216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752" marR="12752" marT="12752" marB="0" anchor="ctr">
                        <a:blipFill>
                          <a:blip r:embed="rId3"/>
                          <a:stretch>
                            <a:fillRect l="-58104" t="-1299" r="-107339" b="-1216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752" marR="12752" marT="12752" marB="0" anchor="ctr">
                        <a:blipFill>
                          <a:blip r:embed="rId3"/>
                          <a:stretch>
                            <a:fillRect l="-148991" t="-1299" r="-1153" b="-12168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58157424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18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24,098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324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73904700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19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15,280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361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1145145681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20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8,462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400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1281760018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22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0,826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484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649341269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22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0,826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484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150106959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22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0,826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484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46008347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23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0,008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529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1510285265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25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4,372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625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334236863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9,554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676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385121767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27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16,736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729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3534892986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28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25,918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u="none" strike="noStrike">
                              <a:effectLst/>
                              <a:latin typeface="Corbel" panose="020B0503020204020204" pitchFamily="34" charset="0"/>
                            </a:rPr>
                            <a:t>784</a:t>
                          </a:r>
                          <a:endParaRPr lang="en-US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721576783"/>
                      </a:ext>
                    </a:extLst>
                  </a:tr>
                  <a:tr h="46939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0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" panose="020B0503020204020204" pitchFamily="34" charset="0"/>
                            </a:rPr>
                            <a:t>Σ</a:t>
                          </a:r>
                          <a:endParaRPr lang="en-US" sz="20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b="1" u="none" strike="noStrike" dirty="0">
                              <a:effectLst/>
                              <a:latin typeface="Corbel" panose="020B0503020204020204" pitchFamily="34" charset="0"/>
                            </a:rPr>
                            <a:t>106,9</a:t>
                          </a:r>
                          <a:r>
                            <a:rPr lang="sr-Latn-BA" sz="2000" b="1" u="none" strike="noStrike" dirty="0">
                              <a:effectLst/>
                              <a:latin typeface="Corbel" panose="020B0503020204020204" pitchFamily="34" charset="0"/>
                            </a:rPr>
                            <a:t>09</a:t>
                          </a:r>
                          <a:r>
                            <a:rPr lang="en-US" sz="2000" b="1" u="none" strike="noStrike" dirty="0">
                              <a:effectLst/>
                              <a:latin typeface="Corbel" panose="020B0503020204020204" pitchFamily="34" charset="0"/>
                            </a:rPr>
                            <a:t> </a:t>
                          </a:r>
                          <a:endParaRPr lang="en-US" sz="20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000" b="1" u="none" strike="noStrike" dirty="0">
                              <a:effectLst/>
                              <a:latin typeface="Corbel" panose="020B0503020204020204" pitchFamily="34" charset="0"/>
                            </a:rPr>
                            <a:t>   5.880 </a:t>
                          </a:r>
                          <a:endParaRPr lang="en-US" sz="20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" panose="020B0503020204020204" pitchFamily="34" charset="0"/>
                          </a:endParaRPr>
                        </a:p>
                      </a:txBody>
                      <a:tcPr marL="12752" marR="12752" marT="12752" marB="0" anchor="ctr"/>
                    </a:tc>
                    <a:extLst>
                      <a:ext uri="{0D108BD9-81ED-4DB2-BD59-A6C34878D82A}">
                        <a16:rowId xmlns:a16="http://schemas.microsoft.com/office/drawing/2014/main" val="21272387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54967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9D48C3-ABBF-4516-BA8E-A134593F7E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5522" y="373625"/>
                <a:ext cx="11253020" cy="632214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sr-Cyrl-BA" sz="2400" b="1" dirty="0"/>
                  <a:t>1.2. Релативне мјере дисперзије </a:t>
                </a:r>
                <a:r>
                  <a:rPr lang="sr-Cyrl-BA" sz="2400" dirty="0"/>
                  <a:t>изражавају варијацију у процентима или у јединицама стандардне девијације</a:t>
                </a:r>
              </a:p>
              <a:p>
                <a:pPr marL="0" indent="0">
                  <a:buNone/>
                </a:pPr>
                <a:endParaRPr lang="sr-Cyrl-BA" sz="2400" dirty="0"/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а) Коефицијент варијације -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V: </a:t>
                </a:r>
                <a:r>
                  <a:rPr lang="sr-Cyrl-BA" sz="2400" dirty="0"/>
                  <a:t>релативна мјера варијабилитета у односу на </a:t>
                </a:r>
                <a:r>
                  <a:rPr lang="en-US" altLang="en-US" sz="2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</a:t>
                </a:r>
                <a:r>
                  <a:rPr lang="sr-Cyrl-BA" altLang="en-US" sz="2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.</a:t>
                </a:r>
              </a:p>
              <a:p>
                <a:pPr marL="0" indent="0">
                  <a:buNone/>
                </a:pPr>
                <a:r>
                  <a:rPr lang="sr-Cyrl-BA" sz="2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𝑉</m:t>
                    </m:r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𝜎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𝜇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3,118</m:t>
                        </m:r>
                      </m:num>
                      <m:den>
                        <m:r>
                          <a:rPr lang="sr-Latn-BA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22,909</m:t>
                        </m:r>
                      </m:den>
                    </m:f>
                    <m:r>
                      <a:rPr lang="sr-Latn-BA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𝟎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𝟏𝟑𝟔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→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𝟏𝟑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𝟔</m:t>
                    </m:r>
                    <m:r>
                      <a:rPr lang="sr-Latn-BA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%</m:t>
                    </m:r>
                  </m:oMath>
                </a14:m>
                <a:endParaRPr lang="sr-Latn-BA" sz="2400" b="1" dirty="0"/>
              </a:p>
              <a:p>
                <a:pPr marL="0" indent="0">
                  <a:buNone/>
                </a:pPr>
                <a:r>
                  <a:rPr lang="sr-Latn-BA" sz="2400" b="1" dirty="0"/>
                  <a:t>	</a:t>
                </a:r>
                <a:endParaRPr lang="sr-Cyrl-BA" sz="2400" b="1" dirty="0"/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:r>
                  <a:rPr lang="sr-Cyrl-BA" sz="2400" b="1" dirty="0">
                    <a:solidFill>
                      <a:schemeClr val="accent1"/>
                    </a:solidFill>
                  </a:rPr>
                  <a:t>б) Коефицијент интерквартилне варијације – </a:t>
                </a:r>
                <a:r>
                  <a:rPr lang="sr-Latn-BA" sz="2400" b="1" dirty="0">
                    <a:solidFill>
                      <a:schemeClr val="accent1"/>
                    </a:solidFill>
                  </a:rPr>
                  <a:t>Vq: </a:t>
                </a:r>
                <a:r>
                  <a:rPr lang="sr-Cyrl-BA" sz="2400" dirty="0"/>
                  <a:t>релативна мјера варијабилитета 	у односу</a:t>
                </a:r>
                <a:r>
                  <a:rPr lang="sr-Latn-BA" sz="2400" dirty="0"/>
                  <a:t> </a:t>
                </a:r>
                <a:r>
                  <a:rPr lang="sr-Cyrl-BA" sz="2400" dirty="0"/>
                  <a:t>на интерквартилну разлику.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26−20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26+20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𝟏𝟑𝟎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𝟏𝟑</m:t>
                    </m:r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sr-Latn-BA" sz="2400" b="1" dirty="0"/>
              </a:p>
              <a:p>
                <a:pPr marL="0" indent="0">
                  <a:buNone/>
                </a:pPr>
                <a:r>
                  <a:rPr lang="sr-Latn-BA" sz="2400" b="1" dirty="0"/>
                  <a:t>	</a:t>
                </a:r>
                <a:endParaRPr lang="sr-Latn-BA" sz="2400" dirty="0"/>
              </a:p>
              <a:p>
                <a:pPr marL="0" indent="0">
                  <a:buNone/>
                </a:pPr>
                <a:r>
                  <a:rPr lang="sr-Latn-BA" sz="2400" b="1" dirty="0"/>
                  <a:t>	</a:t>
                </a:r>
                <a:r>
                  <a:rPr lang="sr-Cyrl-BA" sz="2400" dirty="0"/>
                  <a:t>мјесто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=3 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endParaRPr lang="sr-Latn-BA" sz="2400" dirty="0"/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:r>
                  <a:rPr lang="sr-Cyrl-BA" sz="2400" dirty="0"/>
                  <a:t>мјесто</a:t>
                </a:r>
                <a:r>
                  <a:rPr lang="sr-Latn-BA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3(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num>
                      <m:den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=9 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26</m:t>
                    </m:r>
                  </m:oMath>
                </a14:m>
                <a:endParaRPr lang="sr-Latn-BA" sz="2400" dirty="0"/>
              </a:p>
              <a:p>
                <a:pPr marL="0" indent="0">
                  <a:buNone/>
                </a:pPr>
                <a:r>
                  <a:rPr lang="sr-Latn-BA" sz="2400" dirty="0"/>
                  <a:t>	</a:t>
                </a:r>
                <a:endParaRPr lang="sr-Cyrl-BA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9D48C3-ABBF-4516-BA8E-A134593F7E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5522" y="373625"/>
                <a:ext cx="11253020" cy="6322143"/>
              </a:xfrm>
              <a:blipFill>
                <a:blip r:embed="rId2"/>
                <a:stretch>
                  <a:fillRect l="-704" t="-1157" r="-4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6414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FDF8C-4BA3-4C83-8ACF-55ACB6877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07608"/>
            <a:ext cx="7729728" cy="1188720"/>
          </a:xfrm>
        </p:spPr>
        <p:txBody>
          <a:bodyPr/>
          <a:lstStyle/>
          <a:p>
            <a:r>
              <a:rPr lang="sr-Cyrl-BA" b="1" dirty="0"/>
              <a:t>Серије дистрибуције фреквЕнција</a:t>
            </a:r>
            <a:br>
              <a:rPr lang="sr-Cyrl-BA" b="1" dirty="0"/>
            </a:br>
            <a:r>
              <a:rPr lang="sr-Cyrl-BA" sz="2400" b="1" dirty="0">
                <a:solidFill>
                  <a:schemeClr val="accent1"/>
                </a:solidFill>
              </a:rPr>
              <a:t>(са непрекидним обиљежјем)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36FA7-41CE-4CCF-BF27-45452F30F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7" y="1773593"/>
            <a:ext cx="11325726" cy="4876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400" b="1" dirty="0">
                <a:solidFill>
                  <a:schemeClr val="accent1"/>
                </a:solidFill>
              </a:rPr>
              <a:t>Примјер: </a:t>
            </a:r>
            <a:r>
              <a:rPr lang="ru-RU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Мјерењем једне реакције у 20</a:t>
            </a:r>
            <a:r>
              <a:rPr lang="ru-RU" altLang="en-US" sz="24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експеримената установљено је њено 	      трајање у секундама и добијени</a:t>
            </a:r>
            <a:r>
              <a:rPr lang="sr-Cyrl-BA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су</a:t>
            </a:r>
            <a:r>
              <a:rPr lang="ru-RU" altLang="en-US" sz="24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сљедећи резултати</a:t>
            </a:r>
            <a:r>
              <a:rPr lang="sr-Cyrl-BA" altLang="en-US" sz="2400" dirty="0"/>
              <a:t>: </a:t>
            </a:r>
          </a:p>
          <a:p>
            <a:pPr marL="0" indent="0">
              <a:buNone/>
            </a:pPr>
            <a:r>
              <a:rPr lang="sr-Cyrl-BA" sz="2400" b="1" dirty="0">
                <a:solidFill>
                  <a:schemeClr val="accent1"/>
                </a:solidFill>
              </a:rPr>
              <a:t>		</a:t>
            </a:r>
            <a:r>
              <a:rPr lang="sr-Cyrl-BA" sz="2400" b="1" dirty="0">
                <a:solidFill>
                  <a:schemeClr val="tx1"/>
                </a:solidFill>
              </a:rPr>
              <a:t>16	22	17	15	28	24	10	16	18	21			20	26	33	13	16	29	17	16	22	22</a:t>
            </a:r>
            <a:endParaRPr lang="sr-Cyrl-BA" altLang="en-US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sr-Cyrl-BA" altLang="en-US" sz="2400" dirty="0">
                <a:solidFill>
                  <a:schemeClr val="tx1"/>
                </a:solidFill>
              </a:rPr>
              <a:t>Формирати серију дистрибуције фреквенција, а затим израчунати и објаснити: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Cyrl-BA" altLang="en-US" sz="2400" dirty="0">
                <a:solidFill>
                  <a:schemeClr val="tx1"/>
                </a:solidFill>
              </a:rPr>
              <a:t>1) Мјере централне тенденције (</a:t>
            </a:r>
            <a:r>
              <a:rPr lang="en-US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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H, G, M</a:t>
            </a:r>
            <a:r>
              <a:rPr lang="sr-Latn-BA" altLang="en-US" sz="24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o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и</a:t>
            </a:r>
            <a:r>
              <a:rPr lang="sr-Latn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M</a:t>
            </a:r>
            <a:r>
              <a:rPr lang="sr-Latn-BA" altLang="en-US" sz="24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e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),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2) Мјере варијабилитета (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  <a:sym typeface="Courier New" panose="02070309020205020404" pitchFamily="49" charset="0"/>
              </a:rPr>
              <a:t>s</a:t>
            </a:r>
            <a:r>
              <a:rPr lang="en-US" altLang="en-US" sz="2400" baseline="30000" dirty="0">
                <a:solidFill>
                  <a:schemeClr val="tx1"/>
                </a:solidFill>
              </a:rPr>
              <a:t>2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, </a:t>
            </a:r>
            <a:r>
              <a:rPr lang="en-US" altLang="en-US" sz="2400" dirty="0">
                <a:solidFill>
                  <a:srgbClr val="000000"/>
                </a:solidFill>
                <a:latin typeface="Symbol" panose="05050102010706020507" pitchFamily="18" charset="2"/>
                <a:sym typeface="Courier New" panose="02070309020205020404" pitchFamily="49" charset="0"/>
              </a:rPr>
              <a:t>s</a:t>
            </a:r>
            <a:r>
              <a:rPr lang="en-US" altLang="en-US" sz="2400" dirty="0">
                <a:solidFill>
                  <a:schemeClr val="tx1"/>
                </a:solidFill>
              </a:rPr>
              <a:t>, </a:t>
            </a:r>
            <a:r>
              <a:rPr lang="sr-Cyrl-BA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V 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и</a:t>
            </a:r>
            <a:r>
              <a:rPr lang="en-US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sym typeface="Courier New" panose="02070309020205020404" pitchFamily="49" charset="0"/>
              </a:rPr>
              <a:t>Vq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) и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3) Мјере облика распореда (коефицијенте асиметрије и спљоштености, </a:t>
            </a:r>
            <a:r>
              <a:rPr lang="sr-Latn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Pearson-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ове мјере асиметрије,</a:t>
            </a:r>
            <a:r>
              <a:rPr lang="sr-Latn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 Bowley-</a:t>
            </a:r>
            <a:r>
              <a:rPr lang="sr-Cyrl-BA" altLang="en-US" sz="2400" dirty="0">
                <a:solidFill>
                  <a:schemeClr val="tx1"/>
                </a:solidFill>
                <a:sym typeface="Courier New" panose="02070309020205020404" pitchFamily="49" charset="0"/>
              </a:rPr>
              <a:t>ев коефицијент асиметрије (мјере облика распореда), а затим упоредити </a:t>
            </a:r>
            <a:r>
              <a:rPr lang="en-US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</a:t>
            </a:r>
            <a:r>
              <a:rPr lang="sr-Cyrl-BA" alt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, Мо и Ме).</a:t>
            </a:r>
            <a:endParaRPr lang="sr-Cyrl-BA" altLang="en-US" sz="2400" dirty="0">
              <a:solidFill>
                <a:schemeClr val="tx1"/>
              </a:solidFill>
              <a:sym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57739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1136</TotalTime>
  <Words>1642</Words>
  <Application>Microsoft Office PowerPoint</Application>
  <PresentationFormat>Widescreen</PresentationFormat>
  <Paragraphs>363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Cambria</vt:lpstr>
      <vt:lpstr>Cambria Math</vt:lpstr>
      <vt:lpstr>Corbel</vt:lpstr>
      <vt:lpstr>Gill Sans</vt:lpstr>
      <vt:lpstr>Gill Sans MT</vt:lpstr>
      <vt:lpstr>Symbol</vt:lpstr>
      <vt:lpstr>Times New Roman</vt:lpstr>
      <vt:lpstr>Wingdings</vt:lpstr>
      <vt:lpstr>Parcel</vt:lpstr>
      <vt:lpstr>ДЕСКРИПТИВНА АНАЛИЗА</vt:lpstr>
      <vt:lpstr>PowerPoint Presentation</vt:lpstr>
      <vt:lpstr>Просте серије (серије са негруписаним подацима)</vt:lpstr>
      <vt:lpstr>1. Мјере централне тенденције</vt:lpstr>
      <vt:lpstr>PowerPoint Presentation</vt:lpstr>
      <vt:lpstr>2. Мјере дисперзије </vt:lpstr>
      <vt:lpstr>PowerPoint Presentation</vt:lpstr>
      <vt:lpstr>PowerPoint Presentation</vt:lpstr>
      <vt:lpstr>Серије дистрибуције фреквЕнција (са непрекидним обиљежјем)</vt:lpstr>
      <vt:lpstr>PowerPoint Presentation</vt:lpstr>
      <vt:lpstr>PowerPoint Presentation</vt:lpstr>
      <vt:lpstr>1. Мјере центалне тенденције</vt:lpstr>
      <vt:lpstr>PowerPoint Presentation</vt:lpstr>
      <vt:lpstr>2. Мјере дисперзије </vt:lpstr>
      <vt:lpstr>PowerPoint Presentation</vt:lpstr>
      <vt:lpstr>3. Мјере облика распореда</vt:lpstr>
      <vt:lpstr>Задаци за вјежбу</vt:lpstr>
      <vt:lpstr>Задаци за вјежбу</vt:lpstr>
      <vt:lpstr>Задаци за вјежбу</vt:lpstr>
      <vt:lpstr>Хвала на пажњи!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ДЕСКРИПТИВНА АНАЛИЗА</dc:title>
  <dc:creator>Marić, Milica</dc:creator>
  <cp:lastModifiedBy>Marić, Milica</cp:lastModifiedBy>
  <cp:revision>59</cp:revision>
  <dcterms:created xsi:type="dcterms:W3CDTF">2022-02-26T09:19:48Z</dcterms:created>
  <dcterms:modified xsi:type="dcterms:W3CDTF">2022-03-06T14:31:04Z</dcterms:modified>
</cp:coreProperties>
</file>