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68" r:id="rId5"/>
    <p:sldId id="259" r:id="rId6"/>
    <p:sldId id="260" r:id="rId7"/>
    <p:sldId id="261" r:id="rId8"/>
    <p:sldId id="269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39EC-2A05-4F83-B93A-02445DEE958A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2EACD-A8E9-425B-8D42-5476DF75C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437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39EC-2A05-4F83-B93A-02445DEE958A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2EACD-A8E9-425B-8D42-5476DF75C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504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39EC-2A05-4F83-B93A-02445DEE958A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2EACD-A8E9-425B-8D42-5476DF75C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661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39EC-2A05-4F83-B93A-02445DEE958A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2EACD-A8E9-425B-8D42-5476DF75C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979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39EC-2A05-4F83-B93A-02445DEE958A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2EACD-A8E9-425B-8D42-5476DF75C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2076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39EC-2A05-4F83-B93A-02445DEE958A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2EACD-A8E9-425B-8D42-5476DF75C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12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39EC-2A05-4F83-B93A-02445DEE958A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2EACD-A8E9-425B-8D42-5476DF75CB5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35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39EC-2A05-4F83-B93A-02445DEE958A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2EACD-A8E9-425B-8D42-5476DF75C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98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39EC-2A05-4F83-B93A-02445DEE958A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2EACD-A8E9-425B-8D42-5476DF75C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469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39EC-2A05-4F83-B93A-02445DEE958A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2EACD-A8E9-425B-8D42-5476DF75C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A14C39EC-2A05-4F83-B93A-02445DEE958A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2EACD-A8E9-425B-8D42-5476DF75C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295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A14C39EC-2A05-4F83-B93A-02445DEE958A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E532EACD-A8E9-425B-8D42-5476DF75C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13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AF0D3-6169-420D-90BC-14A0596513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b="1" dirty="0"/>
              <a:t>SREDNJI ROK PLAĆANJA</a:t>
            </a:r>
            <a:br>
              <a:rPr lang="sr-Latn-BA" b="1" dirty="0"/>
            </a:br>
            <a:r>
              <a:rPr lang="sr-Latn-BA" b="1" dirty="0"/>
              <a:t>MJENICE</a:t>
            </a:r>
            <a:endParaRPr lang="en-US" b="1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6DD26571-1EFB-432C-B622-FF50614DC7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5618106"/>
            <a:ext cx="6801612" cy="1239894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Milica </a:t>
            </a:r>
            <a:r>
              <a:rPr lang="en-US" b="1" dirty="0" err="1">
                <a:solidFill>
                  <a:schemeClr val="tx1"/>
                </a:solidFill>
              </a:rPr>
              <a:t>Marić</a:t>
            </a:r>
            <a:r>
              <a:rPr lang="en-US" b="1" dirty="0">
                <a:solidFill>
                  <a:schemeClr val="tx1"/>
                </a:solidFill>
              </a:rPr>
              <a:t>, ma</a:t>
            </a:r>
          </a:p>
          <a:p>
            <a:r>
              <a:rPr lang="en-US" b="1" dirty="0">
                <a:solidFill>
                  <a:schemeClr val="tx1"/>
                </a:solidFill>
              </a:rPr>
              <a:t>milica.maric@ef.unibl.org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0966C1A4-7C1B-467A-967F-9D6C102026DA}"/>
              </a:ext>
            </a:extLst>
          </p:cNvPr>
          <p:cNvSpPr txBox="1">
            <a:spLocks/>
          </p:cNvSpPr>
          <p:nvPr/>
        </p:nvSpPr>
        <p:spPr>
          <a:xfrm>
            <a:off x="2695194" y="4205438"/>
            <a:ext cx="6801612" cy="123989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BA" b="1" dirty="0">
                <a:solidFill>
                  <a:schemeClr val="tx1"/>
                </a:solidFill>
              </a:rPr>
              <a:t>Vježbe 4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449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726D3-3040-4CED-85AC-014539EDC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621" y="127001"/>
            <a:ext cx="10925666" cy="1112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b="1" dirty="0"/>
              <a:t>Primjer: </a:t>
            </a:r>
            <a:r>
              <a:rPr lang="sr-Latn-BA" sz="2000" dirty="0"/>
              <a:t>Preduzeće duguje 15.000 n.j. sa rokom 25.05. i 36.000 n.j. sa rokom 15.09, po kamatnoj stopi od 5%. Za pokriće ovih dugovanja, preduzeće eskontuje mjenicu sa rokom 08.11. Na koji iznos glasi mjenica, ako je eskontna stopa 5%, provizija 2‰</a:t>
            </a:r>
            <a:r>
              <a:rPr lang="sr-Latn-BA" sz="2000" b="1" dirty="0"/>
              <a:t> </a:t>
            </a:r>
            <a:r>
              <a:rPr lang="sr-Latn-BA" sz="2000" dirty="0"/>
              <a:t>i troškovi obrade 4,60 n.j? Racionalni eskont.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0EF745F-8F24-440A-8BEB-F44B8419D5F7}"/>
                  </a:ext>
                </a:extLst>
              </p:cNvPr>
              <p:cNvSpPr txBox="1"/>
              <p:nvPr/>
            </p:nvSpPr>
            <p:spPr>
              <a:xfrm>
                <a:off x="499621" y="1409047"/>
                <a:ext cx="10925666" cy="1391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BA" dirty="0"/>
                  <a:t>Srednji rok plaćanja dugovanja: </a:t>
                </a:r>
                <a14:m>
                  <m:oMath xmlns:m="http://schemas.openxmlformats.org/officeDocument/2006/math">
                    <m:r>
                      <a:rPr lang="sr-Latn-BA" b="0" i="1" smtClean="0">
                        <a:latin typeface="Cambria Math" panose="02040503050406030204" pitchFamily="18" charset="0"/>
                      </a:rPr>
                      <m:t>15.000</m:t>
                    </m:r>
                    <m:r>
                      <a:rPr lang="sr-Latn-B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+36</m:t>
                    </m:r>
                    <m:r>
                      <a:rPr lang="sr-Latn-BA" i="1">
                        <a:latin typeface="Cambria Math" panose="02040503050406030204" pitchFamily="18" charset="0"/>
                      </a:rPr>
                      <m:t>.000</m:t>
                    </m:r>
                    <m:r>
                      <a:rPr lang="sr-Latn-B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sr-Latn-B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BA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BA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1+0,05</m:t>
                            </m:r>
                            <m:r>
                              <a:rPr lang="sr-Latn-BA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f>
                              <m:fPr>
                                <m:ctrlPr>
                                  <a:rPr lang="sr-Latn-BA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BA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113</m:t>
                                </m:r>
                              </m:num>
                              <m:den>
                                <m:r>
                                  <a:rPr lang="sr-Latn-BA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360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sr-Latn-B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=51.000∙</m:t>
                    </m:r>
                    <m:sSup>
                      <m:sSupPr>
                        <m:ctrlPr>
                          <a:rPr lang="sr-Latn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BA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BA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1+0,05∙</m:t>
                            </m:r>
                            <m:f>
                              <m:fPr>
                                <m:ctrlPr>
                                  <a:rPr lang="sr-Latn-BA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sr-Latn-BA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sr-Latn-BA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𝑠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sr-Latn-BA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360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sr-Latn-BA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=79,76≈80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𝑑𝑎𝑛𝑎</m:t>
                      </m:r>
                    </m:oMath>
                  </m:oMathPara>
                </a14:m>
                <a:endParaRPr lang="sr-Latn-BA" b="0" dirty="0">
                  <a:ea typeface="Cambria Math" panose="02040503050406030204" pitchFamily="18" charset="0"/>
                </a:endParaRPr>
              </a:p>
              <a:p>
                <a:endParaRPr lang="sr-Latn-BA" dirty="0"/>
              </a:p>
              <a:p>
                <a:r>
                  <a:rPr lang="sr-Latn-BA" dirty="0"/>
                  <a:t>Srednji rok plaćanja dugovanja: 25.05</a:t>
                </a:r>
                <a:r>
                  <a:rPr lang="en-US" dirty="0"/>
                  <a:t>.</a:t>
                </a:r>
                <a:r>
                  <a:rPr lang="sr-Latn-BA" dirty="0"/>
                  <a:t>+80 dana = 13.08.</a:t>
                </a:r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0EF745F-8F24-440A-8BEB-F44B8419D5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621" y="1409047"/>
                <a:ext cx="10925666" cy="1391984"/>
              </a:xfrm>
              <a:prstGeom prst="rect">
                <a:avLst/>
              </a:prstGeom>
              <a:blipFill>
                <a:blip r:embed="rId2"/>
                <a:stretch>
                  <a:fillRect l="-502" b="-6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EF8E3A9D-632B-413B-A1E6-FF0B5D1E7120}"/>
              </a:ext>
            </a:extLst>
          </p:cNvPr>
          <p:cNvSpPr txBox="1"/>
          <p:nvPr/>
        </p:nvSpPr>
        <p:spPr>
          <a:xfrm>
            <a:off x="1951348" y="2903455"/>
            <a:ext cx="42637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2000" dirty="0"/>
              <a:t>13.08.</a:t>
            </a:r>
          </a:p>
          <a:p>
            <a:endParaRPr lang="sr-Latn-BA" sz="2000" dirty="0"/>
          </a:p>
          <a:p>
            <a:r>
              <a:rPr lang="sr-Latn-BA" sz="2000" dirty="0"/>
              <a:t>    Nominalna vrijednost</a:t>
            </a:r>
          </a:p>
          <a:p>
            <a:pPr marL="342900" indent="-342900">
              <a:buFontTx/>
              <a:buChar char="-"/>
            </a:pPr>
            <a:r>
              <a:rPr lang="sr-Latn-BA" sz="2000" dirty="0"/>
              <a:t>Eskont</a:t>
            </a:r>
          </a:p>
          <a:p>
            <a:pPr marL="342900" indent="-342900">
              <a:buFontTx/>
              <a:buChar char="-"/>
            </a:pPr>
            <a:endParaRPr lang="sr-Latn-BA" sz="2000" dirty="0"/>
          </a:p>
          <a:p>
            <a:r>
              <a:rPr lang="sr-Latn-BA" sz="2000" dirty="0"/>
              <a:t>    Eskontovana vrijednost</a:t>
            </a:r>
          </a:p>
          <a:p>
            <a:pPr marL="285750" indent="-285750">
              <a:buFontTx/>
              <a:buChar char="-"/>
            </a:pPr>
            <a:r>
              <a:rPr lang="sr-Latn-BA" sz="2000" dirty="0"/>
              <a:t>Provizija</a:t>
            </a:r>
          </a:p>
          <a:p>
            <a:pPr marL="285750" indent="-285750">
              <a:buFontTx/>
              <a:buChar char="-"/>
            </a:pPr>
            <a:r>
              <a:rPr lang="sr-Latn-BA" sz="2000" dirty="0"/>
              <a:t>Adm. troškovi </a:t>
            </a:r>
          </a:p>
          <a:p>
            <a:endParaRPr lang="sr-Latn-BA" sz="2000" dirty="0"/>
          </a:p>
          <a:p>
            <a:r>
              <a:rPr lang="sr-Latn-BA" sz="2000" dirty="0"/>
              <a:t>    </a:t>
            </a:r>
            <a:r>
              <a:rPr lang="sr-Latn-BA" sz="2000" b="1" dirty="0"/>
              <a:t>Čista eskontovana vrijednost</a:t>
            </a:r>
          </a:p>
          <a:p>
            <a:pPr marL="285750" indent="-285750">
              <a:buFontTx/>
              <a:buChar char="-"/>
            </a:pPr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48D547-FB0C-4005-83DA-7CA5E2B852B0}"/>
              </a:ext>
            </a:extLst>
          </p:cNvPr>
          <p:cNvSpPr txBox="1"/>
          <p:nvPr/>
        </p:nvSpPr>
        <p:spPr>
          <a:xfrm>
            <a:off x="6215082" y="2903454"/>
            <a:ext cx="354447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BA" sz="2000" dirty="0"/>
          </a:p>
          <a:p>
            <a:endParaRPr lang="sr-Latn-BA" sz="2000" dirty="0"/>
          </a:p>
          <a:p>
            <a:r>
              <a:rPr lang="sr-Latn-BA" sz="2000" dirty="0"/>
              <a:t>         xxxx  dosp. 08.11.</a:t>
            </a:r>
          </a:p>
          <a:p>
            <a:pPr marL="342900" indent="-342900">
              <a:buFontTx/>
              <a:buChar char="-"/>
            </a:pPr>
            <a:r>
              <a:rPr lang="sr-Latn-BA" sz="2000" dirty="0"/>
              <a:t>    xxxx</a:t>
            </a:r>
          </a:p>
          <a:p>
            <a:pPr marL="342900" indent="-342900">
              <a:buFontTx/>
              <a:buChar char="-"/>
            </a:pPr>
            <a:endParaRPr lang="sr-Latn-BA" sz="2000" dirty="0"/>
          </a:p>
          <a:p>
            <a:r>
              <a:rPr lang="sr-Latn-BA" sz="2000" dirty="0"/>
              <a:t>           xxxx</a:t>
            </a:r>
          </a:p>
          <a:p>
            <a:pPr marL="285750" indent="-285750">
              <a:buFontTx/>
              <a:buChar char="-"/>
            </a:pPr>
            <a:r>
              <a:rPr lang="sr-Latn-BA" sz="2000" dirty="0"/>
              <a:t>       xxxx</a:t>
            </a:r>
          </a:p>
          <a:p>
            <a:pPr marL="285750" indent="-285750">
              <a:buFontTx/>
              <a:buChar char="-"/>
            </a:pPr>
            <a:r>
              <a:rPr lang="sr-Latn-BA" sz="2000" dirty="0"/>
              <a:t>         4,60 </a:t>
            </a:r>
          </a:p>
          <a:p>
            <a:endParaRPr lang="sr-Latn-BA" sz="2000" dirty="0"/>
          </a:p>
          <a:p>
            <a:r>
              <a:rPr lang="sr-Latn-BA" sz="2000" dirty="0"/>
              <a:t>      </a:t>
            </a:r>
            <a:r>
              <a:rPr lang="sr-Latn-BA" sz="2000" b="1" dirty="0"/>
              <a:t>51.000,00</a:t>
            </a:r>
          </a:p>
          <a:p>
            <a:pPr marL="285750" indent="-285750">
              <a:buFontTx/>
              <a:buChar char="-"/>
            </a:pPr>
            <a:endParaRPr lang="en-US" sz="2000" dirty="0"/>
          </a:p>
        </p:txBody>
      </p:sp>
      <p:sp>
        <p:nvSpPr>
          <p:cNvPr id="8" name="Arrow: Up 7">
            <a:extLst>
              <a:ext uri="{FF2B5EF4-FFF2-40B4-BE49-F238E27FC236}">
                <a16:creationId xmlns:a16="http://schemas.microsoft.com/office/drawing/2014/main" id="{B8D936DC-0BD3-43FF-A41A-7AF696B171CE}"/>
              </a:ext>
            </a:extLst>
          </p:cNvPr>
          <p:cNvSpPr/>
          <p:nvPr/>
        </p:nvSpPr>
        <p:spPr>
          <a:xfrm>
            <a:off x="9235449" y="3429000"/>
            <a:ext cx="282804" cy="253581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FA4021-5738-4CD5-8273-C92525727E69}"/>
              </a:ext>
            </a:extLst>
          </p:cNvPr>
          <p:cNvSpPr txBox="1"/>
          <p:nvPr/>
        </p:nvSpPr>
        <p:spPr>
          <a:xfrm>
            <a:off x="9518253" y="4477474"/>
            <a:ext cx="23727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2000" b="1" dirty="0"/>
              <a:t>RETROGRADNI METOD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256175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 animBg="1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00545E-1F5A-404F-B859-A31FC768267E}"/>
              </a:ext>
            </a:extLst>
          </p:cNvPr>
          <p:cNvSpPr txBox="1"/>
          <p:nvPr/>
        </p:nvSpPr>
        <p:spPr>
          <a:xfrm>
            <a:off x="1970202" y="2180255"/>
            <a:ext cx="42637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2000" dirty="0"/>
              <a:t>13.08.</a:t>
            </a:r>
          </a:p>
          <a:p>
            <a:endParaRPr lang="sr-Latn-BA" sz="2000" dirty="0"/>
          </a:p>
          <a:p>
            <a:r>
              <a:rPr lang="sr-Latn-BA" sz="2000" dirty="0"/>
              <a:t>    Nominalna vrijednost</a:t>
            </a:r>
          </a:p>
          <a:p>
            <a:pPr marL="342900" indent="-342900">
              <a:buFontTx/>
              <a:buChar char="-"/>
            </a:pPr>
            <a:r>
              <a:rPr lang="sr-Latn-BA" sz="2000" dirty="0"/>
              <a:t>Eskont</a:t>
            </a:r>
          </a:p>
          <a:p>
            <a:pPr marL="342900" indent="-342900">
              <a:buFontTx/>
              <a:buChar char="-"/>
            </a:pPr>
            <a:endParaRPr lang="sr-Latn-BA" sz="2000" dirty="0"/>
          </a:p>
          <a:p>
            <a:r>
              <a:rPr lang="sr-Latn-BA" sz="2000" dirty="0"/>
              <a:t>    Eskontovana vrijednost</a:t>
            </a:r>
          </a:p>
          <a:p>
            <a:pPr marL="285750" indent="-285750">
              <a:buFontTx/>
              <a:buChar char="-"/>
            </a:pPr>
            <a:r>
              <a:rPr lang="sr-Latn-BA" sz="2000" dirty="0"/>
              <a:t>Provizija</a:t>
            </a:r>
          </a:p>
          <a:p>
            <a:pPr marL="285750" indent="-285750">
              <a:buFontTx/>
              <a:buChar char="-"/>
            </a:pPr>
            <a:r>
              <a:rPr lang="sr-Latn-BA" sz="2000" dirty="0"/>
              <a:t>Adm. troškovi </a:t>
            </a:r>
          </a:p>
          <a:p>
            <a:endParaRPr lang="sr-Latn-BA" sz="2000" dirty="0"/>
          </a:p>
          <a:p>
            <a:r>
              <a:rPr lang="sr-Latn-BA" sz="2000" dirty="0"/>
              <a:t>    </a:t>
            </a:r>
            <a:r>
              <a:rPr lang="sr-Latn-BA" sz="2000" b="1" dirty="0"/>
              <a:t>Čista eskontovana vrijednost</a:t>
            </a:r>
          </a:p>
          <a:p>
            <a:pPr marL="285750" indent="-285750">
              <a:buFontTx/>
              <a:buChar char="-"/>
            </a:pP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8EF59B-9CE4-4CC5-A24F-0CA2FD9FBC08}"/>
              </a:ext>
            </a:extLst>
          </p:cNvPr>
          <p:cNvSpPr txBox="1"/>
          <p:nvPr/>
        </p:nvSpPr>
        <p:spPr>
          <a:xfrm>
            <a:off x="6233936" y="2180254"/>
            <a:ext cx="354447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BA" sz="2000" dirty="0"/>
          </a:p>
          <a:p>
            <a:endParaRPr lang="sr-Latn-BA" sz="2000" dirty="0"/>
          </a:p>
          <a:p>
            <a:r>
              <a:rPr lang="sr-Latn-BA" sz="2000" dirty="0"/>
              <a:t>         xxxx  dosp. 08.11.</a:t>
            </a:r>
          </a:p>
          <a:p>
            <a:pPr marL="342900" indent="-342900">
              <a:buFontTx/>
              <a:buChar char="-"/>
            </a:pPr>
            <a:r>
              <a:rPr lang="sr-Latn-BA" sz="2000" dirty="0"/>
              <a:t>    xxxx</a:t>
            </a:r>
          </a:p>
          <a:p>
            <a:pPr marL="342900" indent="-342900">
              <a:buFontTx/>
              <a:buChar char="-"/>
            </a:pPr>
            <a:endParaRPr lang="sr-Latn-BA" sz="2000" dirty="0"/>
          </a:p>
          <a:p>
            <a:r>
              <a:rPr lang="sr-Latn-BA" sz="2000" dirty="0"/>
              <a:t>      51.106,81</a:t>
            </a:r>
          </a:p>
          <a:p>
            <a:pPr marL="285750" indent="-285750">
              <a:buFontTx/>
              <a:buChar char="-"/>
            </a:pPr>
            <a:r>
              <a:rPr lang="sr-Latn-BA" sz="2000" dirty="0"/>
              <a:t>      102,21</a:t>
            </a:r>
          </a:p>
          <a:p>
            <a:pPr marL="285750" indent="-285750">
              <a:buFontTx/>
              <a:buChar char="-"/>
            </a:pPr>
            <a:r>
              <a:rPr lang="sr-Latn-BA" sz="2000" dirty="0"/>
              <a:t>         4,60 </a:t>
            </a:r>
          </a:p>
          <a:p>
            <a:endParaRPr lang="sr-Latn-BA" sz="2000" dirty="0"/>
          </a:p>
          <a:p>
            <a:r>
              <a:rPr lang="sr-Latn-BA" sz="2000" dirty="0"/>
              <a:t>      </a:t>
            </a:r>
            <a:r>
              <a:rPr lang="sr-Latn-BA" sz="2000" b="1" dirty="0"/>
              <a:t>51.000,00</a:t>
            </a:r>
          </a:p>
          <a:p>
            <a:pPr marL="285750" indent="-285750">
              <a:buFontTx/>
              <a:buChar char="-"/>
            </a:pP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D8CAB38-FDF4-4BB6-ABC5-EA0432C66BCC}"/>
                  </a:ext>
                </a:extLst>
              </p:cNvPr>
              <p:cNvSpPr txBox="1"/>
              <p:nvPr/>
            </p:nvSpPr>
            <p:spPr>
              <a:xfrm>
                <a:off x="1093987" y="358219"/>
                <a:ext cx="3952171" cy="13849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51.000+4,60+0,002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𝐺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sr-Latn-BA" b="0" dirty="0">
                  <a:ea typeface="Cambria Math" panose="02040503050406030204" pitchFamily="18" charset="0"/>
                </a:endParaRPr>
              </a:p>
              <a:p>
                <a:endParaRPr lang="sr-Latn-BA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𝑮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𝟓𝟏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𝟏𝟎𝟔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𝟖𝟏</m:t>
                      </m:r>
                    </m:oMath>
                  </m:oMathPara>
                </a14:m>
                <a:endParaRPr lang="sr-Latn-BA" b="1" dirty="0">
                  <a:ea typeface="Cambria Math" panose="02040503050406030204" pitchFamily="18" charset="0"/>
                </a:endParaRPr>
              </a:p>
              <a:p>
                <a:endParaRPr lang="sr-Latn-BA" b="1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𝑷𝒓𝒐𝒗𝒊𝒛𝒊𝒋𝒂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𝟏𝟎𝟐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𝟐𝟏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D8CAB38-FDF4-4BB6-ABC5-EA0432C66B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3987" y="358219"/>
                <a:ext cx="3952171" cy="1384995"/>
              </a:xfrm>
              <a:prstGeom prst="rect">
                <a:avLst/>
              </a:prstGeom>
              <a:blipFill>
                <a:blip r:embed="rId2"/>
                <a:stretch>
                  <a:fillRect l="-2619" b="-6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5845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F34A822-E0EB-44A0-B49F-071703CCDFA8}"/>
              </a:ext>
            </a:extLst>
          </p:cNvPr>
          <p:cNvSpPr txBox="1"/>
          <p:nvPr/>
        </p:nvSpPr>
        <p:spPr>
          <a:xfrm>
            <a:off x="2017336" y="2642168"/>
            <a:ext cx="42637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2000" dirty="0"/>
              <a:t>13.08.</a:t>
            </a:r>
          </a:p>
          <a:p>
            <a:endParaRPr lang="sr-Latn-BA" sz="2000" dirty="0"/>
          </a:p>
          <a:p>
            <a:r>
              <a:rPr lang="sr-Latn-BA" sz="2000" dirty="0"/>
              <a:t>    Nominalna vrijednost</a:t>
            </a:r>
          </a:p>
          <a:p>
            <a:pPr marL="342900" indent="-342900">
              <a:buFontTx/>
              <a:buChar char="-"/>
            </a:pPr>
            <a:r>
              <a:rPr lang="sr-Latn-BA" sz="2000" dirty="0"/>
              <a:t>Eskont</a:t>
            </a:r>
          </a:p>
          <a:p>
            <a:pPr marL="342900" indent="-342900">
              <a:buFontTx/>
              <a:buChar char="-"/>
            </a:pPr>
            <a:endParaRPr lang="sr-Latn-BA" sz="2000" dirty="0"/>
          </a:p>
          <a:p>
            <a:r>
              <a:rPr lang="sr-Latn-BA" sz="2000" dirty="0"/>
              <a:t>    Eskontovana vrijednost</a:t>
            </a:r>
          </a:p>
          <a:p>
            <a:pPr marL="285750" indent="-285750">
              <a:buFontTx/>
              <a:buChar char="-"/>
            </a:pPr>
            <a:r>
              <a:rPr lang="sr-Latn-BA" sz="2000" dirty="0"/>
              <a:t>Provizija</a:t>
            </a:r>
          </a:p>
          <a:p>
            <a:pPr marL="285750" indent="-285750">
              <a:buFontTx/>
              <a:buChar char="-"/>
            </a:pPr>
            <a:r>
              <a:rPr lang="sr-Latn-BA" sz="2000" dirty="0"/>
              <a:t>Adm. troškovi </a:t>
            </a:r>
          </a:p>
          <a:p>
            <a:endParaRPr lang="sr-Latn-BA" sz="2000" dirty="0"/>
          </a:p>
          <a:p>
            <a:r>
              <a:rPr lang="sr-Latn-BA" sz="2000" dirty="0"/>
              <a:t>    </a:t>
            </a:r>
            <a:r>
              <a:rPr lang="sr-Latn-BA" sz="2000" b="1" dirty="0"/>
              <a:t>Čista eskontovana vrijednost</a:t>
            </a:r>
          </a:p>
          <a:p>
            <a:pPr marL="285750" indent="-285750">
              <a:buFontTx/>
              <a:buChar char="-"/>
            </a:pP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5C2F2E-1CAF-4BDE-9DF5-7EAA3DD1D45A}"/>
              </a:ext>
            </a:extLst>
          </p:cNvPr>
          <p:cNvSpPr txBox="1"/>
          <p:nvPr/>
        </p:nvSpPr>
        <p:spPr>
          <a:xfrm>
            <a:off x="6281070" y="2642167"/>
            <a:ext cx="354447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BA" sz="2000" dirty="0"/>
          </a:p>
          <a:p>
            <a:endParaRPr lang="sr-Latn-BA" sz="2000" dirty="0"/>
          </a:p>
          <a:p>
            <a:r>
              <a:rPr lang="sr-Latn-BA" sz="2000" b="1" dirty="0"/>
              <a:t>    51.724,35  </a:t>
            </a:r>
            <a:r>
              <a:rPr lang="sr-Latn-BA" sz="2000" dirty="0"/>
              <a:t>dosp. 08.11.</a:t>
            </a:r>
          </a:p>
          <a:p>
            <a:pPr marL="342900" indent="-342900">
              <a:buFontTx/>
              <a:buChar char="-"/>
            </a:pPr>
            <a:r>
              <a:rPr lang="sr-Latn-BA" sz="2000" dirty="0"/>
              <a:t>     617,54</a:t>
            </a:r>
          </a:p>
          <a:p>
            <a:pPr marL="342900" indent="-342900">
              <a:buFontTx/>
              <a:buChar char="-"/>
            </a:pPr>
            <a:endParaRPr lang="sr-Latn-BA" sz="2000" dirty="0"/>
          </a:p>
          <a:p>
            <a:r>
              <a:rPr lang="sr-Latn-BA" sz="2000" dirty="0"/>
              <a:t>      51.106,81</a:t>
            </a:r>
          </a:p>
          <a:p>
            <a:pPr marL="285750" indent="-285750">
              <a:buFontTx/>
              <a:buChar char="-"/>
            </a:pPr>
            <a:r>
              <a:rPr lang="sr-Latn-BA" sz="2000" dirty="0"/>
              <a:t>      102,21</a:t>
            </a:r>
          </a:p>
          <a:p>
            <a:pPr marL="285750" indent="-285750">
              <a:buFontTx/>
              <a:buChar char="-"/>
            </a:pPr>
            <a:r>
              <a:rPr lang="sr-Latn-BA" sz="2000" dirty="0"/>
              <a:t>         4,60 </a:t>
            </a:r>
          </a:p>
          <a:p>
            <a:endParaRPr lang="sr-Latn-BA" sz="2000" dirty="0"/>
          </a:p>
          <a:p>
            <a:r>
              <a:rPr lang="sr-Latn-BA" sz="2000" dirty="0"/>
              <a:t>      </a:t>
            </a:r>
            <a:r>
              <a:rPr lang="sr-Latn-BA" sz="2000" b="1" dirty="0"/>
              <a:t>51.000,00</a:t>
            </a:r>
          </a:p>
          <a:p>
            <a:pPr marL="285750" indent="-285750">
              <a:buFontTx/>
              <a:buChar char="-"/>
            </a:pP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501A86E-C41A-41DD-ABB9-0B63469EDF24}"/>
                  </a:ext>
                </a:extLst>
              </p:cNvPr>
              <p:cNvSpPr txBox="1"/>
              <p:nvPr/>
            </p:nvSpPr>
            <p:spPr>
              <a:xfrm>
                <a:off x="1101989" y="428834"/>
                <a:ext cx="6094428" cy="11722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sr-Latn-BA" sz="1800" b="0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sr-Latn-BA" sz="1800" b="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sr-Latn-BA" sz="18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18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sr-Latn-BA" sz="18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8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sr-Latn-BA" sz="18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</m:t>
                          </m:r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=51.106,81∙0,05∙</m:t>
                      </m:r>
                      <m:f>
                        <m:fPr>
                          <m:ctrlP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87</m:t>
                          </m:r>
                        </m:num>
                        <m:den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=617,54</m:t>
                      </m:r>
                    </m:oMath>
                  </m:oMathPara>
                </a14:m>
                <a:endParaRPr lang="sr-Latn-BA" dirty="0"/>
              </a:p>
              <a:p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𝑁𝐼</m:t>
                          </m:r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sr-Latn-BA" sz="1800" b="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sr-Latn-BA" sz="1800" b="0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=51.106,81+617,54=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𝟓𝟏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𝟕𝟐𝟒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𝟑𝟓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501A86E-C41A-41DD-ABB9-0B63469EDF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989" y="428834"/>
                <a:ext cx="6094428" cy="11722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35DBB07-7D5D-490E-A3B1-64843DF917B7}"/>
              </a:ext>
            </a:extLst>
          </p:cNvPr>
          <p:cNvCxnSpPr>
            <a:cxnSpLocks/>
          </p:cNvCxnSpPr>
          <p:nvPr/>
        </p:nvCxnSpPr>
        <p:spPr>
          <a:xfrm>
            <a:off x="9187962" y="3420208"/>
            <a:ext cx="637586" cy="8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EA9823B-57ED-4DB0-9F3D-38FDA00978FE}"/>
              </a:ext>
            </a:extLst>
          </p:cNvPr>
          <p:cNvSpPr txBox="1"/>
          <p:nvPr/>
        </p:nvSpPr>
        <p:spPr>
          <a:xfrm>
            <a:off x="9954705" y="3176833"/>
            <a:ext cx="18099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2000" b="1" dirty="0"/>
              <a:t>Iznos na koji glasi mjenica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53665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3100E-8E18-49E8-8A8D-88182A914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b="1" dirty="0"/>
              <a:t>SREDNJI ROK PLAĆANJA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EC242-B8FA-4804-BD94-B79CB69EA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3889" y="2492799"/>
            <a:ext cx="7729728" cy="31019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BA" sz="2000" dirty="0"/>
              <a:t>Kada dugovanja možemo podmiriti sumom njihovih nominalnih iznosa?</a:t>
            </a:r>
            <a:endParaRPr lang="en-US" sz="20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8CD80EA-14F5-40E2-8377-754BA3AAB245}"/>
              </a:ext>
            </a:extLst>
          </p:cNvPr>
          <p:cNvCxnSpPr/>
          <p:nvPr/>
        </p:nvCxnSpPr>
        <p:spPr>
          <a:xfrm>
            <a:off x="1376082" y="5056093"/>
            <a:ext cx="94398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7600924-9A46-4C58-94F3-098D5B5C45E9}"/>
              </a:ext>
            </a:extLst>
          </p:cNvPr>
          <p:cNvCxnSpPr/>
          <p:nvPr/>
        </p:nvCxnSpPr>
        <p:spPr>
          <a:xfrm>
            <a:off x="4043082" y="4881281"/>
            <a:ext cx="0" cy="3496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A215252-EBFA-4D9F-8997-CD749E01E938}"/>
              </a:ext>
            </a:extLst>
          </p:cNvPr>
          <p:cNvCxnSpPr/>
          <p:nvPr/>
        </p:nvCxnSpPr>
        <p:spPr>
          <a:xfrm>
            <a:off x="6893859" y="4881281"/>
            <a:ext cx="0" cy="3496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5BE959D-CEB4-451B-BD5D-BEF47E50A6D3}"/>
              </a:ext>
            </a:extLst>
          </p:cNvPr>
          <p:cNvCxnSpPr/>
          <p:nvPr/>
        </p:nvCxnSpPr>
        <p:spPr>
          <a:xfrm>
            <a:off x="10815917" y="4881281"/>
            <a:ext cx="0" cy="3496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73F34B7D-D177-4349-A99C-62510E245F82}"/>
              </a:ext>
            </a:extLst>
          </p:cNvPr>
          <p:cNvSpPr txBox="1"/>
          <p:nvPr/>
        </p:nvSpPr>
        <p:spPr>
          <a:xfrm>
            <a:off x="3818965" y="4383741"/>
            <a:ext cx="493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D1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29CFBE-9A7C-47B1-99DA-E27E74212E8A}"/>
              </a:ext>
            </a:extLst>
          </p:cNvPr>
          <p:cNvSpPr txBox="1"/>
          <p:nvPr/>
        </p:nvSpPr>
        <p:spPr>
          <a:xfrm>
            <a:off x="6643384" y="4396110"/>
            <a:ext cx="493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D2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383711C-67DA-4DF4-9CA4-834B7402F604}"/>
              </a:ext>
            </a:extLst>
          </p:cNvPr>
          <p:cNvSpPr txBox="1"/>
          <p:nvPr/>
        </p:nvSpPr>
        <p:spPr>
          <a:xfrm>
            <a:off x="10569387" y="4377021"/>
            <a:ext cx="493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D3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60EFF49-4883-483D-A1DF-09CB36727F16}"/>
              </a:ext>
            </a:extLst>
          </p:cNvPr>
          <p:cNvCxnSpPr/>
          <p:nvPr/>
        </p:nvCxnSpPr>
        <p:spPr>
          <a:xfrm>
            <a:off x="1358152" y="4881281"/>
            <a:ext cx="0" cy="3496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2C17E8A-9602-40BA-8BCF-FF9574B3A10A}"/>
              </a:ext>
            </a:extLst>
          </p:cNvPr>
          <p:cNvCxnSpPr/>
          <p:nvPr/>
        </p:nvCxnSpPr>
        <p:spPr>
          <a:xfrm>
            <a:off x="7521388" y="4881281"/>
            <a:ext cx="0" cy="349623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93FF13B-B3B6-43AF-930F-3F45E22BCB98}"/>
              </a:ext>
            </a:extLst>
          </p:cNvPr>
          <p:cNvSpPr txBox="1"/>
          <p:nvPr/>
        </p:nvSpPr>
        <p:spPr>
          <a:xfrm>
            <a:off x="7151596" y="5313133"/>
            <a:ext cx="739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Saldo</a:t>
            </a:r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0686BA0-D8FA-46C7-A787-9A67ED7EFD87}"/>
              </a:ext>
            </a:extLst>
          </p:cNvPr>
          <p:cNvCxnSpPr>
            <a:stCxn id="16" idx="2"/>
          </p:cNvCxnSpPr>
          <p:nvPr/>
        </p:nvCxnSpPr>
        <p:spPr>
          <a:xfrm>
            <a:off x="7521388" y="5682465"/>
            <a:ext cx="0" cy="332853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9AB78DC-D2AF-456D-BA81-7C60A282E2B0}"/>
              </a:ext>
            </a:extLst>
          </p:cNvPr>
          <p:cNvCxnSpPr/>
          <p:nvPr/>
        </p:nvCxnSpPr>
        <p:spPr>
          <a:xfrm flipH="1">
            <a:off x="1376082" y="6015318"/>
            <a:ext cx="61453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8DA6B46-D063-4DEB-A076-1DB0826E1C91}"/>
              </a:ext>
            </a:extLst>
          </p:cNvPr>
          <p:cNvCxnSpPr/>
          <p:nvPr/>
        </p:nvCxnSpPr>
        <p:spPr>
          <a:xfrm flipV="1">
            <a:off x="4043082" y="4114800"/>
            <a:ext cx="0" cy="1434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94BBBC6-B6CE-4F7A-AB51-6868101CA57B}"/>
              </a:ext>
            </a:extLst>
          </p:cNvPr>
          <p:cNvCxnSpPr>
            <a:cxnSpLocks/>
          </p:cNvCxnSpPr>
          <p:nvPr/>
        </p:nvCxnSpPr>
        <p:spPr>
          <a:xfrm flipV="1">
            <a:off x="6889913" y="3756212"/>
            <a:ext cx="0" cy="573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F899431-3271-4AFA-A981-4456FFC42012}"/>
              </a:ext>
            </a:extLst>
          </p:cNvPr>
          <p:cNvCxnSpPr>
            <a:cxnSpLocks/>
          </p:cNvCxnSpPr>
          <p:nvPr/>
        </p:nvCxnSpPr>
        <p:spPr>
          <a:xfrm flipV="1">
            <a:off x="10811970" y="3429000"/>
            <a:ext cx="0" cy="9009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1600B2D-8072-4708-A257-6F08B05EBA49}"/>
              </a:ext>
            </a:extLst>
          </p:cNvPr>
          <p:cNvCxnSpPr/>
          <p:nvPr/>
        </p:nvCxnSpPr>
        <p:spPr>
          <a:xfrm flipH="1">
            <a:off x="1358152" y="4114800"/>
            <a:ext cx="26849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BBE15E7-C784-40DC-8B3E-59DBB63B3187}"/>
              </a:ext>
            </a:extLst>
          </p:cNvPr>
          <p:cNvCxnSpPr>
            <a:cxnSpLocks/>
          </p:cNvCxnSpPr>
          <p:nvPr/>
        </p:nvCxnSpPr>
        <p:spPr>
          <a:xfrm flipH="1">
            <a:off x="1358151" y="3756212"/>
            <a:ext cx="55317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782596E2-8EAE-4636-9965-2F1814C7E458}"/>
              </a:ext>
            </a:extLst>
          </p:cNvPr>
          <p:cNvCxnSpPr>
            <a:cxnSpLocks/>
          </p:cNvCxnSpPr>
          <p:nvPr/>
        </p:nvCxnSpPr>
        <p:spPr>
          <a:xfrm flipH="1">
            <a:off x="1376082" y="3429000"/>
            <a:ext cx="94358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E1F5C325-F3EA-4623-BCF1-629AC49E69F7}"/>
              </a:ext>
            </a:extLst>
          </p:cNvPr>
          <p:cNvSpPr txBox="1"/>
          <p:nvPr/>
        </p:nvSpPr>
        <p:spPr>
          <a:xfrm>
            <a:off x="770116" y="5295017"/>
            <a:ext cx="11760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1200" dirty="0"/>
              <a:t>Današnji dan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614890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B439F-AA71-475F-BB4E-BCB9F2BCA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17" y="385483"/>
            <a:ext cx="11196918" cy="1515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b="1" dirty="0"/>
              <a:t>Primjer: </a:t>
            </a:r>
            <a:r>
              <a:rPr lang="sr-Latn-BA" sz="2000" dirty="0"/>
              <a:t>Preduzeće duguje dva iznosa, jedan od 10.000 n.j. sa rokom dospijeća 01.08, a drugi od 15.000 n.j. sa rokom dospijeća 10.10. Kada preduzeće može zatvoriti ova dugovanja njihovim saldom, ako je kamatna stopa 7%?</a:t>
            </a:r>
          </a:p>
          <a:p>
            <a:pPr marL="0" indent="0">
              <a:buNone/>
            </a:pPr>
            <a:endParaRPr lang="en-US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E0E7A88-C19B-4572-9BE1-E1D7D2316C76}"/>
                  </a:ext>
                </a:extLst>
              </p:cNvPr>
              <p:cNvSpPr txBox="1"/>
              <p:nvPr/>
            </p:nvSpPr>
            <p:spPr>
              <a:xfrm>
                <a:off x="2818510" y="2175072"/>
                <a:ext cx="7849490" cy="39626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</m:nary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nary>
                    </m:oMath>
                  </m:oMathPara>
                </a14:m>
                <a:endParaRPr lang="sr-Latn-BA" dirty="0"/>
              </a:p>
              <a:p>
                <a:pPr algn="ctr"/>
                <a:r>
                  <a:rPr lang="sr-Latn-BA" dirty="0"/>
                  <a:t>(svedeno na isti dan)</a:t>
                </a:r>
              </a:p>
              <a:p>
                <a:pPr algn="ctr"/>
                <a:endParaRPr lang="sr-Latn-BA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1+0,07∙</m:t>
                              </m:r>
                              <m:f>
                                <m:fPr>
                                  <m:ctrlPr>
                                    <a:rPr lang="sr-Latn-BA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num>
                                <m:den>
                                  <m:r>
                                    <a:rPr lang="sr-Latn-BA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365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1+0,0</m:t>
                              </m:r>
                              <m:r>
                                <a:rPr lang="sr-Latn-BA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sr-Latn-BA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f>
                                <m:fPr>
                                  <m:ctrlPr>
                                    <a:rPr lang="sr-Latn-BA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70</m:t>
                                  </m:r>
                                </m:num>
                                <m:den>
                                  <m:r>
                                    <a:rPr lang="sr-Latn-BA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365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sr-Latn-BA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sr-Latn-BA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25.000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1+0,07∙</m:t>
                              </m:r>
                              <m:f>
                                <m:f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num>
                                <m:den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365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10.000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15.000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1+0,07∙</m:t>
                              </m:r>
                              <m:f>
                                <m:f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70</m:t>
                                  </m:r>
                                </m:num>
                                <m:den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365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sr-Latn-BA" dirty="0"/>
              </a:p>
              <a:p>
                <a:pPr algn="ctr"/>
                <a:endParaRPr lang="sr-Latn-BA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𝟒𝟏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𝟕𝟖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𝟒𝟐</m:t>
                      </m:r>
                    </m:oMath>
                  </m:oMathPara>
                </a14:m>
                <a:endParaRPr lang="sr-Latn-BA" b="1" dirty="0"/>
              </a:p>
              <a:p>
                <a:endParaRPr lang="sr-Latn-BA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E0E7A88-C19B-4572-9BE1-E1D7D2316C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8510" y="2175072"/>
                <a:ext cx="7849490" cy="39626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178CE6B-D548-41CC-95C0-6556E2908F59}"/>
                  </a:ext>
                </a:extLst>
              </p:cNvPr>
              <p:cNvSpPr txBox="1"/>
              <p:nvPr/>
            </p:nvSpPr>
            <p:spPr>
              <a:xfrm>
                <a:off x="627530" y="1999130"/>
                <a:ext cx="3917576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10.000</m:t>
                      </m:r>
                    </m:oMath>
                  </m:oMathPara>
                </a14:m>
                <a:endParaRPr lang="sr-Latn-BA" sz="18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15.</m:t>
                      </m:r>
                      <m:r>
                        <a:rPr lang="sr-Latn-BA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000</m:t>
                      </m:r>
                    </m:oMath>
                  </m:oMathPara>
                </a14:m>
                <a:endParaRPr lang="sr-Latn-BA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sr-Latn-BA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=25.000</m:t>
                      </m:r>
                    </m:oMath>
                  </m:oMathPara>
                </a14:m>
                <a:endParaRPr lang="sr-Latn-BA" sz="18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178CE6B-D548-41CC-95C0-6556E2908F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530" y="1999130"/>
                <a:ext cx="3917576" cy="9233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9995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B439F-AA71-475F-BB4E-BCB9F2BCA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17" y="385483"/>
            <a:ext cx="11196918" cy="1515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b="1" dirty="0"/>
              <a:t>Primjer: </a:t>
            </a:r>
            <a:r>
              <a:rPr lang="sr-Latn-BA" sz="2000" dirty="0"/>
              <a:t>Preduzeće duguje sljedeće iznose – 5.000 n.j. (rok plaćanja 01.03), 13.000 n.j. (rok plaćanja 10.05) i ... n.j. (rok plaćanja 01.07). Da bi izmirilo ova dugovanja, preduzeće je 01.04. uplatilo 7.000 n.j, a 01.06. ... n.j. Koliko je preduzeće uplatilo 01.06. na ime izmirenja ovih dugovanja, ako je treće dugovanje veće od prvog za 20%? Kamatna stopa je 5%.</a:t>
            </a:r>
          </a:p>
          <a:p>
            <a:pPr marL="0" indent="0">
              <a:buNone/>
            </a:pPr>
            <a:endParaRPr lang="en-US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E0E7A88-C19B-4572-9BE1-E1D7D2316C76}"/>
                  </a:ext>
                </a:extLst>
              </p:cNvPr>
              <p:cNvSpPr txBox="1"/>
              <p:nvPr/>
            </p:nvSpPr>
            <p:spPr>
              <a:xfrm>
                <a:off x="2970910" y="1690978"/>
                <a:ext cx="7849490" cy="50386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</m:nary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nary>
                    </m:oMath>
                  </m:oMathPara>
                </a14:m>
                <a:endParaRPr lang="sr-Latn-BA" dirty="0"/>
              </a:p>
              <a:p>
                <a:pPr algn="ctr"/>
                <a:endParaRPr lang="sr-Latn-BA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1+0,05∙</m:t>
                              </m:r>
                              <m:f>
                                <m:fPr>
                                  <m:ctrlPr>
                                    <a:rPr lang="sr-Latn-BA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31</m:t>
                                  </m:r>
                                </m:num>
                                <m:den>
                                  <m:r>
                                    <a:rPr lang="sr-Latn-BA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365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1+0,05∙</m:t>
                              </m:r>
                              <m:f>
                                <m:fPr>
                                  <m:ctrlPr>
                                    <a:rPr lang="sr-Latn-BA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92</m:t>
                                  </m:r>
                                </m:num>
                                <m:den>
                                  <m:r>
                                    <a:rPr lang="sr-Latn-BA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365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1+0,05∙</m:t>
                              </m:r>
                              <m:f>
                                <m:fPr>
                                  <m:ctrlPr>
                                    <a:rPr lang="sr-Latn-BA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70</m:t>
                                  </m:r>
                                </m:num>
                                <m:den>
                                  <m:r>
                                    <a:rPr lang="sr-Latn-BA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365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sr-Latn-BA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1+0,05∙</m:t>
                              </m:r>
                              <m:f>
                                <m:fPr>
                                  <m:ctrlPr>
                                    <a:rPr lang="sr-Latn-BA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122</m:t>
                                  </m:r>
                                </m:num>
                                <m:den>
                                  <m:r>
                                    <a:rPr lang="sr-Latn-BA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365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sr-Latn-BA" dirty="0"/>
              </a:p>
              <a:p>
                <a:pPr algn="ctr"/>
                <a:endParaRPr lang="sr-Latn-BA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7000</m:t>
                      </m:r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1+0,05∙</m:t>
                              </m:r>
                              <m:f>
                                <m:fPr>
                                  <m:ctrlPr>
                                    <a:rPr lang="sr-Latn-BA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31</m:t>
                                  </m:r>
                                </m:num>
                                <m:den>
                                  <m:r>
                                    <a:rPr lang="sr-Latn-BA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365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1+0,05∙</m:t>
                              </m:r>
                              <m:f>
                                <m:fPr>
                                  <m:ctrlPr>
                                    <a:rPr lang="sr-Latn-BA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92</m:t>
                                  </m:r>
                                </m:num>
                                <m:den>
                                  <m:r>
                                    <a:rPr lang="sr-Latn-BA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365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=5000</m:t>
                      </m:r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+13000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1+0,05∙</m:t>
                              </m:r>
                              <m:f>
                                <m:fPr>
                                  <m:ctrlPr>
                                    <a:rPr lang="sr-Latn-BA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70</m:t>
                                  </m:r>
                                </m:num>
                                <m:den>
                                  <m:r>
                                    <a:rPr lang="sr-Latn-BA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365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+7000</m:t>
                      </m:r>
                      <m:sSup>
                        <m:sSup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1+0,05∙</m:t>
                              </m:r>
                              <m:f>
                                <m:fPr>
                                  <m:ctrlPr>
                                    <a:rPr lang="sr-Latn-BA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122</m:t>
                                  </m:r>
                                </m:num>
                                <m:den>
                                  <m:r>
                                    <a:rPr lang="sr-Latn-BA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365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sr-Latn-BA" dirty="0"/>
              </a:p>
              <a:p>
                <a:pPr algn="ctr"/>
                <a:endParaRPr lang="sr-Latn-BA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𝑼</m:t>
                          </m:r>
                        </m:e>
                        <m:sub>
                          <m:r>
                            <a:rPr lang="sr-Latn-BA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sr-Latn-BA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=…</m:t>
                      </m:r>
                      <m:r>
                        <a:rPr lang="sr-Latn-BA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sr-Latn-BA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sr-Latn-BA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sr-Latn-BA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sr-Latn-BA" b="1" dirty="0"/>
              </a:p>
              <a:p>
                <a:endParaRPr lang="sr-Latn-BA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E0E7A88-C19B-4572-9BE1-E1D7D2316C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0910" y="1690978"/>
                <a:ext cx="7849490" cy="50386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178CE6B-D548-41CC-95C0-6556E2908F59}"/>
                  </a:ext>
                </a:extLst>
              </p:cNvPr>
              <p:cNvSpPr txBox="1"/>
              <p:nvPr/>
            </p:nvSpPr>
            <p:spPr>
              <a:xfrm>
                <a:off x="627530" y="1999130"/>
                <a:ext cx="3917576" cy="14773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5000</m:t>
                      </m:r>
                    </m:oMath>
                  </m:oMathPara>
                </a14:m>
                <a:endParaRPr lang="sr-Latn-BA" sz="18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13</m:t>
                      </m:r>
                      <m:r>
                        <a:rPr lang="sr-Latn-BA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000</m:t>
                      </m:r>
                    </m:oMath>
                  </m:oMathPara>
                </a14:m>
                <a:endParaRPr lang="sr-Latn-BA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sr-Latn-BA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5000</m:t>
                      </m:r>
                      <m:r>
                        <a:rPr lang="sr-Latn-BA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∙1,2=6000</m:t>
                      </m:r>
                    </m:oMath>
                  </m:oMathPara>
                </a14:m>
                <a:endParaRPr lang="sr-Latn-BA" sz="1800" b="0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7000</m:t>
                      </m:r>
                    </m:oMath>
                  </m:oMathPara>
                </a14:m>
                <a:endParaRPr lang="sr-Latn-BA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sr-Latn-BA" sz="18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178CE6B-D548-41CC-95C0-6556E2908F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530" y="1999130"/>
                <a:ext cx="3917576" cy="147732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057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DCCAA-F529-493A-ABC9-855C0D29B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28361"/>
            <a:ext cx="7729728" cy="1188720"/>
          </a:xfrm>
        </p:spPr>
        <p:txBody>
          <a:bodyPr/>
          <a:lstStyle/>
          <a:p>
            <a:r>
              <a:rPr lang="sr-Latn-BA" b="1" dirty="0"/>
              <a:t>mjenice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B9C6A1F-4295-458A-A990-0E8C19203C6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31136" y="2057752"/>
                <a:ext cx="7729728" cy="4114448"/>
              </a:xfrm>
            </p:spPr>
            <p:txBody>
              <a:bodyPr>
                <a:normAutofit/>
              </a:bodyPr>
              <a:lstStyle/>
              <a:p>
                <a:r>
                  <a:rPr lang="sr-Latn-BA" sz="2000" b="1" dirty="0"/>
                  <a:t>Mjenica</a:t>
                </a:r>
                <a:r>
                  <a:rPr lang="sr-Latn-BA" sz="2000" dirty="0"/>
                  <a:t> je kratkoročna hartija od vrijednosti koju emituje dužnik i koja se koristi kao sredstvo plaćanja ili obezbjeđenja plaćanja.</a:t>
                </a:r>
              </a:p>
              <a:p>
                <a:r>
                  <a:rPr lang="sr-Latn-BA" sz="2000" b="1" dirty="0"/>
                  <a:t>Nominalna vrijednost (NI) </a:t>
                </a:r>
                <a:r>
                  <a:rPr lang="sr-Latn-BA" sz="2000" dirty="0"/>
                  <a:t>– vrijednost na koju glasi mjenica; dužnik je isplaćuje povjeriocu u trenutku dospijeća.</a:t>
                </a:r>
              </a:p>
              <a:p>
                <a:r>
                  <a:rPr lang="sr-Latn-BA" sz="2000" b="1" dirty="0"/>
                  <a:t>Eskont (E) </a:t>
                </a:r>
                <a:r>
                  <a:rPr lang="sr-Latn-BA" sz="2000" dirty="0"/>
                  <a:t>– kamata (prosti kamatni račun).</a:t>
                </a:r>
              </a:p>
              <a:p>
                <a:r>
                  <a:rPr lang="sr-Latn-BA" sz="2000" b="1" dirty="0"/>
                  <a:t>Eskontovana vrijednost (G) </a:t>
                </a:r>
                <a:r>
                  <a:rPr lang="sr-Latn-BA" sz="2000" dirty="0"/>
                  <a:t>– vrijednost mjenice u posmatranom trenutku (nominalna vr. umanjena za odgovarajući eskont).</a:t>
                </a:r>
              </a:p>
              <a:p>
                <a:r>
                  <a:rPr lang="sr-Latn-BA" sz="2000" b="1" dirty="0"/>
                  <a:t>Eskontovanje</a:t>
                </a:r>
                <a:r>
                  <a:rPr lang="sr-Latn-BA" sz="2000" dirty="0"/>
                  <a:t> – utvrđivanje vrijednosti mjenice u posmatranom trenutku.</a:t>
                </a:r>
                <a:endParaRPr lang="en-US" sz="2000" dirty="0"/>
              </a:p>
              <a:p>
                <a:pPr marL="0" indent="0">
                  <a:buNone/>
                </a:pPr>
                <a:endParaRPr lang="en-US" sz="20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2000" b="1" i="1">
                          <a:latin typeface="Cambria Math" panose="02040503050406030204" pitchFamily="18" charset="0"/>
                        </a:rPr>
                        <m:t>𝑵𝑰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</a:rPr>
                        <m:t>𝑮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𝑬</m:t>
                      </m:r>
                    </m:oMath>
                  </m:oMathPara>
                </a14:m>
                <a:endParaRPr lang="sr-Latn-BA" sz="2000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B9C6A1F-4295-458A-A990-0E8C19203C6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31136" y="2057752"/>
                <a:ext cx="7729728" cy="4114448"/>
              </a:xfrm>
              <a:blipFill>
                <a:blip r:embed="rId2"/>
                <a:stretch>
                  <a:fillRect l="-710" t="-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4765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CDC9D9-1EB5-4241-9368-9100DA5316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BA" sz="2000" b="1" dirty="0"/>
              <a:t>KOMERCIJALNI (POSLOVNI) ESKONT</a:t>
            </a:r>
            <a:endParaRPr lang="en-US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E97169BB-28D3-4BCB-BF46-C03D63FEB283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1583436" y="3143250"/>
                <a:ext cx="4270248" cy="3512074"/>
              </a:xfrm>
            </p:spPr>
            <p:txBody>
              <a:bodyPr>
                <a:normAutofit/>
              </a:bodyPr>
              <a:lstStyle/>
              <a:p>
                <a:r>
                  <a:rPr lang="sr-Latn-BA" dirty="0"/>
                  <a:t>Kamata (eskont) se obračunava na nominalnu vrijednost mjenice.</a:t>
                </a:r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</m:sub>
                      </m:sSub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𝑵𝑰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𝒊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sr-Latn-BA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𝟑𝟔𝟓</m:t>
                          </m:r>
                        </m:den>
                      </m:f>
                    </m:oMath>
                  </m:oMathPara>
                </a14:m>
                <a:endParaRPr lang="sr-Latn-BA" b="1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𝑁𝐼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sr-Latn-BA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𝑁𝐼</m:t>
                      </m:r>
                      <m:d>
                        <m:d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365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E97169BB-28D3-4BCB-BF46-C03D63FEB28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1583436" y="3143250"/>
                <a:ext cx="4270248" cy="3512074"/>
              </a:xfrm>
              <a:blipFill>
                <a:blip r:embed="rId2"/>
                <a:stretch>
                  <a:fillRect l="-1000" t="-10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DE73D2E1-E74D-46C5-BFCA-CB121A7F83C2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338316" y="3143250"/>
                <a:ext cx="4253484" cy="3370672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sr-Latn-BA" dirty="0"/>
                  <a:t>Kamata (eskont) se obračunava na eskontovanu vrijednost mjenice.</a:t>
                </a:r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sub>
                      </m:sSub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𝑮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𝒊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sr-Latn-BA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𝟑𝟔𝟓</m:t>
                          </m:r>
                        </m:den>
                      </m:f>
                    </m:oMath>
                  </m:oMathPara>
                </a14:m>
                <a:endParaRPr lang="sr-Latn-BA" b="1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𝑁𝐼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</m:oMath>
                  </m:oMathPara>
                </a14:m>
                <a:endParaRPr lang="sr-Latn-BA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𝑁𝐼</m:t>
                          </m:r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365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DE73D2E1-E74D-46C5-BFCA-CB121A7F83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338316" y="3143250"/>
                <a:ext cx="4253484" cy="3370672"/>
              </a:xfrm>
              <a:blipFill>
                <a:blip r:embed="rId3"/>
                <a:stretch>
                  <a:fillRect l="-1003" t="-18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B2985D6-3E86-4E6A-9311-00FB0DA8C0C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sr-Latn-BA" sz="2000" b="1" dirty="0"/>
              <a:t>RACIONALNI (SLUŽBENI) ESKONT</a:t>
            </a:r>
            <a:endParaRPr lang="en-US" sz="2000" b="1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0306C4A-3ACE-4D08-8C9E-AFABD52FA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88"/>
            <a:ext cx="7729728" cy="1188720"/>
          </a:xfrm>
        </p:spPr>
        <p:txBody>
          <a:bodyPr/>
          <a:lstStyle/>
          <a:p>
            <a:r>
              <a:rPr lang="sr-Latn-BA" dirty="0"/>
              <a:t>obračun eskonta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101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FEDB023-3952-4C79-98D7-1F32431A2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618" y="348793"/>
            <a:ext cx="11170763" cy="16402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b="1" dirty="0"/>
              <a:t>Primjer: </a:t>
            </a:r>
            <a:r>
              <a:rPr lang="sr-Latn-BA" sz="2000" dirty="0"/>
              <a:t>Koliko će banka odobriti 04.06. na mjenicu nominalne vrijednosti 23.400 n.j. koja dospijeva 15.09, ako je kamatna stopa 7%. Raditi:</a:t>
            </a:r>
          </a:p>
          <a:p>
            <a:pPr marL="457200" indent="-457200">
              <a:buAutoNum type="alphaLcParenR"/>
            </a:pPr>
            <a:r>
              <a:rPr lang="sr-Latn-BA" sz="2000" dirty="0"/>
              <a:t>uz primjenu poslovnog eskonta;</a:t>
            </a:r>
          </a:p>
          <a:p>
            <a:pPr marL="457200" indent="-457200">
              <a:buAutoNum type="alphaLcParenR"/>
            </a:pPr>
            <a:r>
              <a:rPr lang="sr-Latn-BA" sz="2000" dirty="0"/>
              <a:t>uz primjenu racionalnog eskonta.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9983DE1-CDA4-4402-AC39-57BAE74B5C46}"/>
                  </a:ext>
                </a:extLst>
              </p:cNvPr>
              <p:cNvSpPr txBox="1"/>
              <p:nvPr/>
            </p:nvSpPr>
            <p:spPr>
              <a:xfrm>
                <a:off x="3089634" y="2176482"/>
                <a:ext cx="7164371" cy="43327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BA" sz="2000" b="1" dirty="0"/>
                  <a:t> a) Poslovni eskont </a:t>
                </a:r>
              </a:p>
              <a:p>
                <a:endParaRPr lang="sr-Latn-BA" sz="2000" b="1" dirty="0"/>
              </a:p>
              <a:p>
                <a:r>
                  <a:rPr lang="sr-Latn-BA" sz="2000" dirty="0"/>
                  <a:t>04.06.</a:t>
                </a:r>
              </a:p>
              <a:p>
                <a:r>
                  <a:rPr lang="sr-Latn-BA" sz="2000" dirty="0"/>
                  <a:t>     Nominalna vrijednost				23.400,00         dosp. 15.09.</a:t>
                </a:r>
              </a:p>
              <a:p>
                <a:pPr marL="342900" indent="-342900">
                  <a:buFontTx/>
                  <a:buChar char="-"/>
                </a:pPr>
                <a:r>
                  <a:rPr lang="sr-Latn-BA" sz="2000" dirty="0"/>
                  <a:t>Eskont					  	    -      468,56</a:t>
                </a:r>
              </a:p>
              <a:p>
                <a:r>
                  <a:rPr lang="sr-Latn-BA" sz="2000" dirty="0"/>
                  <a:t> </a:t>
                </a:r>
              </a:p>
              <a:p>
                <a:r>
                  <a:rPr lang="sr-Latn-BA" sz="2000" dirty="0"/>
                  <a:t>     </a:t>
                </a:r>
                <a:r>
                  <a:rPr lang="sr-Latn-BA" sz="2000" b="1" dirty="0"/>
                  <a:t>Eskontovana vrijednost			22.931,35</a:t>
                </a:r>
              </a:p>
              <a:p>
                <a:endParaRPr lang="sr-Latn-BA" sz="2000" b="1" dirty="0"/>
              </a:p>
              <a:p>
                <a:endParaRPr lang="sr-Latn-BA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𝑁𝐼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</m:oMath>
                  </m:oMathPara>
                </a14:m>
                <a:endParaRPr lang="sr-Latn-BA" sz="2000" dirty="0"/>
              </a:p>
              <a:p>
                <a:endParaRPr lang="sr-Latn-BA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=23.400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∙0,07∙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103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=468,56</m:t>
                      </m:r>
                    </m:oMath>
                  </m:oMathPara>
                </a14:m>
                <a:endParaRPr lang="sr-Latn-BA" sz="2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9983DE1-CDA4-4402-AC39-57BAE74B5C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9634" y="2176482"/>
                <a:ext cx="7164371" cy="4332725"/>
              </a:xfrm>
              <a:prstGeom prst="rect">
                <a:avLst/>
              </a:prstGeom>
              <a:blipFill>
                <a:blip r:embed="rId2"/>
                <a:stretch>
                  <a:fillRect l="-936" t="-703" r="-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045F789-A9E7-430D-B5D7-45BD0C60484E}"/>
              </a:ext>
            </a:extLst>
          </p:cNvPr>
          <p:cNvCxnSpPr>
            <a:cxnSpLocks/>
          </p:cNvCxnSpPr>
          <p:nvPr/>
        </p:nvCxnSpPr>
        <p:spPr>
          <a:xfrm>
            <a:off x="3089634" y="3923121"/>
            <a:ext cx="60755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6191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C9FB328-1469-4920-A2DB-5259943A9B64}"/>
                  </a:ext>
                </a:extLst>
              </p:cNvPr>
              <p:cNvSpPr txBox="1"/>
              <p:nvPr/>
            </p:nvSpPr>
            <p:spPr>
              <a:xfrm>
                <a:off x="1310326" y="490194"/>
                <a:ext cx="10294070" cy="60136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BA" sz="2000" b="1" dirty="0"/>
                  <a:t> b) Racionalni eskont </a:t>
                </a:r>
              </a:p>
              <a:p>
                <a:endParaRPr lang="sr-Latn-BA" sz="2000" b="1" dirty="0"/>
              </a:p>
              <a:p>
                <a:r>
                  <a:rPr lang="sr-Latn-BA" sz="2000" dirty="0"/>
                  <a:t>04.06.</a:t>
                </a:r>
              </a:p>
              <a:p>
                <a:r>
                  <a:rPr lang="sr-Latn-BA" sz="2000" dirty="0"/>
                  <a:t>    Nominalna vrijednost				23.400,00 	dosp. 15.09.</a:t>
                </a:r>
              </a:p>
              <a:p>
                <a:pPr marL="342900" indent="-342900">
                  <a:buFontTx/>
                  <a:buChar char="-"/>
                </a:pPr>
                <a:r>
                  <a:rPr lang="sr-Latn-BA" sz="2000" dirty="0"/>
                  <a:t>Eskont					  	  -        459,45</a:t>
                </a:r>
              </a:p>
              <a:p>
                <a:endParaRPr lang="sr-Latn-BA" sz="2000" dirty="0"/>
              </a:p>
              <a:p>
                <a:r>
                  <a:rPr lang="sr-Latn-BA" sz="2000" dirty="0"/>
                  <a:t>     </a:t>
                </a:r>
                <a:r>
                  <a:rPr lang="sr-Latn-BA" sz="2000" b="1" dirty="0"/>
                  <a:t>Eskontovana vrijednost			22.940,55</a:t>
                </a:r>
              </a:p>
              <a:p>
                <a:endParaRPr lang="sr-Latn-BA" sz="2000" b="1" dirty="0"/>
              </a:p>
              <a:p>
                <a:endParaRPr lang="sr-Latn-BA" sz="2000" b="1" dirty="0"/>
              </a:p>
              <a:p>
                <a:endParaRPr lang="sr-Latn-BA" sz="2000" b="1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sr-Latn-BA" sz="2000" b="0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sr-Latn-BA" sz="2000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b="0" i="1">
                        <a:latin typeface="Cambria Math" panose="02040503050406030204" pitchFamily="18" charset="0"/>
                      </a:rPr>
                      <m:t>𝐺</m:t>
                    </m:r>
                    <m:r>
                      <a:rPr lang="sr-Latn-BA" sz="20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sr-Latn-BA" sz="20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sr-Latn-BA" sz="20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BA" sz="2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sr-Latn-BA" sz="2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36</m:t>
                        </m:r>
                        <m: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sr-Latn-BA" sz="2000" dirty="0"/>
                  <a:t>;     </a:t>
                </a:r>
                <a14:m>
                  <m:oMath xmlns:m="http://schemas.openxmlformats.org/officeDocument/2006/math">
                    <m:r>
                      <a:rPr lang="sr-Latn-BA" sz="2000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sr-Latn-BA" sz="2000" i="1">
                        <a:latin typeface="Cambria Math" panose="02040503050406030204" pitchFamily="18" charset="0"/>
                      </a:rPr>
                      <m:t>𝐺</m:t>
                    </m:r>
                    <m:r>
                      <a:rPr lang="sr-Latn-BA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𝑁𝐼</m:t>
                        </m:r>
                      </m:num>
                      <m:den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f>
                          <m:fPr>
                            <m:ctrlPr>
                              <a:rPr lang="sr-Latn-BA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BA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num>
                          <m:den>
                            <m:r>
                              <a:rPr lang="sr-Latn-BA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36</m:t>
                            </m:r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den>
                        </m:f>
                      </m:den>
                    </m:f>
                  </m:oMath>
                </a14:m>
                <a:endParaRPr lang="sr-Latn-BA" sz="2000" dirty="0"/>
              </a:p>
              <a:p>
                <a:pPr algn="ctr"/>
                <a:endParaRPr lang="sr-Latn-BA" sz="2000" dirty="0"/>
              </a:p>
              <a:p>
                <a:pPr algn="ctr"/>
                <a:endParaRPr lang="sr-Latn-BA" sz="2000" dirty="0"/>
              </a:p>
              <a:p>
                <a:endParaRPr lang="sr-Latn-BA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sr-Latn-BA" sz="2000" b="0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𝑁𝐼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360</m:t>
                              </m:r>
                            </m:den>
                          </m:f>
                        </m:num>
                        <m:den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360</m:t>
                              </m:r>
                            </m:den>
                          </m:f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23.400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∙0,07∙</m:t>
                          </m:r>
                          <m:f>
                            <m:f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103</m:t>
                              </m:r>
                            </m:num>
                            <m:den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360</m:t>
                              </m:r>
                            </m:den>
                          </m:f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0,07∙</m:t>
                          </m:r>
                          <m:f>
                            <m:f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103</m:t>
                              </m:r>
                            </m:num>
                            <m:den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360</m:t>
                              </m:r>
                            </m:den>
                          </m:f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=459,45</m:t>
                      </m:r>
                    </m:oMath>
                  </m:oMathPara>
                </a14:m>
                <a:endParaRPr lang="sr-Latn-BA" sz="2000" dirty="0"/>
              </a:p>
              <a:p>
                <a:endParaRPr lang="sr-Latn-BA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C9FB328-1469-4920-A2DB-5259943A9B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0326" y="490194"/>
                <a:ext cx="10294070" cy="6013634"/>
              </a:xfrm>
              <a:prstGeom prst="rect">
                <a:avLst/>
              </a:prstGeom>
              <a:blipFill>
                <a:blip r:embed="rId2"/>
                <a:stretch>
                  <a:fillRect l="-651" t="-5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697309E-8669-4986-A728-BBA97C40D484}"/>
              </a:ext>
            </a:extLst>
          </p:cNvPr>
          <p:cNvCxnSpPr/>
          <p:nvPr/>
        </p:nvCxnSpPr>
        <p:spPr>
          <a:xfrm>
            <a:off x="1225485" y="2224726"/>
            <a:ext cx="66741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853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224C0-3908-4155-B1EE-B3024C194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039" y="464270"/>
            <a:ext cx="11085922" cy="12042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200" b="1" dirty="0"/>
              <a:t>Primjer: </a:t>
            </a:r>
            <a:r>
              <a:rPr lang="sr-Latn-BA" sz="2200" dirty="0"/>
              <a:t>Koliko će banka odobriti preduzeću na dan 12.08. za eskontovanu mjenicu od 48.000 n.j. koja dospijeva 04.11? Kamatna stopa je 8,5%, provizija 1</a:t>
            </a:r>
            <a:r>
              <a:rPr lang="sr-Latn-BA" sz="2200" dirty="0">
                <a:sym typeface="Wingdings" panose="05000000000000000000" pitchFamily="2" charset="2"/>
              </a:rPr>
              <a:t>‰ i administrativni troškovi 5 n.j. Koristiti komercijalni eskont.</a:t>
            </a:r>
            <a:endParaRPr lang="en-US" sz="2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6A5ECE-91CF-4AF7-A1D5-59B2A6FB857D}"/>
              </a:ext>
            </a:extLst>
          </p:cNvPr>
          <p:cNvSpPr txBox="1"/>
          <p:nvPr/>
        </p:nvSpPr>
        <p:spPr>
          <a:xfrm>
            <a:off x="374255" y="2215299"/>
            <a:ext cx="426373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2200" dirty="0"/>
              <a:t>12.08.</a:t>
            </a:r>
          </a:p>
          <a:p>
            <a:endParaRPr lang="sr-Latn-BA" dirty="0"/>
          </a:p>
          <a:p>
            <a:r>
              <a:rPr lang="sr-Latn-BA" sz="2200" dirty="0"/>
              <a:t>    Nominalna vrijednost</a:t>
            </a:r>
          </a:p>
          <a:p>
            <a:pPr marL="342900" indent="-342900">
              <a:buFontTx/>
              <a:buChar char="-"/>
            </a:pPr>
            <a:r>
              <a:rPr lang="sr-Latn-BA" sz="2200" dirty="0"/>
              <a:t>Eskont</a:t>
            </a:r>
          </a:p>
          <a:p>
            <a:pPr marL="342900" indent="-342900">
              <a:buFontTx/>
              <a:buChar char="-"/>
            </a:pPr>
            <a:endParaRPr lang="sr-Latn-BA" sz="2200" dirty="0"/>
          </a:p>
          <a:p>
            <a:r>
              <a:rPr lang="sr-Latn-BA" sz="2200" dirty="0"/>
              <a:t>    Eskontovana vrijednost</a:t>
            </a:r>
          </a:p>
          <a:p>
            <a:pPr marL="285750" indent="-285750">
              <a:buFontTx/>
              <a:buChar char="-"/>
            </a:pPr>
            <a:r>
              <a:rPr lang="sr-Latn-BA" sz="2200" dirty="0"/>
              <a:t>Provizija</a:t>
            </a:r>
          </a:p>
          <a:p>
            <a:pPr marL="285750" indent="-285750">
              <a:buFontTx/>
              <a:buChar char="-"/>
            </a:pPr>
            <a:r>
              <a:rPr lang="sr-Latn-BA" sz="2200" dirty="0"/>
              <a:t>Adm. troškovi </a:t>
            </a:r>
          </a:p>
          <a:p>
            <a:endParaRPr lang="sr-Latn-BA" sz="2200" dirty="0"/>
          </a:p>
          <a:p>
            <a:r>
              <a:rPr lang="sr-Latn-BA" sz="2200" dirty="0"/>
              <a:t>    </a:t>
            </a:r>
            <a:r>
              <a:rPr lang="sr-Latn-BA" sz="2200" b="1" dirty="0"/>
              <a:t>Čista eskontovana vrijednost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E782CD-437C-4D83-AAB4-ADD7CF006380}"/>
              </a:ext>
            </a:extLst>
          </p:cNvPr>
          <p:cNvSpPr txBox="1"/>
          <p:nvPr/>
        </p:nvSpPr>
        <p:spPr>
          <a:xfrm>
            <a:off x="4637989" y="2215298"/>
            <a:ext cx="354447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BA" sz="2200" dirty="0"/>
          </a:p>
          <a:p>
            <a:endParaRPr lang="sr-Latn-BA" dirty="0"/>
          </a:p>
          <a:p>
            <a:r>
              <a:rPr lang="sr-Latn-BA" sz="2200" dirty="0"/>
              <a:t>    48.000,00  dosp. 04.11.</a:t>
            </a:r>
          </a:p>
          <a:p>
            <a:pPr marL="342900" indent="-342900">
              <a:buFontTx/>
              <a:buChar char="-"/>
            </a:pPr>
            <a:r>
              <a:rPr lang="sr-Latn-BA" sz="2200" dirty="0"/>
              <a:t>    952,00</a:t>
            </a:r>
          </a:p>
          <a:p>
            <a:pPr marL="342900" indent="-342900">
              <a:buFontTx/>
              <a:buChar char="-"/>
            </a:pPr>
            <a:endParaRPr lang="sr-Latn-BA" sz="2200" dirty="0"/>
          </a:p>
          <a:p>
            <a:r>
              <a:rPr lang="sr-Latn-BA" sz="2200" dirty="0"/>
              <a:t>    </a:t>
            </a:r>
            <a:r>
              <a:rPr lang="en-US" sz="2200"/>
              <a:t> </a:t>
            </a:r>
            <a:r>
              <a:rPr lang="sr-Latn-BA" sz="2200"/>
              <a:t>47.048,00</a:t>
            </a:r>
            <a:endParaRPr lang="sr-Latn-BA" sz="2200" dirty="0"/>
          </a:p>
          <a:p>
            <a:pPr marL="285750" indent="-285750">
              <a:buFontTx/>
              <a:buChar char="-"/>
            </a:pPr>
            <a:r>
              <a:rPr lang="sr-Latn-BA" sz="2200" dirty="0"/>
              <a:t>       47, 05</a:t>
            </a:r>
          </a:p>
          <a:p>
            <a:pPr marL="285750" indent="-285750">
              <a:buFontTx/>
              <a:buChar char="-"/>
            </a:pPr>
            <a:r>
              <a:rPr lang="sr-Latn-BA" sz="2200" dirty="0"/>
              <a:t>         5,00 </a:t>
            </a:r>
          </a:p>
          <a:p>
            <a:endParaRPr lang="sr-Latn-BA" sz="2200" dirty="0"/>
          </a:p>
          <a:p>
            <a:r>
              <a:rPr lang="sr-Latn-BA" sz="2200" dirty="0"/>
              <a:t>      </a:t>
            </a:r>
            <a:r>
              <a:rPr lang="sr-Latn-BA" sz="2200" b="1" dirty="0"/>
              <a:t>46.995,95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EA4E181-13C8-4E49-A2C2-C2B2B455240C}"/>
              </a:ext>
            </a:extLst>
          </p:cNvPr>
          <p:cNvCxnSpPr/>
          <p:nvPr/>
        </p:nvCxnSpPr>
        <p:spPr>
          <a:xfrm>
            <a:off x="282804" y="3704734"/>
            <a:ext cx="69192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2EB63FF-86A8-4FD4-A9E0-AFA6F37E6387}"/>
              </a:ext>
            </a:extLst>
          </p:cNvPr>
          <p:cNvCxnSpPr/>
          <p:nvPr/>
        </p:nvCxnSpPr>
        <p:spPr>
          <a:xfrm>
            <a:off x="282804" y="5073192"/>
            <a:ext cx="69192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3431369-8642-46DF-8CEE-C0B122D4FAA2}"/>
                  </a:ext>
                </a:extLst>
              </p:cNvPr>
              <p:cNvSpPr txBox="1"/>
              <p:nvPr/>
            </p:nvSpPr>
            <p:spPr>
              <a:xfrm>
                <a:off x="7968792" y="2556663"/>
                <a:ext cx="4223208" cy="28006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𝑁𝐼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</m:oMath>
                  </m:oMathPara>
                </a14:m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=48.000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∙0,085∙</m:t>
                      </m:r>
                      <m:f>
                        <m:fPr>
                          <m:ctrlP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84</m:t>
                          </m:r>
                        </m:num>
                        <m:den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=952</m:t>
                      </m:r>
                    </m:oMath>
                  </m:oMathPara>
                </a14:m>
                <a:endParaRPr lang="sr-Latn-BA" dirty="0"/>
              </a:p>
              <a:p>
                <a:endParaRPr lang="sr-Latn-BA" dirty="0"/>
              </a:p>
              <a:p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𝑃𝑟𝑜𝑣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.=</m:t>
                      </m:r>
                      <m:d>
                        <m:d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48.000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952</m:t>
                          </m:r>
                        </m:e>
                      </m:d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∙0,001=47,05</m:t>
                      </m:r>
                    </m:oMath>
                  </m:oMathPara>
                </a14:m>
                <a:endParaRPr lang="sr-Latn-BA" dirty="0"/>
              </a:p>
              <a:p>
                <a:endParaRPr lang="sr-Latn-BA" dirty="0"/>
              </a:p>
              <a:p>
                <a:r>
                  <a:rPr lang="sr-Latn-BA" dirty="0"/>
                  <a:t>Provizija se obračunava na eskontovanu vrijednost.</a:t>
                </a:r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3431369-8642-46DF-8CEE-C0B122D4FA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8792" y="2556663"/>
                <a:ext cx="4223208" cy="2800638"/>
              </a:xfrm>
              <a:prstGeom prst="rect">
                <a:avLst/>
              </a:prstGeom>
              <a:blipFill>
                <a:blip r:embed="rId2"/>
                <a:stretch>
                  <a:fillRect l="-1154" b="-2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1175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1212</TotalTime>
  <Words>926</Words>
  <Application>Microsoft Office PowerPoint</Application>
  <PresentationFormat>Widescreen</PresentationFormat>
  <Paragraphs>194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Cambria Math</vt:lpstr>
      <vt:lpstr>Gill Sans MT</vt:lpstr>
      <vt:lpstr>Parcel</vt:lpstr>
      <vt:lpstr>SREDNJI ROK PLAĆANJA MJENICE</vt:lpstr>
      <vt:lpstr>SREDNJI ROK PLAĆANJA</vt:lpstr>
      <vt:lpstr>PowerPoint Presentation</vt:lpstr>
      <vt:lpstr>PowerPoint Presentation</vt:lpstr>
      <vt:lpstr>mjenice</vt:lpstr>
      <vt:lpstr>obračun eskonta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Procentni račun i obračun kamate</dc:title>
  <dc:creator>Marić, Milica</dc:creator>
  <cp:lastModifiedBy>Marić, Milica</cp:lastModifiedBy>
  <cp:revision>84</cp:revision>
  <dcterms:created xsi:type="dcterms:W3CDTF">2023-03-01T08:43:55Z</dcterms:created>
  <dcterms:modified xsi:type="dcterms:W3CDTF">2024-03-20T15:46:36Z</dcterms:modified>
</cp:coreProperties>
</file>