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5" r:id="rId4"/>
    <p:sldId id="258" r:id="rId5"/>
    <p:sldId id="281" r:id="rId6"/>
    <p:sldId id="260" r:id="rId7"/>
    <p:sldId id="261" r:id="rId8"/>
    <p:sldId id="272" r:id="rId9"/>
    <p:sldId id="282" r:id="rId10"/>
    <p:sldId id="262" r:id="rId11"/>
    <p:sldId id="276" r:id="rId12"/>
    <p:sldId id="277" r:id="rId13"/>
    <p:sldId id="278" r:id="rId14"/>
    <p:sldId id="280" r:id="rId15"/>
    <p:sldId id="269" r:id="rId16"/>
    <p:sldId id="273" r:id="rId17"/>
    <p:sldId id="274" r:id="rId18"/>
    <p:sldId id="270" r:id="rId19"/>
  </p:sldIdLst>
  <p:sldSz cx="9144000" cy="6858000" type="screen4x3"/>
  <p:notesSz cx="6858000" cy="9144000"/>
  <p:defaultTextStyle>
    <a:defPPr>
      <a:defRPr lang="sr-Latn-B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BA" noProof="0" smtClean="0"/>
              <a:t>Click to edit Master text styles</a:t>
            </a:r>
          </a:p>
          <a:p>
            <a:pPr lvl="1"/>
            <a:r>
              <a:rPr lang="sr-Latn-BA" noProof="0" smtClean="0"/>
              <a:t>Second level</a:t>
            </a:r>
          </a:p>
          <a:p>
            <a:pPr lvl="2"/>
            <a:r>
              <a:rPr lang="sr-Latn-BA" noProof="0" smtClean="0"/>
              <a:t>Third level</a:t>
            </a:r>
          </a:p>
          <a:p>
            <a:pPr lvl="3"/>
            <a:r>
              <a:rPr lang="sr-Latn-BA" noProof="0" smtClean="0"/>
              <a:t>Fourth level</a:t>
            </a:r>
          </a:p>
          <a:p>
            <a:pPr lvl="4"/>
            <a:r>
              <a:rPr lang="sr-Latn-BA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8FA39D-E6E4-4013-A8CF-50674721D082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38E78-4629-4EA0-93DC-016CFFDC1972}" type="slidenum">
              <a:rPr lang="sr-Latn-BA" smtClean="0"/>
              <a:pPr/>
              <a:t>1</a:t>
            </a:fld>
            <a:endParaRPr lang="sr-Latn-BA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EB28F-B5A0-49BE-9A96-AF6FA059BFF0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C8-E722-4C03-A809-8C1FC472CBA2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6FE3-4B69-401B-9C1A-80B23CD90EC8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4DECA-0E41-44ED-8200-59E62F5B83B0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657F9-335E-44A7-9605-133DAA8E3752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49318-55BF-4509-8F24-FD08AB35B3D9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7E47-014B-42B3-85CB-84E2A630992C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66251-7594-4350-967F-1A73DA864A67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CBF63-1E88-4DCA-A5FD-DE9F1B453451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4351-AC0B-453F-9238-D0DC820DDD5F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F6F81-C1A8-4D01-9B8A-CBC57CAFA074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B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BA" smtClean="0"/>
              <a:t>Click to edit Master text styles</a:t>
            </a:r>
          </a:p>
          <a:p>
            <a:pPr lvl="1"/>
            <a:r>
              <a:rPr lang="sr-Latn-BA" smtClean="0"/>
              <a:t>Second level</a:t>
            </a:r>
          </a:p>
          <a:p>
            <a:pPr lvl="2"/>
            <a:r>
              <a:rPr lang="sr-Latn-BA" smtClean="0"/>
              <a:t>Third level</a:t>
            </a:r>
          </a:p>
          <a:p>
            <a:pPr lvl="3"/>
            <a:r>
              <a:rPr lang="sr-Latn-BA" smtClean="0"/>
              <a:t>Fourth level</a:t>
            </a:r>
          </a:p>
          <a:p>
            <a:pPr lvl="4"/>
            <a:r>
              <a:rPr lang="sr-Latn-B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B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D6F032-6671-4779-9E6C-9A23C57A4B33}" type="slidenum">
              <a:rPr lang="sr-Latn-BA"/>
              <a:pPr>
                <a:defRPr/>
              </a:pPr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BA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SPRIJEČAVANJE</a:t>
            </a:r>
            <a:br>
              <a:rPr lang="sr-Latn-BA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PRANJ</a:t>
            </a:r>
            <a:r>
              <a:rPr lang="sr-Latn-BA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NOVCA</a:t>
            </a:r>
            <a:endParaRPr lang="sr-Latn-BA" sz="5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r-Latn-BA" b="1" smtClean="0"/>
              <a:t>Efekti pranja novca su</a:t>
            </a:r>
            <a:r>
              <a:rPr lang="sr-Latn-BA" smtClean="0"/>
              <a:t>: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sr-Latn-CS" sz="2800" b="1" dirty="0" smtClean="0"/>
              <a:t>Opadanje legalnog privatnog </a:t>
            </a:r>
            <a:r>
              <a:rPr lang="sr-Latn-CS" sz="2800" b="1" dirty="0"/>
              <a:t>sektora </a:t>
            </a:r>
            <a:r>
              <a:rPr lang="sr-Latn-CS" sz="2800" dirty="0"/>
              <a:t>- </a:t>
            </a:r>
            <a:r>
              <a:rPr lang="sr-Latn-CS" sz="2200" dirty="0"/>
              <a:t>ulažu u kompanije koje svoje proizvode mogu da prodaju po cijenama ispod </a:t>
            </a:r>
            <a:r>
              <a:rPr lang="sr-Latn-CS" sz="2200" dirty="0" smtClean="0"/>
              <a:t>tržišnih; nelojalna konkurencija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CS" sz="2800" b="1" dirty="0" smtClean="0"/>
              <a:t>Uticaj na devizne kurseve i kamatne </a:t>
            </a:r>
            <a:r>
              <a:rPr lang="sr-Latn-CS" sz="2800" b="1" dirty="0"/>
              <a:t>stope </a:t>
            </a:r>
            <a:r>
              <a:rPr lang="sr-Latn-CS" sz="2800" dirty="0"/>
              <a:t>- </a:t>
            </a:r>
            <a:r>
              <a:rPr lang="sr-Latn-CS" sz="2200" dirty="0"/>
              <a:t>vrše reinvestiranje  sredstava tamo gdje očekuju da neće biti otkriveni a ne tamo gdje očekuju veću stopu povraćaja. Posljedice toga su : </a:t>
            </a:r>
            <a:r>
              <a:rPr lang="sr-Latn-CS" sz="2200" dirty="0" smtClean="0"/>
              <a:t>povećanje </a:t>
            </a:r>
            <a:r>
              <a:rPr lang="sr-Latn-CS" sz="2200" dirty="0"/>
              <a:t>tražnje novca, nestabilnost deviznog kursa , kamatnih stopa, međunarodnih tokova kapitala</a:t>
            </a:r>
            <a:endParaRPr lang="sr-Latn-CS" sz="22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sr-Latn-CS" sz="2800" b="1" dirty="0" smtClean="0"/>
              <a:t>Smanjenje državnih prihoda i slabljenje kontrole ekonomske </a:t>
            </a:r>
            <a:r>
              <a:rPr lang="sr-Latn-CS" sz="2800" b="1" dirty="0"/>
              <a:t>politike </a:t>
            </a:r>
            <a:r>
              <a:rPr lang="sr-Latn-CS" sz="2800" dirty="0"/>
              <a:t>- </a:t>
            </a:r>
            <a:r>
              <a:rPr lang="sr-Latn-CS" sz="2200" dirty="0"/>
              <a:t>izaziva smanjenje prihoda budžeta po osnovu poreza, jer otežava naplatu i zbog toga slabi uticaj države na vođenje ekonomske </a:t>
            </a:r>
            <a:r>
              <a:rPr lang="sr-Latn-CS" sz="2200" dirty="0" smtClean="0"/>
              <a:t>politike (crno tržište, siva ekonomija)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54461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sr-Latn-CS" dirty="0" smtClean="0"/>
              <a:t>4. </a:t>
            </a:r>
            <a:r>
              <a:rPr lang="sr-Latn-CS" sz="2800" b="1" dirty="0" smtClean="0"/>
              <a:t>Ugrožavanje </a:t>
            </a:r>
            <a:r>
              <a:rPr lang="sr-Latn-CS" sz="2800" b="1" dirty="0"/>
              <a:t>programa reform</a:t>
            </a:r>
            <a:r>
              <a:rPr lang="en-US" sz="2800" b="1" dirty="0" err="1"/>
              <a:t>i</a:t>
            </a:r>
            <a:r>
              <a:rPr lang="sr-Latn-CS" sz="2800" b="1" dirty="0"/>
              <a:t> ili privatizacije </a:t>
            </a:r>
            <a:r>
              <a:rPr lang="sr-Latn-CS" dirty="0"/>
              <a:t>- </a:t>
            </a:r>
            <a:r>
              <a:rPr lang="sr-Latn-CS" sz="2000" dirty="0" smtClean="0"/>
              <a:t>otežava </a:t>
            </a:r>
            <a:r>
              <a:rPr lang="sr-Latn-CS" sz="2000" dirty="0"/>
              <a:t>sprovođenje privatizacije, naročito privatizacije državnih </a:t>
            </a:r>
            <a:r>
              <a:rPr lang="sr-Latn-CS" sz="2000" dirty="0" smtClean="0"/>
              <a:t>preduzeća</a:t>
            </a:r>
            <a:r>
              <a:rPr lang="sr-Latn-CS" sz="2000" dirty="0"/>
              <a:t> kod zemalja u razvoju koje nastoje da privuku investicije</a:t>
            </a:r>
            <a:r>
              <a:rPr lang="sr-Latn-CS" sz="2000" dirty="0" smtClean="0"/>
              <a:t>. </a:t>
            </a:r>
            <a:r>
              <a:rPr lang="sr-Latn-CS" sz="2000" dirty="0"/>
              <a:t>U odnosu na legalne investitore, perači novca mogu da ponude veće cijene. </a:t>
            </a:r>
            <a:endParaRPr lang="sr-Latn-CS" sz="2000" dirty="0" smtClean="0"/>
          </a:p>
          <a:p>
            <a:pPr marL="0" indent="0" eaLnBrk="1" hangingPunct="1">
              <a:buNone/>
            </a:pPr>
            <a:r>
              <a:rPr lang="sr-Latn-CS" dirty="0" smtClean="0"/>
              <a:t>5. </a:t>
            </a:r>
            <a:r>
              <a:rPr lang="sr-Latn-CS" sz="2800" b="1" dirty="0" smtClean="0"/>
              <a:t>Opadanje </a:t>
            </a:r>
            <a:r>
              <a:rPr lang="sr-Latn-CS" sz="2800" b="1" dirty="0"/>
              <a:t>reputacije </a:t>
            </a:r>
            <a:r>
              <a:rPr lang="sr-Latn-CS" sz="2800" b="1" dirty="0" smtClean="0"/>
              <a:t>države </a:t>
            </a:r>
            <a:r>
              <a:rPr lang="sr-Latn-CS" sz="2800" dirty="0"/>
              <a:t>- </a:t>
            </a:r>
            <a:r>
              <a:rPr lang="sr-Latn-CS" sz="2000" dirty="0"/>
              <a:t>negativne posljedice po pitanju stranih investicija, jer niko neće da ulaže u </a:t>
            </a:r>
            <a:r>
              <a:rPr lang="sr-Latn-CS" sz="2000" dirty="0" smtClean="0"/>
              <a:t>takvu zemlju (nelojalna konkurencija, i sl.)</a:t>
            </a:r>
          </a:p>
          <a:p>
            <a:pPr marL="0" indent="0" eaLnBrk="1" hangingPunct="1">
              <a:buNone/>
            </a:pPr>
            <a:r>
              <a:rPr lang="sr-Latn-CS" sz="2800" dirty="0" smtClean="0"/>
              <a:t>6. </a:t>
            </a:r>
            <a:r>
              <a:rPr lang="sr-Latn-CS" sz="2800" b="1" dirty="0" smtClean="0"/>
              <a:t>Ekonomski </a:t>
            </a:r>
            <a:r>
              <a:rPr lang="sr-Latn-CS" sz="2800" b="1" dirty="0"/>
              <a:t>poremećaji i nestabilnost </a:t>
            </a:r>
            <a:r>
              <a:rPr lang="sr-Latn-CS" sz="2800" dirty="0"/>
              <a:t>- </a:t>
            </a:r>
            <a:r>
              <a:rPr lang="sr-Latn-CS" sz="2000" dirty="0"/>
              <a:t>ulažu u neke djelatnosti koje ne moraju biti od značaja za određenu zemlju. Kada izgube korist od tih djelatnosti, napuštaju ih ostavljajući velike gubitke u njima izazivajući </a:t>
            </a:r>
            <a:r>
              <a:rPr lang="sr-Latn-CS" sz="2000" dirty="0" smtClean="0"/>
              <a:t>ekonomske poremećaje, nezaposlenost </a:t>
            </a:r>
            <a:r>
              <a:rPr lang="sr-Latn-CS" sz="2000" dirty="0"/>
              <a:t>i nestabilnost</a:t>
            </a:r>
            <a:endParaRPr lang="sr-Latn-BA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95863"/>
            <a:ext cx="8784976" cy="60486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1. </a:t>
            </a:r>
            <a:r>
              <a:rPr lang="en-US" b="1" dirty="0" err="1"/>
              <a:t>Prijave</a:t>
            </a:r>
            <a:r>
              <a:rPr lang="en-US" b="1" dirty="0"/>
              <a:t> o </a:t>
            </a:r>
            <a:r>
              <a:rPr lang="en-US" b="1" dirty="0" err="1"/>
              <a:t>sumnjivim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neuobičajenim</a:t>
            </a:r>
            <a:r>
              <a:rPr lang="en-US" b="1" dirty="0"/>
              <a:t> </a:t>
            </a:r>
            <a:r>
              <a:rPr lang="en-US" b="1" dirty="0" err="1"/>
              <a:t>transakcijama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suzbijanje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ugrađene</a:t>
            </a:r>
            <a:r>
              <a:rPr lang="en-US" dirty="0"/>
              <a:t> u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r>
              <a:rPr lang="sr-Latn-BA" dirty="0" smtClean="0"/>
              <a:t>P</a:t>
            </a:r>
            <a:r>
              <a:rPr lang="en-US" dirty="0" err="1" smtClean="0"/>
              <a:t>ostojanje</a:t>
            </a:r>
            <a:r>
              <a:rPr lang="en-US" dirty="0" smtClean="0"/>
              <a:t> </a:t>
            </a:r>
            <a:r>
              <a:rPr lang="en-US" dirty="0" err="1"/>
              <a:t>povratne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istrage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uspješnu</a:t>
            </a:r>
            <a:r>
              <a:rPr lang="en-US" dirty="0"/>
              <a:t> </a:t>
            </a:r>
            <a:r>
              <a:rPr lang="en-US" dirty="0" err="1"/>
              <a:t>borbu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BA" dirty="0" smtClean="0"/>
          </a:p>
          <a:p>
            <a:endParaRPr lang="sr-Latn-BA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b="1" dirty="0" err="1"/>
              <a:t>Utvrđivanje</a:t>
            </a:r>
            <a:r>
              <a:rPr lang="en-US" b="1" dirty="0"/>
              <a:t> </a:t>
            </a:r>
            <a:r>
              <a:rPr lang="en-US" b="1" dirty="0" err="1"/>
              <a:t>identiteta</a:t>
            </a:r>
            <a:r>
              <a:rPr lang="en-US" b="1" dirty="0"/>
              <a:t> </a:t>
            </a:r>
            <a:r>
              <a:rPr lang="en-US" b="1" dirty="0" err="1"/>
              <a:t>stranke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stranke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uvidom</a:t>
            </a:r>
            <a:r>
              <a:rPr lang="en-US" dirty="0"/>
              <a:t> u </a:t>
            </a:r>
            <a:r>
              <a:rPr lang="en-US" dirty="0" err="1"/>
              <a:t>lična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sudskog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r>
              <a:rPr lang="sr-Latn-BA" dirty="0" smtClean="0"/>
              <a:t>M</a:t>
            </a:r>
            <a:r>
              <a:rPr lang="en-US" dirty="0" err="1" smtClean="0"/>
              <a:t>ogućnost</a:t>
            </a:r>
            <a:r>
              <a:rPr lang="en-US" dirty="0" smtClean="0"/>
              <a:t> </a:t>
            </a:r>
            <a:r>
              <a:rPr lang="en-US" dirty="0" err="1"/>
              <a:t>rekonstrukcije</a:t>
            </a:r>
            <a:r>
              <a:rPr lang="en-US" dirty="0"/>
              <a:t>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stvorena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izvršiocima</a:t>
            </a:r>
            <a:r>
              <a:rPr lang="en-US" dirty="0"/>
              <a:t> </a:t>
            </a:r>
            <a:r>
              <a:rPr lang="en-US" dirty="0" err="1"/>
              <a:t>krivičnog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BA" dirty="0" smtClean="0"/>
          </a:p>
          <a:p>
            <a:endParaRPr lang="sr-Latn-BA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b="1" dirty="0" err="1"/>
              <a:t>Kontrola</a:t>
            </a:r>
            <a:r>
              <a:rPr lang="en-US" b="1" dirty="0"/>
              <a:t> </a:t>
            </a:r>
            <a:r>
              <a:rPr lang="en-US" b="1" dirty="0" err="1"/>
              <a:t>unošenja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iznošenja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drugih</a:t>
            </a:r>
            <a:r>
              <a:rPr lang="en-US" b="1" dirty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instrumenata</a:t>
            </a:r>
            <a:r>
              <a:rPr lang="en-US" b="1" dirty="0"/>
              <a:t> u </a:t>
            </a:r>
            <a:r>
              <a:rPr lang="en-US" b="1" dirty="0" err="1"/>
              <a:t>zemlju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metodom</a:t>
            </a:r>
            <a:r>
              <a:rPr lang="en-US" dirty="0"/>
              <a:t> </a:t>
            </a:r>
            <a:r>
              <a:rPr lang="en-US" dirty="0" err="1"/>
              <a:t>omogućava</a:t>
            </a:r>
            <a:r>
              <a:rPr lang="en-US" dirty="0"/>
              <a:t> se </a:t>
            </a:r>
            <a:r>
              <a:rPr lang="en-US" dirty="0" err="1"/>
              <a:t>praćenje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se </a:t>
            </a:r>
            <a:r>
              <a:rPr lang="en-US" dirty="0" err="1"/>
              <a:t>slika</a:t>
            </a:r>
            <a:r>
              <a:rPr lang="en-US" dirty="0"/>
              <a:t> o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pravcima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 smtClean="0"/>
              <a:t>tokova</a:t>
            </a:r>
            <a:r>
              <a:rPr lang="sr-Latn-BA" dirty="0" smtClean="0"/>
              <a:t> - </a:t>
            </a:r>
            <a:r>
              <a:rPr lang="en-US" dirty="0" err="1" smtClean="0"/>
              <a:t>krijumčarenje</a:t>
            </a:r>
            <a:r>
              <a:rPr lang="en-US" dirty="0"/>
              <a:t>. </a:t>
            </a:r>
            <a:r>
              <a:rPr lang="en-US" dirty="0" err="1"/>
              <a:t>Krijumčarenjem</a:t>
            </a:r>
            <a:r>
              <a:rPr lang="en-US" dirty="0"/>
              <a:t> se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stečen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ilegalan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najčešće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stroge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prijave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ulaganju</a:t>
            </a:r>
            <a:r>
              <a:rPr lang="en-US" dirty="0"/>
              <a:t> u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490066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r-Latn-CS" sz="2500" b="1" dirty="0" smtClean="0"/>
              <a:t>Metode i mjere u spr</a:t>
            </a:r>
            <a:r>
              <a:rPr lang="en-US" sz="2500" b="1" dirty="0" err="1" smtClean="0"/>
              <a:t>ij</a:t>
            </a:r>
            <a:r>
              <a:rPr lang="sr-Latn-CS" sz="2500" b="1" dirty="0" smtClean="0"/>
              <a:t>ečavanju pranja novca su:</a:t>
            </a:r>
            <a:endParaRPr lang="sr-Latn-BA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14240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0953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4. </a:t>
            </a:r>
            <a:r>
              <a:rPr lang="en-US" b="1" dirty="0" err="1"/>
              <a:t>Privremeno</a:t>
            </a:r>
            <a:r>
              <a:rPr lang="en-US" b="1" dirty="0"/>
              <a:t> </a:t>
            </a:r>
            <a:r>
              <a:rPr lang="en-US" b="1" dirty="0" err="1"/>
              <a:t>oduzimanje</a:t>
            </a:r>
            <a:r>
              <a:rPr lang="en-US" b="1" dirty="0"/>
              <a:t> </a:t>
            </a:r>
            <a:r>
              <a:rPr lang="en-US" b="1" dirty="0" err="1"/>
              <a:t>prihoda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potiču</a:t>
            </a:r>
            <a:r>
              <a:rPr lang="en-US" b="1" dirty="0"/>
              <a:t> od </a:t>
            </a:r>
            <a:r>
              <a:rPr lang="en-US" b="1" dirty="0" err="1"/>
              <a:t>kriminalne</a:t>
            </a:r>
            <a:r>
              <a:rPr lang="en-US" b="1" dirty="0"/>
              <a:t> </a:t>
            </a:r>
            <a:r>
              <a:rPr lang="en-US" b="1" dirty="0" err="1"/>
              <a:t>djelatnosti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mogućnost</a:t>
            </a:r>
            <a:r>
              <a:rPr lang="en-US" dirty="0"/>
              <a:t> </a:t>
            </a:r>
            <a:r>
              <a:rPr lang="en-US" dirty="0" err="1"/>
              <a:t>oduzimanja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oduzimanja</a:t>
            </a:r>
            <a:r>
              <a:rPr lang="en-US" dirty="0"/>
              <a:t> </a:t>
            </a:r>
            <a:r>
              <a:rPr lang="en-US" dirty="0" err="1"/>
              <a:t>imovinske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vršenjem</a:t>
            </a:r>
            <a:r>
              <a:rPr lang="en-US" dirty="0"/>
              <a:t> </a:t>
            </a:r>
            <a:r>
              <a:rPr lang="en-US" dirty="0" err="1"/>
              <a:t>krivičnih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.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teškoće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dokazivanje</a:t>
            </a:r>
            <a:r>
              <a:rPr lang="en-US" dirty="0"/>
              <a:t> da je </a:t>
            </a:r>
            <a:r>
              <a:rPr lang="en-US" dirty="0" err="1"/>
              <a:t>osumnjičeni</a:t>
            </a:r>
            <a:r>
              <a:rPr lang="en-US" dirty="0"/>
              <a:t> </a:t>
            </a:r>
            <a:r>
              <a:rPr lang="en-US" dirty="0" err="1"/>
              <a:t>uključen</a:t>
            </a:r>
            <a:r>
              <a:rPr lang="en-US" dirty="0"/>
              <a:t> u </a:t>
            </a:r>
            <a:r>
              <a:rPr lang="en-US" dirty="0" err="1"/>
              <a:t>krivično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b="1" dirty="0" err="1"/>
              <a:t>Nadzor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interne </a:t>
            </a:r>
            <a:r>
              <a:rPr lang="en-US" b="1" dirty="0" err="1"/>
              <a:t>kontrole</a:t>
            </a:r>
            <a:r>
              <a:rPr lang="en-US" b="1" dirty="0"/>
              <a:t> </a:t>
            </a:r>
            <a:r>
              <a:rPr lang="en-US" dirty="0"/>
              <a:t>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–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mjera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eksterne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r>
              <a:rPr lang="en-US" dirty="0" err="1"/>
              <a:t>Mjerama</a:t>
            </a:r>
            <a:r>
              <a:rPr lang="en-US" dirty="0"/>
              <a:t> interne </a:t>
            </a:r>
            <a:r>
              <a:rPr lang="en-US" dirty="0" err="1"/>
              <a:t>kontole</a:t>
            </a:r>
            <a:r>
              <a:rPr lang="en-US" dirty="0"/>
              <a:t> </a:t>
            </a:r>
            <a:r>
              <a:rPr lang="en-US" dirty="0" err="1"/>
              <a:t>omogućava</a:t>
            </a:r>
            <a:r>
              <a:rPr lang="en-US" dirty="0"/>
              <a:t> se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poslovanje</a:t>
            </a:r>
            <a:r>
              <a:rPr lang="en-US" dirty="0"/>
              <a:t>, </a:t>
            </a:r>
            <a:r>
              <a:rPr lang="en-US" dirty="0" err="1"/>
              <a:t>uočavanje</a:t>
            </a:r>
            <a:r>
              <a:rPr lang="en-US" dirty="0"/>
              <a:t> </a:t>
            </a:r>
            <a:r>
              <a:rPr lang="en-US" dirty="0" err="1"/>
              <a:t>nedostataka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otklanjanje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b="1" dirty="0" err="1"/>
              <a:t>Školovanje</a:t>
            </a:r>
            <a:r>
              <a:rPr lang="en-US" b="1" dirty="0"/>
              <a:t>, </a:t>
            </a:r>
            <a:r>
              <a:rPr lang="en-US" b="1" dirty="0" err="1"/>
              <a:t>stručno</a:t>
            </a:r>
            <a:r>
              <a:rPr lang="en-US" b="1" dirty="0"/>
              <a:t> </a:t>
            </a:r>
            <a:r>
              <a:rPr lang="en-US" b="1" dirty="0" err="1"/>
              <a:t>usavršavanje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smjernice</a:t>
            </a:r>
            <a:r>
              <a:rPr lang="en-US" b="1" dirty="0"/>
              <a:t> u </a:t>
            </a:r>
            <a:r>
              <a:rPr lang="en-US" b="1" dirty="0" err="1"/>
              <a:t>oblasti</a:t>
            </a:r>
            <a:r>
              <a:rPr lang="en-US" b="1" dirty="0"/>
              <a:t> </a:t>
            </a:r>
            <a:r>
              <a:rPr lang="en-US" b="1" dirty="0" err="1"/>
              <a:t>sprečavanja</a:t>
            </a:r>
            <a:r>
              <a:rPr lang="en-US" b="1" dirty="0"/>
              <a:t> </a:t>
            </a:r>
            <a:r>
              <a:rPr lang="en-US" b="1" dirty="0" err="1"/>
              <a:t>pranja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školovanje</a:t>
            </a:r>
            <a:r>
              <a:rPr lang="en-US" dirty="0"/>
              <a:t> </a:t>
            </a:r>
            <a:r>
              <a:rPr lang="en-US" dirty="0" err="1"/>
              <a:t>policijskih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eksperata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suprotstavljanja</a:t>
            </a:r>
            <a:r>
              <a:rPr lang="en-US" dirty="0"/>
              <a:t> </a:t>
            </a:r>
            <a:r>
              <a:rPr lang="en-US" dirty="0" err="1"/>
              <a:t>pranju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42582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7. </a:t>
            </a:r>
            <a:r>
              <a:rPr lang="en-US" b="1" dirty="0" err="1"/>
              <a:t>Saradnja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koordinacija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unutrašnjem</a:t>
            </a:r>
            <a:r>
              <a:rPr lang="en-US" b="1" dirty="0"/>
              <a:t> </a:t>
            </a:r>
            <a:r>
              <a:rPr lang="en-US" b="1" dirty="0" err="1"/>
              <a:t>planu</a:t>
            </a:r>
            <a:r>
              <a:rPr lang="en-US" b="1" dirty="0"/>
              <a:t> </a:t>
            </a:r>
            <a:r>
              <a:rPr lang="en-US" dirty="0"/>
              <a:t>u </a:t>
            </a:r>
            <a:r>
              <a:rPr lang="en-US" dirty="0" err="1"/>
              <a:t>sprovođenju</a:t>
            </a:r>
            <a:r>
              <a:rPr lang="en-US" dirty="0"/>
              <a:t>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-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koordinaciju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suprotstavljanja</a:t>
            </a:r>
            <a:r>
              <a:rPr lang="en-US" dirty="0"/>
              <a:t> </a:t>
            </a:r>
            <a:r>
              <a:rPr lang="en-US" dirty="0" err="1"/>
              <a:t>pranju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poboljšavanju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tog </a:t>
            </a:r>
            <a:r>
              <a:rPr lang="en-US" dirty="0" err="1" smtClean="0"/>
              <a:t>sistema</a:t>
            </a:r>
            <a:r>
              <a:rPr lang="sr-Latn-BA" dirty="0" smtClean="0"/>
              <a:t>, i to </a:t>
            </a:r>
            <a:r>
              <a:rPr lang="en-US" dirty="0" err="1" smtClean="0"/>
              <a:t>između</a:t>
            </a:r>
            <a:r>
              <a:rPr lang="en-US" dirty="0"/>
              <a:t>: </a:t>
            </a:r>
            <a:endParaRPr lang="sr-Latn-BA" dirty="0" smtClean="0"/>
          </a:p>
          <a:p>
            <a:pPr marL="457200" lvl="1" indent="0">
              <a:buNone/>
            </a:pPr>
            <a:r>
              <a:rPr lang="en-US" dirty="0" smtClean="0"/>
              <a:t>•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organa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operativnom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endParaRPr lang="sr-Latn-BA" dirty="0" smtClean="0"/>
          </a:p>
          <a:p>
            <a:pPr marL="457200" lvl="1" indent="0">
              <a:buNone/>
            </a:pPr>
            <a:r>
              <a:rPr lang="en-US" dirty="0" smtClean="0"/>
              <a:t>•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organa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endParaRPr lang="sr-Latn-BA" dirty="0"/>
          </a:p>
          <a:p>
            <a:pPr marL="457200" lvl="1" indent="0">
              <a:buNone/>
            </a:pPr>
            <a:r>
              <a:rPr lang="en-US" dirty="0" smtClean="0"/>
              <a:t>•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suprotstavljanja</a:t>
            </a:r>
            <a:r>
              <a:rPr lang="en-US" dirty="0"/>
              <a:t> </a:t>
            </a:r>
            <a:r>
              <a:rPr lang="en-US" dirty="0" err="1"/>
              <a:t>pranju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strateškom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endParaRPr lang="sr-Latn-BA" dirty="0" smtClean="0"/>
          </a:p>
          <a:p>
            <a:pPr marL="457200" lvl="1" indent="0">
              <a:buNone/>
            </a:pPr>
            <a:endParaRPr lang="sr-Latn-BA" dirty="0"/>
          </a:p>
          <a:p>
            <a:pPr marL="457200" lvl="1" indent="0">
              <a:buNone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b="1" dirty="0" err="1"/>
              <a:t>Razvijanje</a:t>
            </a:r>
            <a:r>
              <a:rPr lang="en-US" b="1" dirty="0"/>
              <a:t> </a:t>
            </a:r>
            <a:r>
              <a:rPr lang="en-US" b="1" dirty="0" err="1"/>
              <a:t>međunarodne</a:t>
            </a:r>
            <a:r>
              <a:rPr lang="en-US" b="1" dirty="0"/>
              <a:t> </a:t>
            </a:r>
            <a:r>
              <a:rPr lang="en-US" b="1" dirty="0" err="1"/>
              <a:t>saradnje</a:t>
            </a:r>
            <a:r>
              <a:rPr lang="en-US" b="1" dirty="0"/>
              <a:t> </a:t>
            </a:r>
            <a:r>
              <a:rPr lang="en-US" dirty="0"/>
              <a:t>u </a:t>
            </a:r>
            <a:r>
              <a:rPr lang="en-US" dirty="0" err="1"/>
              <a:t>borbi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Međunarodno</a:t>
            </a:r>
            <a:r>
              <a:rPr lang="en-US" dirty="0"/>
              <a:t> </a:t>
            </a:r>
            <a:r>
              <a:rPr lang="en-US" dirty="0" err="1"/>
              <a:t>pranje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temelji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razlikama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u </a:t>
            </a:r>
            <a:r>
              <a:rPr lang="en-US" dirty="0" err="1"/>
              <a:t>zakonodavstvima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. </a:t>
            </a:r>
            <a:r>
              <a:rPr lang="en-US" dirty="0" err="1" smtClean="0"/>
              <a:t>Najzn</a:t>
            </a:r>
            <a:r>
              <a:rPr lang="sr-Latn-BA" dirty="0" smtClean="0"/>
              <a:t>a</a:t>
            </a:r>
            <a:r>
              <a:rPr lang="en-US" dirty="0" err="1" smtClean="0"/>
              <a:t>čajnije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konvencija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  <a:endParaRPr lang="sr-Latn-BA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Radna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FATF (Financial Action Task Force) (</a:t>
            </a:r>
            <a:r>
              <a:rPr lang="en-US" dirty="0" err="1"/>
              <a:t>osnovana</a:t>
            </a:r>
            <a:r>
              <a:rPr lang="en-US" dirty="0"/>
              <a:t> 1989.) </a:t>
            </a:r>
            <a:r>
              <a:rPr lang="sr-Latn-BA" dirty="0" smtClean="0"/>
              <a:t>- </a:t>
            </a:r>
            <a:r>
              <a:rPr lang="en-US" dirty="0" err="1" smtClean="0"/>
              <a:t>međudržavno</a:t>
            </a:r>
            <a:r>
              <a:rPr lang="en-US" dirty="0" smtClean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borbu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terorizma</a:t>
            </a:r>
            <a:r>
              <a:rPr lang="en-US" dirty="0"/>
              <a:t>. </a:t>
            </a:r>
            <a:r>
              <a:rPr lang="en-US" dirty="0" err="1"/>
              <a:t>Propisala</a:t>
            </a:r>
            <a:r>
              <a:rPr lang="en-US" dirty="0"/>
              <a:t> je </a:t>
            </a:r>
            <a:r>
              <a:rPr lang="en-US" dirty="0" err="1"/>
              <a:t>Četrdeset</a:t>
            </a:r>
            <a:r>
              <a:rPr lang="en-US" dirty="0"/>
              <a:t> </a:t>
            </a:r>
            <a:r>
              <a:rPr lang="en-US" dirty="0" err="1"/>
              <a:t>preporuka</a:t>
            </a:r>
            <a:r>
              <a:rPr lang="en-US" dirty="0"/>
              <a:t> o </a:t>
            </a:r>
            <a:r>
              <a:rPr lang="en-US" dirty="0" err="1"/>
              <a:t>pranju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endParaRPr lang="sr-Latn-BA" dirty="0" smtClean="0"/>
          </a:p>
          <a:p>
            <a:pPr marL="457200" lvl="1" indent="0">
              <a:buNone/>
            </a:pPr>
            <a:r>
              <a:rPr lang="en-US" dirty="0" smtClean="0"/>
              <a:t>• </a:t>
            </a:r>
            <a:r>
              <a:rPr lang="en-US" dirty="0" err="1"/>
              <a:t>Konvencija</a:t>
            </a:r>
            <a:r>
              <a:rPr lang="en-US" dirty="0"/>
              <a:t> UN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konvencija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Palerm</a:t>
            </a:r>
            <a:r>
              <a:rPr lang="sr-Latn-BA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2800" smtClean="0"/>
              <a:t>Preporuke finansijskim institucijama za borbu protiv pranja novca su:</a:t>
            </a:r>
            <a:endParaRPr lang="sr-Latn-BA" sz="28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507288" cy="530120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pl-PL" sz="2400" dirty="0" smtClean="0"/>
              <a:t>Finansijske institucije trebaju </a:t>
            </a:r>
            <a:r>
              <a:rPr lang="pl-PL" sz="2400" b="1" dirty="0" smtClean="0">
                <a:solidFill>
                  <a:srgbClr val="FF0000"/>
                </a:solidFill>
              </a:rPr>
              <a:t>preduzeti </a:t>
            </a:r>
            <a:r>
              <a:rPr lang="sr-Latn-CS" sz="2400" b="1" dirty="0" smtClean="0">
                <a:solidFill>
                  <a:srgbClr val="FF0000"/>
                </a:solidFill>
              </a:rPr>
              <a:t>razumne mjere u cilju dobijanja informacija u vezi sa pravim identitetom osobe</a:t>
            </a:r>
            <a:r>
              <a:rPr lang="sr-Latn-C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/>
              <a:t>na čije ime je račun otvoren ili izvršena transakcija, ukoliko postoji sumnja u pogledu toga da li klijenti djeluju u njihovo ime.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pl-PL" sz="24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pl-PL" sz="2400" dirty="0" smtClean="0"/>
              <a:t>Finansijske institucije bi trebale </a:t>
            </a:r>
            <a:r>
              <a:rPr lang="pl-PL" sz="2400" b="1" dirty="0" smtClean="0">
                <a:solidFill>
                  <a:srgbClr val="FF0000"/>
                </a:solidFill>
              </a:rPr>
              <a:t>čuvati barem pet godina svu neophodnu evidenciju o transakcijama</a:t>
            </a:r>
            <a:r>
              <a:rPr lang="pl-PL" sz="2400" dirty="0" smtClean="0">
                <a:solidFill>
                  <a:srgbClr val="FF0000"/>
                </a:solidFill>
              </a:rPr>
              <a:t>, </a:t>
            </a:r>
            <a:r>
              <a:rPr lang="pl-PL" sz="2400" dirty="0" smtClean="0"/>
              <a:t>kako domaćim, tako i sa inostranim klijentima, kako bi mogle brzo reagovati na zahtjeve za informacijama koje uputi nadležni organ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pl-PL" sz="2400" dirty="0" smtClean="0"/>
              <a:t>Finansijske institucije bi trebale posvetiti posebnu pažnju svim </a:t>
            </a:r>
            <a:r>
              <a:rPr lang="pl-PL" sz="2400" b="1" dirty="0" smtClean="0">
                <a:solidFill>
                  <a:srgbClr val="FF0000"/>
                </a:solidFill>
              </a:rPr>
              <a:t>kompleksnim, neobičnim i velikim transakcijama </a:t>
            </a:r>
            <a:r>
              <a:rPr lang="pl-PL" sz="2400" dirty="0" smtClean="0"/>
              <a:t>koje nemaju očigledan ekonomski, niti uočljiv zakonski cilj.</a:t>
            </a:r>
            <a:r>
              <a:rPr lang="pl-PL" sz="2000" dirty="0" smtClean="0"/>
              <a:t> </a:t>
            </a:r>
            <a:endParaRPr lang="sr-Latn-B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b="1" smtClean="0"/>
              <a:t>Global</a:t>
            </a:r>
            <a:r>
              <a:rPr lang="sr-Latn-CS" b="1" smtClean="0"/>
              <a:t>ni efekti pranja novca</a:t>
            </a:r>
            <a:endParaRPr lang="sr-Latn-BA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507288" cy="55892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r-Latn-BA" sz="2800" smtClean="0"/>
              <a:t>Pranje novca i finansiranje terorizma predstavlja globalne probleme, koji imaju povratne efekte na ekonomsku, političku, bezbjednosnu i socijalnu strukturu svake zemlje. </a:t>
            </a:r>
          </a:p>
          <a:p>
            <a:pPr eaLnBrk="1" hangingPunct="1">
              <a:lnSpc>
                <a:spcPct val="90000"/>
              </a:lnSpc>
            </a:pPr>
            <a:endParaRPr lang="sr-Latn-BA" sz="2800" smtClean="0"/>
          </a:p>
          <a:p>
            <a:pPr eaLnBrk="1" hangingPunct="1">
              <a:lnSpc>
                <a:spcPct val="90000"/>
              </a:lnSpc>
            </a:pPr>
            <a:r>
              <a:rPr lang="pl-PL" sz="2800" smtClean="0"/>
              <a:t>Procjena Međunarodnog monetarnog fonda je da tzv. </a:t>
            </a:r>
            <a:r>
              <a:rPr lang="pl-PL" sz="2800" b="1" smtClean="0"/>
              <a:t>“bruto kriminalni proizvod” u svijetu iznosi više od 500 milijardi dolara godišnje</a:t>
            </a:r>
            <a:r>
              <a:rPr lang="pl-PL" sz="2800" smtClean="0"/>
              <a:t>, a po procjeni Ujedinjenih nacija čak 80% navedenog iznosa ostvaren je trgovinom narkoticima.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800" smtClean="0"/>
          </a:p>
          <a:p>
            <a:pPr eaLnBrk="1" hangingPunct="1">
              <a:lnSpc>
                <a:spcPct val="90000"/>
              </a:lnSpc>
            </a:pPr>
            <a:r>
              <a:rPr lang="pl-PL" sz="2800" smtClean="0"/>
              <a:t>Jedan od najpoznatijih uspješnih slučajeva sprečavanja pranje novca jeste akcija pokrenuta protiv Bank of Credit and Commerce International, (BCCI), u Velikoj Britaniji i SAD-u i za koju su američke vlasti ustanovile da je oprala oko 32 miliona dolara.</a:t>
            </a:r>
            <a:r>
              <a:rPr lang="sr-Latn-BA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3200" b="1" smtClean="0"/>
              <a:t>U  borbi protiv pranja novca međunarodne standarde uspostavljaju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Ujedinjene Nacije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FATF- Financial Action Task Force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Bazelski komitet za bankarske supervizije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IAIS- Međunarodno udruženje sa superviziju osiguranja i reosiguranja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Egmont grupa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r-Latn-BA" smtClean="0"/>
              <a:t>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924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Latn-BA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Hvala na pažnji</a:t>
            </a:r>
            <a:r>
              <a:rPr lang="sr-Latn-BA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b="1" smtClean="0"/>
              <a:t>Pojam pranja novca</a:t>
            </a:r>
            <a:endParaRPr lang="en-US" b="1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528392"/>
          </a:xfrm>
        </p:spPr>
        <p:txBody>
          <a:bodyPr/>
          <a:lstStyle/>
          <a:p>
            <a:pPr eaLnBrk="1" hangingPunct="1"/>
            <a:r>
              <a:rPr lang="sr-Latn-BA" dirty="0" smtClean="0"/>
              <a:t>„pranje novca“</a:t>
            </a:r>
            <a:r>
              <a:rPr lang="en-US" dirty="0" smtClean="0"/>
              <a:t> - “money laundering“</a:t>
            </a:r>
            <a:r>
              <a:rPr lang="sr-Latn-BA" dirty="0" smtClean="0"/>
              <a:t>, znači legalizaciju kapitala stečenog kriminalnom djelatnošću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sr-Latn-BA" dirty="0" smtClean="0"/>
              <a:t>Početak </a:t>
            </a:r>
            <a:r>
              <a:rPr lang="sr-Cyrl-BA" dirty="0" smtClean="0"/>
              <a:t>30</a:t>
            </a:r>
            <a:r>
              <a:rPr lang="sr-Latn-BA" dirty="0" smtClean="0"/>
              <a:t>tih godina XX vijeka </a:t>
            </a:r>
            <a:r>
              <a:rPr lang="en-US" dirty="0" smtClean="0"/>
              <a:t>u SAD-u</a:t>
            </a:r>
            <a:r>
              <a:rPr lang="sr-Latn-BA" dirty="0" smtClean="0"/>
              <a:t> u vrijeme prohibicije</a:t>
            </a:r>
          </a:p>
          <a:p>
            <a:pPr eaLnBrk="1" hangingPunct="1"/>
            <a:endParaRPr lang="sr-Latn-BA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17632" cy="4741987"/>
          </a:xfrm>
        </p:spPr>
        <p:txBody>
          <a:bodyPr/>
          <a:lstStyle/>
          <a:p>
            <a:endParaRPr lang="sr-Latn-BA" b="1" dirty="0" smtClean="0"/>
          </a:p>
          <a:p>
            <a:r>
              <a:rPr lang="sr-Latn-BA" dirty="0" smtClean="0"/>
              <a:t>Sprovode se aktivnosti i stvaraju uslovi </a:t>
            </a:r>
            <a:r>
              <a:rPr lang="sr-Latn-BA" dirty="0"/>
              <a:t>za legalizaciju protivpravno stečene dobiti, čime se pokriva njeno kriminalno porijeklo</a:t>
            </a:r>
          </a:p>
          <a:p>
            <a:endParaRPr lang="sr-Latn-BA" b="1" dirty="0" smtClean="0"/>
          </a:p>
          <a:p>
            <a:pPr algn="just"/>
            <a:r>
              <a:rPr lang="en-US" b="1" dirty="0" err="1" smtClean="0"/>
              <a:t>Cilj</a:t>
            </a:r>
            <a:r>
              <a:rPr lang="en-US" b="1" dirty="0" smtClean="0"/>
              <a:t> </a:t>
            </a:r>
            <a:r>
              <a:rPr lang="en-US" b="1" dirty="0" err="1"/>
              <a:t>pranja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pretvaranje</a:t>
            </a:r>
            <a:r>
              <a:rPr lang="en-US" dirty="0"/>
              <a:t> </a:t>
            </a:r>
            <a:r>
              <a:rPr lang="en-US" dirty="0" err="1"/>
              <a:t>nezakonito</a:t>
            </a:r>
            <a:r>
              <a:rPr lang="en-US" dirty="0"/>
              <a:t> </a:t>
            </a:r>
            <a:r>
              <a:rPr lang="en-US" dirty="0" err="1"/>
              <a:t>stečenog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legalan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pokrićem</a:t>
            </a:r>
            <a:r>
              <a:rPr lang="en-US" dirty="0"/>
              <a:t> u </a:t>
            </a:r>
            <a:r>
              <a:rPr lang="en-US" dirty="0" err="1"/>
              <a:t>legalnom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BA" dirty="0" smtClean="0"/>
              <a:t>j</a:t>
            </a:r>
            <a:r>
              <a:rPr lang="en-US" dirty="0" err="1" smtClean="0"/>
              <a:t>elatnosti</a:t>
            </a:r>
            <a:r>
              <a:rPr lang="sr-Latn-BA" dirty="0" smtClean="0"/>
              <a:t>ma</a:t>
            </a:r>
            <a:r>
              <a:rPr lang="en-US" dirty="0" smtClean="0"/>
              <a:t>.</a:t>
            </a:r>
            <a:endParaRPr lang="sr-Latn-BA" dirty="0" smtClean="0"/>
          </a:p>
          <a:p>
            <a:endParaRPr lang="sr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8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711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Faze</a:t>
            </a: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“pranja” novca: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BA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faza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po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laganja</a:t>
            </a: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(placement)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BA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faza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prikrivanja</a:t>
            </a: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(layering)</a:t>
            </a:r>
          </a:p>
          <a:p>
            <a:pPr eaLnBrk="1" hangingPunct="1">
              <a:defRPr/>
            </a:pPr>
            <a:endParaRPr lang="sr-Latn-BA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faza integracije</a:t>
            </a:r>
            <a:r>
              <a:rPr lang="sr-Latn-BA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B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(integration)</a:t>
            </a:r>
            <a:endParaRPr lang="sr-Latn-BA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sr-Latn-BA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712968" cy="640871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</a:pPr>
            <a:r>
              <a:rPr lang="sr-Cyrl-BA" b="1" i="1" dirty="0"/>
              <a:t>Faza polaganja </a:t>
            </a:r>
            <a:r>
              <a:rPr lang="sr-Cyrl-BA" dirty="0" smtClean="0"/>
              <a:t>podrazumijeva </a:t>
            </a:r>
            <a:r>
              <a:rPr lang="sr-Cyrl-BA" dirty="0"/>
              <a:t>promjenu novca dobijenog od kriminalne aktivnosti u oblik pogodniji za transport i koji ne izaziva sumnju, a zatim ubacivanje tog novca u glavne finansijske tokove. Ova faza predstavlјa raspolaganje nezakonito stečenim sredstvima koja nastoje da se unesu u legalne tokove. To je najteži korak za „perače“ novca zato što se najveći dio nelegalno stečenih sredstava prikuplјa u gotovini</a:t>
            </a:r>
            <a:r>
              <a:rPr lang="sr-Cyrl-BA" dirty="0" smtClean="0"/>
              <a:t>.</a:t>
            </a:r>
            <a:endParaRPr lang="sr-Latn-BA" dirty="0" smtClean="0"/>
          </a:p>
          <a:p>
            <a:pPr algn="just">
              <a:lnSpc>
                <a:spcPct val="140000"/>
              </a:lnSpc>
              <a:spcBef>
                <a:spcPts val="0"/>
              </a:spcBef>
            </a:pPr>
            <a:endParaRPr lang="en-US" dirty="0"/>
          </a:p>
          <a:p>
            <a:pPr algn="just">
              <a:lnSpc>
                <a:spcPct val="140000"/>
              </a:lnSpc>
              <a:spcBef>
                <a:spcPts val="0"/>
              </a:spcBef>
            </a:pPr>
            <a:r>
              <a:rPr lang="sr-Cyrl-BA" b="1" i="1" dirty="0"/>
              <a:t>Faza prikrivanja</a:t>
            </a:r>
            <a:r>
              <a:rPr lang="sr-Cyrl-BA" dirty="0"/>
              <a:t> podrazumijeva niz finansijskih transakcija koje po svojoj učestalosti, obimu i kompleksnosti često liče na legalne finansijske aktivnosti. Krajnji cilј ove faze je onemogućavanje povezivanja nelegalno stečenih sredstava sa njihovim pravim iz</a:t>
            </a:r>
            <a:r>
              <a:rPr lang="en-US" dirty="0"/>
              <a:t>v</a:t>
            </a:r>
            <a:r>
              <a:rPr lang="sr-Cyrl-BA" dirty="0"/>
              <a:t>orom.</a:t>
            </a:r>
            <a:endParaRPr lang="en-US" dirty="0"/>
          </a:p>
          <a:p>
            <a:pPr marL="0" indent="0" algn="just">
              <a:lnSpc>
                <a:spcPct val="140000"/>
              </a:lnSpc>
              <a:spcBef>
                <a:spcPts val="0"/>
              </a:spcBef>
              <a:buNone/>
            </a:pPr>
            <a:r>
              <a:rPr lang="en-US" b="1" i="1" dirty="0"/>
              <a:t> </a:t>
            </a:r>
            <a:endParaRPr lang="en-US" dirty="0"/>
          </a:p>
          <a:p>
            <a:pPr algn="just">
              <a:lnSpc>
                <a:spcPct val="140000"/>
              </a:lnSpc>
              <a:spcBef>
                <a:spcPts val="0"/>
              </a:spcBef>
            </a:pPr>
            <a:r>
              <a:rPr lang="sr-Cyrl-BA" b="1" i="1" dirty="0" smtClean="0"/>
              <a:t>Faza </a:t>
            </a:r>
            <a:r>
              <a:rPr lang="sr-Cyrl-BA" b="1" i="1" dirty="0"/>
              <a:t>integracije</a:t>
            </a:r>
            <a:r>
              <a:rPr lang="sr-Cyrl-BA" dirty="0"/>
              <a:t> je </a:t>
            </a:r>
            <a:r>
              <a:rPr lang="sr-Cyrl-BA" dirty="0" smtClean="0"/>
              <a:t>posl</a:t>
            </a:r>
            <a:r>
              <a:rPr lang="sr-Latn-BA" dirty="0" smtClean="0"/>
              <a:t>j</a:t>
            </a:r>
            <a:r>
              <a:rPr lang="sr-Cyrl-BA" dirty="0" smtClean="0"/>
              <a:t>ednja </a:t>
            </a:r>
            <a:r>
              <a:rPr lang="sr-Cyrl-BA" dirty="0"/>
              <a:t>faza pranja novca kojim se on  unosi u legalne ekonomske tokove. Novac se ulaže u zakonite poslove , nakon čega se javlјa kao novac koji potiče od zakonom dozvolјene djelatnosti. Cilј ove faze je da se novac stečen kriminalom prebaci u poslove koje zakon ne zabranjuje.Tradicioanalni metod kojim se služila mafija bio je ulaganje novca u građevinsku industriju, ali postoje i drugi načini.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7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smtClean="0"/>
              <a:t>Tehnike pranja novca</a:t>
            </a:r>
            <a:endParaRPr lang="sr-Latn-BA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r-Latn-BA" smtClean="0"/>
          </a:p>
          <a:p>
            <a:pPr eaLnBrk="1" hangingPunct="1">
              <a:buFontTx/>
              <a:buNone/>
            </a:pPr>
            <a:r>
              <a:rPr lang="sr-Latn-BA" smtClean="0"/>
              <a:t>Zajedničke osobine tehnika pranja novca su:</a:t>
            </a:r>
          </a:p>
          <a:p>
            <a:pPr lvl="1" eaLnBrk="1" hangingPunct="1"/>
            <a:r>
              <a:rPr lang="sr-Latn-BA" smtClean="0"/>
              <a:t>oni koji peru novac moraju da sakriju pravi identitet vlasnika i porijeklo novca,</a:t>
            </a:r>
          </a:p>
          <a:p>
            <a:pPr lvl="1" eaLnBrk="1" hangingPunct="1"/>
            <a:r>
              <a:rPr lang="sr-Latn-BA" smtClean="0"/>
              <a:t>moraju da zadrže kontrolu na sredstvima i</a:t>
            </a:r>
          </a:p>
          <a:p>
            <a:pPr lvl="1" eaLnBrk="1" hangingPunct="1"/>
            <a:r>
              <a:rPr lang="sr-Latn-BA" smtClean="0"/>
              <a:t>moraju da promijene oblik sredstava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BA" sz="4000" b="1" smtClean="0"/>
              <a:t>Tehnike pranja novca koje se najčešće koriste su: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krijumčarenje protivpravno</a:t>
            </a:r>
            <a:r>
              <a:rPr lang="en-US" smtClean="0"/>
              <a:t> </a:t>
            </a:r>
            <a:r>
              <a:rPr lang="sr-Latn-CS" smtClean="0"/>
              <a:t>stečenih sredstava u zemlje sa </a:t>
            </a:r>
            <a:r>
              <a:rPr lang="sr-Latn-CS" i="1" smtClean="0"/>
              <a:t>off-shore centrima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“rafinisanje”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“štrumfovanje”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“prividne” ili fiktivne firme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kockarnice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lažne fakture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Latn-CS" smtClean="0"/>
              <a:t>mali preduzetnici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sr-Latn-B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smtClean="0"/>
              <a:t>Institucije koje koriste kriminalci ili "perači novca"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564904"/>
            <a:ext cx="8507288" cy="4104456"/>
          </a:xfrm>
        </p:spPr>
        <p:txBody>
          <a:bodyPr>
            <a:normAutofit/>
          </a:bodyPr>
          <a:lstStyle/>
          <a:p>
            <a:r>
              <a:rPr lang="vi-VN" smtClean="0"/>
              <a:t>Institucije koje koriste kriminalci ili "perači novca" su: </a:t>
            </a:r>
            <a:endParaRPr lang="en-US" smtClean="0"/>
          </a:p>
          <a:p>
            <a:pPr lvl="1"/>
            <a:r>
              <a:rPr lang="vi-VN" smtClean="0"/>
              <a:t>depozitne institucije, </a:t>
            </a:r>
            <a:endParaRPr lang="en-US" smtClean="0"/>
          </a:p>
          <a:p>
            <a:pPr lvl="1"/>
            <a:r>
              <a:rPr lang="vi-VN" smtClean="0"/>
              <a:t>nebankarske institucije, </a:t>
            </a:r>
            <a:endParaRPr lang="en-US" smtClean="0"/>
          </a:p>
          <a:p>
            <a:pPr lvl="1"/>
            <a:r>
              <a:rPr lang="vi-VN" smtClean="0"/>
              <a:t>nefinansijske institucije, </a:t>
            </a:r>
            <a:endParaRPr lang="en-US" smtClean="0"/>
          </a:p>
          <a:p>
            <a:pPr lvl="1"/>
            <a:r>
              <a:rPr lang="vi-VN" smtClean="0"/>
              <a:t>"vrata</a:t>
            </a:r>
            <a:r>
              <a:rPr lang="en-US" smtClean="0"/>
              <a:t>ri</a:t>
            </a:r>
            <a:r>
              <a:rPr lang="vi-VN" smtClean="0"/>
              <a:t>“.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6632"/>
            <a:ext cx="9001000" cy="6624736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sr-Cyrl-BA" sz="1600" u="sng" dirty="0"/>
              <a:t>Institucije za polaganje depozita</a:t>
            </a:r>
            <a:endParaRPr lang="en-US" sz="1600" dirty="0"/>
          </a:p>
          <a:p>
            <a:pPr>
              <a:lnSpc>
                <a:spcPct val="140000"/>
              </a:lnSpc>
            </a:pPr>
            <a:r>
              <a:rPr lang="sr-Cyrl-BA" sz="1600" dirty="0"/>
              <a:t>Zbog potrebe onih koji peru novac da se oslobode gotovog novca, institucije za polaganje depozita su vrlo podložne zloupotrebama. </a:t>
            </a:r>
            <a:r>
              <a:rPr lang="sr-Cyrl-BA" sz="1600" dirty="0">
                <a:solidFill>
                  <a:srgbClr val="FF0000"/>
                </a:solidFill>
              </a:rPr>
              <a:t>Banke i druge institucije koje primaju depozite imaju veliku odgovornost u procesu borbe protiv pranja novca</a:t>
            </a:r>
            <a:r>
              <a:rPr lang="sr-Cyrl-BA" sz="1600" dirty="0" smtClean="0"/>
              <a:t>.</a:t>
            </a:r>
            <a:endParaRPr lang="sr-Latn-BA" sz="1600" dirty="0" smtClean="0"/>
          </a:p>
          <a:p>
            <a:pPr>
              <a:lnSpc>
                <a:spcPct val="140000"/>
              </a:lnSpc>
            </a:pPr>
            <a:r>
              <a:rPr lang="sr-Cyrl-BA" sz="1600" u="sng" dirty="0" smtClean="0"/>
              <a:t>Nebankarske </a:t>
            </a:r>
            <a:r>
              <a:rPr lang="sr-Cyrl-BA" sz="1600" u="sng" dirty="0"/>
              <a:t>insitucije </a:t>
            </a:r>
            <a:endParaRPr lang="en-US" sz="1600" dirty="0"/>
          </a:p>
          <a:p>
            <a:pPr>
              <a:lnSpc>
                <a:spcPct val="140000"/>
              </a:lnSpc>
            </a:pPr>
            <a:r>
              <a:rPr lang="sr-Cyrl-BA" sz="1600" dirty="0"/>
              <a:t>Ljudi koji peru novac su veoma dobro upoznati sa uobičajenom procedurom identifikacije klijenata koja koristi banka, tako da su razvili nove strategije. </a:t>
            </a:r>
            <a:endParaRPr lang="en-US" sz="1600" dirty="0"/>
          </a:p>
          <a:p>
            <a:pPr>
              <a:lnSpc>
                <a:spcPct val="140000"/>
              </a:lnSpc>
            </a:pPr>
            <a:r>
              <a:rPr lang="sr-Cyrl-BA" sz="1600" dirty="0"/>
              <a:t>Nebankarske institucije su ona </a:t>
            </a:r>
            <a:r>
              <a:rPr lang="sr-Cyrl-BA" sz="1600" dirty="0" smtClean="0"/>
              <a:t>preduze</a:t>
            </a:r>
            <a:r>
              <a:rPr lang="sr-Latn-BA" sz="1600" dirty="0" smtClean="0"/>
              <a:t>ća</a:t>
            </a:r>
            <a:r>
              <a:rPr lang="sr-Cyrl-BA" sz="1600" dirty="0" smtClean="0"/>
              <a:t> </a:t>
            </a:r>
            <a:r>
              <a:rPr lang="sr-Cyrl-BA" sz="1600" dirty="0"/>
              <a:t>koja pružaju </a:t>
            </a:r>
            <a:r>
              <a:rPr lang="sr-Cyrl-BA" sz="1600" dirty="0">
                <a:solidFill>
                  <a:srgbClr val="FF0000"/>
                </a:solidFill>
              </a:rPr>
              <a:t>usluge slične bankarskim, ali koja su podvrgnuta manjoj kontroli</a:t>
            </a:r>
            <a:r>
              <a:rPr lang="sr-Cyrl-BA" sz="1600" dirty="0"/>
              <a:t> od tradicionalnih finansijskih institucija</a:t>
            </a:r>
            <a:r>
              <a:rPr lang="sr-Cyrl-BA" sz="1600" dirty="0" smtClean="0"/>
              <a:t>.</a:t>
            </a:r>
            <a:endParaRPr lang="sr-Latn-BA" sz="1600" dirty="0" smtClean="0"/>
          </a:p>
          <a:p>
            <a:pPr>
              <a:lnSpc>
                <a:spcPct val="140000"/>
              </a:lnSpc>
            </a:pPr>
            <a:r>
              <a:rPr lang="sr-Cyrl-BA" sz="1600" u="sng" dirty="0" smtClean="0"/>
              <a:t>Nefinansijske </a:t>
            </a:r>
            <a:r>
              <a:rPr lang="sr-Cyrl-BA" sz="1600" u="sng" dirty="0"/>
              <a:t>institucije</a:t>
            </a:r>
            <a:endParaRPr lang="en-US" sz="1600" dirty="0"/>
          </a:p>
          <a:p>
            <a:pPr>
              <a:lnSpc>
                <a:spcPct val="140000"/>
              </a:lnSpc>
            </a:pPr>
            <a:r>
              <a:rPr lang="sr-Cyrl-BA" sz="1600" dirty="0"/>
              <a:t>One omogućavaju kriminalcima da konvertuju nezakonitu gotovinu u druga sredstva, da stvore privid legitimnosti izvora gotovine, pri čemu uspješno prikrivaju pravi identitet vlasnika sredstava - kriminalne organizacije</a:t>
            </a:r>
            <a:r>
              <a:rPr lang="sr-Cyrl-BA" sz="1600" dirty="0" smtClean="0"/>
              <a:t>.</a:t>
            </a:r>
            <a:endParaRPr lang="sr-Latn-BA" sz="1600" dirty="0" smtClean="0"/>
          </a:p>
          <a:p>
            <a:pPr>
              <a:lnSpc>
                <a:spcPct val="140000"/>
              </a:lnSpc>
            </a:pPr>
            <a:r>
              <a:rPr lang="sr-Cyrl-BA" sz="1600" u="sng" dirty="0" smtClean="0"/>
              <a:t>„</a:t>
            </a:r>
            <a:r>
              <a:rPr lang="sr-Cyrl-BA" sz="1600" u="sng" dirty="0"/>
              <a:t>Vratari“</a:t>
            </a:r>
            <a:endParaRPr lang="en-US" sz="1600" dirty="0"/>
          </a:p>
          <a:p>
            <a:pPr>
              <a:lnSpc>
                <a:spcPct val="140000"/>
              </a:lnSpc>
            </a:pPr>
            <a:r>
              <a:rPr lang="sr-Cyrl-BA" sz="1600" dirty="0"/>
              <a:t>Pripadnici pravne profesije i drugi „vratari“ koje mogu da zloupotrebe međunarodni finansijski sistem (kao revizori i računovođe). Finansijska akciona taktička grupa (</a:t>
            </a:r>
            <a:r>
              <a:rPr lang="sr-Latn-BA" sz="1600" dirty="0"/>
              <a:t>FATF</a:t>
            </a:r>
            <a:r>
              <a:rPr lang="sr-Cyrl-BA" sz="1600" dirty="0"/>
              <a:t>) ističe da se kriminalci sve više okreću profesionalcima zarad ostvarivanja svojih šema za pranje novca. </a:t>
            </a:r>
            <a:endParaRPr lang="en-US" sz="1600" dirty="0"/>
          </a:p>
          <a:p>
            <a:pPr>
              <a:lnSpc>
                <a:spcPct val="14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489493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308</TotalTime>
  <Words>1394</Words>
  <Application>Microsoft Office PowerPoint</Application>
  <PresentationFormat>On-screen Show (4:3)</PresentationFormat>
  <Paragraphs>97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Default Design</vt:lpstr>
      <vt:lpstr>SPRIJEČAVANJE PRANJA NOVCA</vt:lpstr>
      <vt:lpstr>Pojam pranja novca</vt:lpstr>
      <vt:lpstr>PowerPoint Presentation</vt:lpstr>
      <vt:lpstr>PowerPoint Presentation</vt:lpstr>
      <vt:lpstr>PowerPoint Presentation</vt:lpstr>
      <vt:lpstr>Tehnike pranja novca</vt:lpstr>
      <vt:lpstr>Tehnike pranja novca koje se najčešće koriste su:</vt:lpstr>
      <vt:lpstr>Institucije koje koriste kriminalci ili "perači novca"</vt:lpstr>
      <vt:lpstr>PowerPoint Presentation</vt:lpstr>
      <vt:lpstr>Efekti pranja novca su: </vt:lpstr>
      <vt:lpstr>PowerPoint Presentation</vt:lpstr>
      <vt:lpstr>Metode i mjere u spriječavanju pranja novca su:</vt:lpstr>
      <vt:lpstr>PowerPoint Presentation</vt:lpstr>
      <vt:lpstr>PowerPoint Presentation</vt:lpstr>
      <vt:lpstr>Preporuke finansijskim institucijama za borbu protiv pranja novca su:</vt:lpstr>
      <vt:lpstr>Globalni efekti pranja novca</vt:lpstr>
      <vt:lpstr>U  borbi protiv pranja novca međunarodne standarde uspostavljaju :</vt:lpstr>
      <vt:lpstr>Hvala na pažnji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PRANJE NOVCA</dc:title>
  <dc:creator>User</dc:creator>
  <cp:lastModifiedBy>Branka</cp:lastModifiedBy>
  <cp:revision>42</cp:revision>
  <dcterms:created xsi:type="dcterms:W3CDTF">2012-11-11T19:32:28Z</dcterms:created>
  <dcterms:modified xsi:type="dcterms:W3CDTF">2024-11-06T11:49:49Z</dcterms:modified>
</cp:coreProperties>
</file>